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81" r:id="rId5"/>
    <p:sldId id="283" r:id="rId6"/>
    <p:sldId id="28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23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Machine Learning</a:t>
            </a:r>
            <a:br>
              <a:rPr lang="en-US" dirty="0" smtClean="0"/>
            </a:br>
            <a:r>
              <a:rPr lang="en-US" dirty="0" smtClean="0"/>
              <a:t>Decision Trees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Group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Community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July,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CART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4800" y="1441966"/>
            <a:ext cx="8548238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CART stands for Classification and Regression Trees.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Classification or Regression Models based on a tree 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structure, where each: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Node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in the tree refers to an independent variable.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Branch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refers to a singe or range of values for that feature.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Leaf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refers to the predicted label (value or classification).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505200" y="4495800"/>
            <a:ext cx="1676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Independent Variable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0" y="5334000"/>
            <a:ext cx="1676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Independent Variable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4724400" y="5334000"/>
            <a:ext cx="1676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Independent Variable</a:t>
            </a:r>
            <a:endParaRPr lang="en-US" sz="1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276600" y="4876800"/>
            <a:ext cx="457200" cy="457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807519" y="4906108"/>
            <a:ext cx="450281" cy="4278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25939" y="4872426"/>
            <a:ext cx="1279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Value or Range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946415" y="4906108"/>
            <a:ext cx="1279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Value or Range</a:t>
            </a:r>
            <a:endParaRPr lang="en-US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286000" y="5713603"/>
            <a:ext cx="457200" cy="457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934692" y="5693088"/>
            <a:ext cx="457200" cy="457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945714" y="5707742"/>
            <a:ext cx="450281" cy="4278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216640" y="5744308"/>
            <a:ext cx="450281" cy="4278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576754" y="6170803"/>
            <a:ext cx="1143000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Predictor</a:t>
            </a:r>
            <a:endParaRPr lang="en-US" sz="1400" dirty="0"/>
          </a:p>
        </p:txBody>
      </p:sp>
      <p:sp>
        <p:nvSpPr>
          <p:cNvPr id="21" name="Rounded Rectangle 20"/>
          <p:cNvSpPr/>
          <p:nvPr/>
        </p:nvSpPr>
        <p:spPr>
          <a:xfrm>
            <a:off x="3056792" y="6172200"/>
            <a:ext cx="1143000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Predictor</a:t>
            </a:r>
            <a:endParaRPr lang="en-US" sz="1400" dirty="0"/>
          </a:p>
        </p:txBody>
      </p:sp>
      <p:sp>
        <p:nvSpPr>
          <p:cNvPr id="22" name="Rounded Rectangle 21"/>
          <p:cNvSpPr/>
          <p:nvPr/>
        </p:nvSpPr>
        <p:spPr>
          <a:xfrm>
            <a:off x="4419600" y="6150288"/>
            <a:ext cx="1143000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Predictor</a:t>
            </a:r>
            <a:endParaRPr lang="en-US" sz="1400" dirty="0"/>
          </a:p>
        </p:txBody>
      </p:sp>
      <p:sp>
        <p:nvSpPr>
          <p:cNvPr id="23" name="Rounded Rectangle 22"/>
          <p:cNvSpPr/>
          <p:nvPr/>
        </p:nvSpPr>
        <p:spPr>
          <a:xfrm>
            <a:off x="5969160" y="6135634"/>
            <a:ext cx="1143000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Predictor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1235339" y="5788314"/>
            <a:ext cx="1279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Value or Range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3667154" y="5788314"/>
            <a:ext cx="1279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Value or Range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6292267" y="5767799"/>
            <a:ext cx="1279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Value or Range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9764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Nodes (Independent Variable)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4800" y="1441966"/>
            <a:ext cx="772557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Independent variables can be categorical values 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(e.g., color =&gt; red, yellow)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Independent variables can be a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real values (e.g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., </a:t>
            </a: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weight &gt; 0)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505200" y="2667000"/>
            <a:ext cx="1676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Color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5486400" y="2359223"/>
            <a:ext cx="3277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A categorical type of independent variable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3276600" y="3065585"/>
            <a:ext cx="457200" cy="457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76044" y="3065585"/>
            <a:ext cx="429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red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807518" y="3051922"/>
            <a:ext cx="450281" cy="4278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967022" y="3034337"/>
            <a:ext cx="716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yellow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8200" y="2757808"/>
            <a:ext cx="2292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Predictions when color is red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10800000" flipV="1">
            <a:off x="5181600" y="2561444"/>
            <a:ext cx="304802" cy="24469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/>
          <p:nvPr/>
        </p:nvCxnSpPr>
        <p:spPr>
          <a:xfrm>
            <a:off x="2971800" y="2911696"/>
            <a:ext cx="538788" cy="339561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78810" y="3251257"/>
            <a:ext cx="2523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Predictions when color is yellow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41" name="Curved Connector 40"/>
          <p:cNvCxnSpPr/>
          <p:nvPr/>
        </p:nvCxnSpPr>
        <p:spPr>
          <a:xfrm rot="10800000">
            <a:off x="5325102" y="3373363"/>
            <a:ext cx="653709" cy="9393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3438807" y="4800600"/>
            <a:ext cx="1676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Weight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3009651" y="5199185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&lt; 4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741125" y="5185522"/>
            <a:ext cx="450281" cy="4278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900629" y="5167937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&gt;= 4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3164994" y="5199185"/>
            <a:ext cx="457200" cy="457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26594" y="4891408"/>
            <a:ext cx="2246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Predictions when weight &lt; 4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49" name="Curved Connector 48"/>
          <p:cNvCxnSpPr/>
          <p:nvPr/>
        </p:nvCxnSpPr>
        <p:spPr>
          <a:xfrm>
            <a:off x="2860194" y="5045296"/>
            <a:ext cx="538788" cy="339561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817723" y="5348608"/>
            <a:ext cx="2336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Predictions when weight &gt;= 4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51" name="Curved Connector 50"/>
          <p:cNvCxnSpPr/>
          <p:nvPr/>
        </p:nvCxnSpPr>
        <p:spPr>
          <a:xfrm rot="10800000">
            <a:off x="5164015" y="5470714"/>
            <a:ext cx="653709" cy="9393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74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Levels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4800" y="1441966"/>
            <a:ext cx="851361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Each level in a decision tree corresponds to a separate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independent variable.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876776" y="2936687"/>
            <a:ext cx="1676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Color</a:t>
            </a:r>
            <a:endParaRPr lang="en-US" sz="14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3676246" y="3348935"/>
            <a:ext cx="457200" cy="457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75690" y="3348935"/>
            <a:ext cx="429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red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207164" y="3335272"/>
            <a:ext cx="374082" cy="4923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343222" y="3317686"/>
            <a:ext cx="716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yellow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780669" y="3827626"/>
            <a:ext cx="1676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Weight</a:t>
            </a:r>
            <a:endParaRPr lang="en-US" sz="1400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082987" y="4212548"/>
            <a:ext cx="374082" cy="47086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242491" y="4194963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&gt;= 4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2735456" y="4215479"/>
            <a:ext cx="457200" cy="457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518100" y="4204793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&lt; 4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5039751" y="3845211"/>
            <a:ext cx="1676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Weight</a:t>
            </a:r>
            <a:endParaRPr lang="en-US" sz="1400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5114622" y="4240866"/>
            <a:ext cx="457200" cy="457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934243" y="4204793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&lt; 5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288785" y="4244787"/>
            <a:ext cx="450281" cy="4278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448289" y="4227202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&gt;= 5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1646" y="2942521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Level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61646" y="380324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Level 2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98542" y="3127187"/>
            <a:ext cx="16777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891039" y="3982051"/>
            <a:ext cx="8500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167508" y="4672679"/>
            <a:ext cx="2332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Predictions when color is red 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AND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smtClean="0">
                <a:solidFill>
                  <a:srgbClr val="00B050"/>
                </a:solidFill>
              </a:rPr>
              <a:t>weight &lt; 4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75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Example Dataset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6926253"/>
              </p:ext>
            </p:extLst>
          </p:nvPr>
        </p:nvGraphicFramePr>
        <p:xfrm>
          <a:off x="381000" y="1981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600200"/>
                <a:gridCol w="19050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category/value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category/value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categorical-value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category/value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867104" y="1191735"/>
            <a:ext cx="2590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Attributes of each sample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53200" y="1198602"/>
            <a:ext cx="19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the sample is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 rot="16200000">
            <a:off x="2971800" y="-565666"/>
            <a:ext cx="381000" cy="464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3292678"/>
              </p:ext>
            </p:extLst>
          </p:nvPr>
        </p:nvGraphicFramePr>
        <p:xfrm>
          <a:off x="457200" y="4267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600200"/>
                <a:gridCol w="19050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</a:t>
                      </a:r>
                      <a:r>
                        <a:rPr lang="en-US" dirty="0" err="1" smtClean="0"/>
                        <a:t>oz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Width 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Height 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yellow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banana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apple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733800" y="3803830"/>
            <a:ext cx="1089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Example</a:t>
            </a:r>
            <a:endParaRPr lang="en-US" sz="2000" b="1" dirty="0">
              <a:solidFill>
                <a:srgbClr val="0070C0"/>
              </a:solidFill>
            </a:endParaRPr>
          </a:p>
        </p:txBody>
      </p:sp>
      <p:cxnSp>
        <p:nvCxnSpPr>
          <p:cNvPr id="24" name="Curved Connector 23"/>
          <p:cNvCxnSpPr/>
          <p:nvPr/>
        </p:nvCxnSpPr>
        <p:spPr>
          <a:xfrm rot="16200000" flipH="1">
            <a:off x="7387967" y="1522967"/>
            <a:ext cx="387867" cy="3810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44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Decision Tree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43200" y="1219199"/>
            <a:ext cx="3035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Simple Training Model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532359" y="1790700"/>
            <a:ext cx="1778965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Feature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346331" y="2273300"/>
            <a:ext cx="311269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676400" y="2743200"/>
            <a:ext cx="16637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Feature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556787" y="2730500"/>
            <a:ext cx="164693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Feature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240487" y="2298700"/>
            <a:ext cx="301565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83457" y="2275820"/>
            <a:ext cx="662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green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5494248" y="2243554"/>
            <a:ext cx="726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yellow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838200" y="3657600"/>
            <a:ext cx="16764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Feature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702388" y="3657600"/>
            <a:ext cx="1659943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Feature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703852" y="3657600"/>
            <a:ext cx="16764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Feature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550747" y="3657600"/>
            <a:ext cx="16764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Feature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981200" y="3225800"/>
            <a:ext cx="311269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622627" y="3225800"/>
            <a:ext cx="311269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964094" y="3225800"/>
            <a:ext cx="376006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588847" y="3206750"/>
            <a:ext cx="345353" cy="4699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537" y="1621423"/>
            <a:ext cx="614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color</a:t>
            </a:r>
            <a:endParaRPr lang="en-US" sz="1600" b="1" dirty="0"/>
          </a:p>
        </p:txBody>
      </p:sp>
      <p:cxnSp>
        <p:nvCxnSpPr>
          <p:cNvPr id="40" name="Curved Connector 39"/>
          <p:cNvCxnSpPr>
            <a:stCxn id="39" idx="1"/>
            <a:endCxn id="8" idx="3"/>
          </p:cNvCxnSpPr>
          <p:nvPr/>
        </p:nvCxnSpPr>
        <p:spPr>
          <a:xfrm rot="10800000" flipV="1">
            <a:off x="5311325" y="1790700"/>
            <a:ext cx="606213" cy="228600"/>
          </a:xfrm>
          <a:prstGeom prst="curvedConnector3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046834" y="2614374"/>
            <a:ext cx="76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weight</a:t>
            </a:r>
            <a:endParaRPr lang="en-US" sz="1600" b="1" dirty="0"/>
          </a:p>
        </p:txBody>
      </p:sp>
      <p:cxnSp>
        <p:nvCxnSpPr>
          <p:cNvPr id="45" name="Curved Connector 44"/>
          <p:cNvCxnSpPr/>
          <p:nvPr/>
        </p:nvCxnSpPr>
        <p:spPr>
          <a:xfrm rot="10800000" flipV="1">
            <a:off x="3340100" y="2838628"/>
            <a:ext cx="780119" cy="285572"/>
          </a:xfrm>
          <a:prstGeom prst="curvedConnector3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>
            <a:off x="4742637" y="2819400"/>
            <a:ext cx="814150" cy="304801"/>
          </a:xfrm>
          <a:prstGeom prst="curvedConnector3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622694" y="3225800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&lt; 4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3117067" y="3208754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&gt;= 4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5115387" y="3187700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&lt; 3.5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6708440" y="3183354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&gt;= 3.5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25400" y="3746500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width</a:t>
            </a:r>
            <a:endParaRPr lang="en-US" sz="1600" b="1" dirty="0"/>
          </a:p>
        </p:txBody>
      </p:sp>
      <p:sp>
        <p:nvSpPr>
          <p:cNvPr id="56" name="Down Arrow 55"/>
          <p:cNvSpPr/>
          <p:nvPr/>
        </p:nvSpPr>
        <p:spPr>
          <a:xfrm>
            <a:off x="2112191" y="4286250"/>
            <a:ext cx="4919618" cy="266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-20766" y="4927262"/>
            <a:ext cx="724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height</a:t>
            </a:r>
            <a:endParaRPr lang="en-US" sz="1600" b="1" dirty="0"/>
          </a:p>
        </p:txBody>
      </p:sp>
      <p:sp>
        <p:nvSpPr>
          <p:cNvPr id="58" name="Oval 57"/>
          <p:cNvSpPr/>
          <p:nvPr/>
        </p:nvSpPr>
        <p:spPr>
          <a:xfrm>
            <a:off x="1635394" y="3187700"/>
            <a:ext cx="437940" cy="4318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193133" y="3124200"/>
            <a:ext cx="437940" cy="4318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335420" y="2810301"/>
            <a:ext cx="1783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e.g., yellow</a:t>
            </a: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apples weigh more</a:t>
            </a: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then green apples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08294" y="4808785"/>
            <a:ext cx="133964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 Feature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2192719" y="4808785"/>
            <a:ext cx="133964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 Feature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7082542" y="4808785"/>
            <a:ext cx="133964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 Feature</a:t>
            </a:r>
            <a:endParaRPr lang="en-US" dirty="0"/>
          </a:p>
        </p:txBody>
      </p:sp>
      <p:sp>
        <p:nvSpPr>
          <p:cNvPr id="64" name="Striped Right Arrow 63"/>
          <p:cNvSpPr/>
          <p:nvPr/>
        </p:nvSpPr>
        <p:spPr>
          <a:xfrm>
            <a:off x="3705687" y="5007300"/>
            <a:ext cx="3204041" cy="169277"/>
          </a:xfrm>
          <a:prstGeom prst="striped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/>
          <p:cNvSpPr/>
          <p:nvPr/>
        </p:nvSpPr>
        <p:spPr>
          <a:xfrm>
            <a:off x="2086034" y="5410200"/>
            <a:ext cx="4919618" cy="266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76624" y="6019800"/>
            <a:ext cx="1199776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banana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1828800" y="6019800"/>
            <a:ext cx="1199776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3229374" y="6019800"/>
            <a:ext cx="1199776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banana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597655" y="6019800"/>
            <a:ext cx="1199776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9907" y="2445097"/>
            <a:ext cx="1063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Learn </a:t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thresholds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2" name="Curved Connector 71"/>
          <p:cNvCxnSpPr>
            <a:endCxn id="51" idx="1"/>
          </p:cNvCxnSpPr>
          <p:nvPr/>
        </p:nvCxnSpPr>
        <p:spPr>
          <a:xfrm>
            <a:off x="990600" y="2819400"/>
            <a:ext cx="632094" cy="575677"/>
          </a:xfrm>
          <a:prstGeom prst="curvedConnector3">
            <a:avLst/>
          </a:prstGeom>
          <a:ln w="952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346331" y="5702300"/>
            <a:ext cx="2542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Leaves are the classification</a:t>
            </a:r>
            <a:endParaRPr lang="en-US" sz="1600" b="1" dirty="0"/>
          </a:p>
        </p:txBody>
      </p:sp>
      <p:sp>
        <p:nvSpPr>
          <p:cNvPr id="77" name="Rectangle 76"/>
          <p:cNvSpPr/>
          <p:nvPr/>
        </p:nvSpPr>
        <p:spPr>
          <a:xfrm>
            <a:off x="7543800" y="6019800"/>
            <a:ext cx="1199776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78" name="Striped Right Arrow 77"/>
          <p:cNvSpPr/>
          <p:nvPr/>
        </p:nvSpPr>
        <p:spPr>
          <a:xfrm>
            <a:off x="5857424" y="6214561"/>
            <a:ext cx="1602020" cy="169277"/>
          </a:xfrm>
          <a:prstGeom prst="striped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8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5606</TotalTime>
  <Words>322</Words>
  <Application>Microsoft Office PowerPoint</Application>
  <PresentationFormat>On-screen Show (4:3)</PresentationFormat>
  <Paragraphs>132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 Machine Learning Decision Trees </vt:lpstr>
      <vt:lpstr>CART</vt:lpstr>
      <vt:lpstr>Nodes (Independent Variable)</vt:lpstr>
      <vt:lpstr>Levels</vt:lpstr>
      <vt:lpstr>Example Dataset</vt:lpstr>
      <vt:lpstr>Decision Tree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143</cp:revision>
  <dcterms:created xsi:type="dcterms:W3CDTF">2006-08-16T00:00:00Z</dcterms:created>
  <dcterms:modified xsi:type="dcterms:W3CDTF">2017-07-18T01:58:19Z</dcterms:modified>
</cp:coreProperties>
</file>