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81" r:id="rId3"/>
    <p:sldId id="282" r:id="rId4"/>
    <p:sldId id="283" r:id="rId5"/>
    <p:sldId id="284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39" autoAdjust="0"/>
  </p:normalViewPr>
  <p:slideViewPr>
    <p:cSldViewPr>
      <p:cViewPr>
        <p:scale>
          <a:sx n="85" d="100"/>
          <a:sy n="85" d="100"/>
        </p:scale>
        <p:origin x="-72" y="9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957FC-5175-49AC-8D2B-2F056FFFC1DD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D5892-0430-4AF2-93AC-99DFD0427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6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Artificial Intelligence</a:t>
            </a:r>
            <a:br>
              <a:rPr lang="en-US" dirty="0" smtClean="0"/>
            </a:br>
            <a:r>
              <a:rPr lang="en-US" dirty="0" smtClean="0"/>
              <a:t>Training</a:t>
            </a:r>
            <a:br>
              <a:rPr lang="en-US" dirty="0" smtClean="0"/>
            </a:br>
            <a:r>
              <a:rPr lang="en-US" dirty="0" smtClean="0"/>
              <a:t>Syllabus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Artificial Intelligence Training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Created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by 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Instructor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/>
              <a:t>October, 2017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7543800" y="5934075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C:\Users\Andrew\Desktop\cc_icon_white_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6010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Andrew\Desktop\attribution_icon_white_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6022975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38742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Weekly training event(s) combining presentation, 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workshop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and immerse interaction.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Repository – </a:t>
            </a:r>
            <a:r>
              <a:rPr lang="en-US" sz="2800" b="1" dirty="0" smtClean="0">
                <a:solidFill>
                  <a:srgbClr val="0070C0"/>
                </a:solidFill>
              </a:rPr>
              <a:t>www.labs.earth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– select Presentations.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Contact – </a:t>
            </a:r>
            <a:r>
              <a:rPr lang="en-US" sz="2800" b="1" dirty="0" smtClean="0">
                <a:solidFill>
                  <a:srgbClr val="0070C0"/>
                </a:solidFill>
              </a:rPr>
              <a:t>aferlitsch@gmail.com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After Dec, will ask for </a:t>
            </a:r>
            <a:r>
              <a:rPr lang="en-US" sz="2800" b="1" u="sng" dirty="0" smtClean="0">
                <a:solidFill>
                  <a:schemeClr val="accent5">
                    <a:lumMod val="75000"/>
                  </a:schemeClr>
                </a:solidFill>
              </a:rPr>
              <a:t>small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Voluntary Donation.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4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Attendance / Certificate of Completion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800807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C00000"/>
                </a:solidFill>
              </a:rPr>
              <a:t>Disclaimer: Not accredited by any institution or licensed</a:t>
            </a:r>
          </a:p>
          <a:p>
            <a:r>
              <a:rPr lang="en-US" sz="2800" b="1" dirty="0">
                <a:solidFill>
                  <a:srgbClr val="C00000"/>
                </a:solidFill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</a:rPr>
              <a:t>   under any governing board.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Record Participant Attendance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Which training sessions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Accumulated Hours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Issue Certificate of Completion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Record of Hours of Completion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Will keep on website and continuously update.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99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Syllabus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9140259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Session 1: </a:t>
            </a:r>
            <a:r>
              <a:rPr lang="en-US" sz="2800" b="1" dirty="0" smtClean="0">
                <a:solidFill>
                  <a:srgbClr val="00B050"/>
                </a:solidFill>
              </a:rPr>
              <a:t>Graph Search Theory</a:t>
            </a:r>
          </a:p>
          <a:p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This session covers the basic foundations of graph theory algorithms, covering Breadth First </a:t>
            </a:r>
            <a:br>
              <a:rPr lang="en-US" sz="1600" dirty="0" smtClean="0"/>
            </a:br>
            <a:r>
              <a:rPr lang="en-US" sz="1600" dirty="0" smtClean="0"/>
              <a:t>	Search (BFS), Depth First Search ( DFS), Depth Limited Search (DLS), Iterative Depth Search (IDS), </a:t>
            </a:r>
            <a:br>
              <a:rPr lang="en-US" sz="1600" dirty="0" smtClean="0"/>
            </a:br>
            <a:r>
              <a:rPr lang="en-US" sz="1600" dirty="0" smtClean="0"/>
              <a:t>	Greedy Algorithm, and A-STAR Algorithm.</a:t>
            </a:r>
            <a:endParaRPr lang="en-US" sz="1600" b="1" dirty="0" smtClean="0">
              <a:solidFill>
                <a:srgbClr val="00B050"/>
              </a:solidFill>
            </a:endParaRP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Session 2: </a:t>
            </a:r>
            <a:r>
              <a:rPr lang="en-US" sz="2800" b="1" dirty="0" smtClean="0">
                <a:solidFill>
                  <a:srgbClr val="00B050"/>
                </a:solidFill>
              </a:rPr>
              <a:t>Basic Principles of Robotics</a:t>
            </a:r>
            <a:endParaRPr lang="en-US" sz="1600" b="1" dirty="0" smtClean="0">
              <a:solidFill>
                <a:srgbClr val="00B050"/>
              </a:solidFill>
            </a:endParaRPr>
          </a:p>
          <a:p>
            <a:endParaRPr lang="en-US" sz="1600" b="1" dirty="0">
              <a:solidFill>
                <a:srgbClr val="00B050"/>
              </a:solidFill>
            </a:endParaRPr>
          </a:p>
          <a:p>
            <a:r>
              <a:rPr lang="en-US" sz="1600" dirty="0" smtClean="0"/>
              <a:t>	This </a:t>
            </a:r>
            <a:r>
              <a:rPr lang="en-US" sz="1600" dirty="0" smtClean="0"/>
              <a:t>session covers </a:t>
            </a:r>
            <a:r>
              <a:rPr lang="en-US" sz="1600" dirty="0"/>
              <a:t>the basic foundations of robotics, covering </a:t>
            </a:r>
            <a:r>
              <a:rPr lang="en-US" sz="1600" dirty="0" smtClean="0"/>
              <a:t>Dynamic Programming</a:t>
            </a:r>
            <a:r>
              <a:rPr lang="en-US" sz="1600" dirty="0"/>
              <a:t>,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	Reinforcement Learning</a:t>
            </a:r>
            <a:r>
              <a:rPr lang="en-US" sz="1600" dirty="0"/>
              <a:t>, Markov </a:t>
            </a:r>
            <a:r>
              <a:rPr lang="en-US" sz="1600" dirty="0" smtClean="0"/>
              <a:t>Principles </a:t>
            </a:r>
            <a:r>
              <a:rPr lang="en-US" sz="1600" dirty="0"/>
              <a:t>and Bellman </a:t>
            </a:r>
            <a:r>
              <a:rPr lang="en-US" sz="1600" dirty="0" smtClean="0"/>
              <a:t>Equations</a:t>
            </a:r>
            <a:r>
              <a:rPr lang="en-US" sz="1600" dirty="0"/>
              <a:t>. </a:t>
            </a:r>
            <a:endParaRPr lang="en-US" sz="1600" b="1" dirty="0" smtClean="0">
              <a:solidFill>
                <a:srgbClr val="00B050"/>
              </a:solidFill>
            </a:endParaRP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Session 3: </a:t>
            </a:r>
            <a:r>
              <a:rPr lang="en-US" sz="2800" b="1" dirty="0" smtClean="0">
                <a:solidFill>
                  <a:srgbClr val="00B050"/>
                </a:solidFill>
              </a:rPr>
              <a:t>Titanic Data – Data Preprocessing</a:t>
            </a:r>
            <a:endParaRPr lang="en-US" sz="1600" b="1" dirty="0" smtClean="0">
              <a:solidFill>
                <a:srgbClr val="00B050"/>
              </a:solidFill>
            </a:endParaRPr>
          </a:p>
          <a:p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	This </a:t>
            </a:r>
            <a:r>
              <a:rPr lang="en-US" sz="1600" dirty="0" smtClean="0"/>
              <a:t>session covers </a:t>
            </a:r>
            <a:r>
              <a:rPr lang="en-US" sz="1600" dirty="0"/>
              <a:t>data preparation, feature engineering and machine learning with the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	Titanic </a:t>
            </a:r>
            <a:r>
              <a:rPr lang="en-US" sz="1600" dirty="0"/>
              <a:t>data from </a:t>
            </a:r>
            <a:r>
              <a:rPr lang="en-US" sz="1600" dirty="0" err="1" smtClean="0"/>
              <a:t>Kaggle</a:t>
            </a:r>
            <a:r>
              <a:rPr lang="en-US" sz="1600" dirty="0" smtClean="0"/>
              <a:t>. We </a:t>
            </a:r>
            <a:r>
              <a:rPr lang="en-US" sz="1600" dirty="0"/>
              <a:t>will cover each step in the data preparation and training  model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	using </a:t>
            </a:r>
            <a:r>
              <a:rPr lang="en-US" sz="1600" dirty="0"/>
              <a:t>Random Forest technique. This is a hands on as well as a presentation. We will be using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	</a:t>
            </a:r>
            <a:r>
              <a:rPr lang="en-US" sz="1600" dirty="0" err="1" smtClean="0"/>
              <a:t>Jupyter</a:t>
            </a:r>
            <a:r>
              <a:rPr lang="en-US" sz="1600" dirty="0" smtClean="0"/>
              <a:t> notebook</a:t>
            </a:r>
            <a:r>
              <a:rPr lang="en-US" sz="1600" dirty="0"/>
              <a:t>, python 3, </a:t>
            </a:r>
            <a:r>
              <a:rPr lang="en-US" sz="1600" dirty="0" err="1"/>
              <a:t>numpy</a:t>
            </a:r>
            <a:r>
              <a:rPr lang="en-US" sz="1600" dirty="0"/>
              <a:t>, pandas and </a:t>
            </a:r>
            <a:r>
              <a:rPr lang="en-US" sz="1600" dirty="0" err="1"/>
              <a:t>scilearn</a:t>
            </a:r>
            <a:r>
              <a:rPr lang="en-US" sz="1600" dirty="0"/>
              <a:t> ML libraries</a:t>
            </a:r>
            <a:r>
              <a:rPr lang="en-US" sz="1600" dirty="0" smtClean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7695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Syllabus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915667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Session 4: </a:t>
            </a:r>
            <a:r>
              <a:rPr lang="en-US" sz="2800" b="1" dirty="0" smtClean="0">
                <a:solidFill>
                  <a:srgbClr val="00B050"/>
                </a:solidFill>
              </a:rPr>
              <a:t>Fundamentals of Neural Networks</a:t>
            </a:r>
            <a:endParaRPr lang="en-US" sz="1600" b="1" dirty="0" smtClean="0">
              <a:solidFill>
                <a:srgbClr val="00B050"/>
              </a:solidFill>
            </a:endParaRPr>
          </a:p>
          <a:p>
            <a:endParaRPr lang="en-US" sz="1600" b="1" dirty="0">
              <a:solidFill>
                <a:srgbClr val="00B050"/>
              </a:solidFill>
            </a:endParaRPr>
          </a:p>
          <a:p>
            <a:r>
              <a:rPr lang="en-US" sz="1600" dirty="0" smtClean="0"/>
              <a:t>	This session </a:t>
            </a:r>
            <a:r>
              <a:rPr lang="en-US" sz="1600" dirty="0"/>
              <a:t>we will cover the basic foundations of neural networks, covering introduction to the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	Perceptron</a:t>
            </a:r>
            <a:r>
              <a:rPr lang="en-US" sz="1600" dirty="0"/>
              <a:t>, </a:t>
            </a:r>
            <a:r>
              <a:rPr lang="en-US" sz="1600" dirty="0" smtClean="0"/>
              <a:t>Artificial Neural Networks </a:t>
            </a:r>
            <a:r>
              <a:rPr lang="en-US" sz="1600" dirty="0"/>
              <a:t>(ANN), </a:t>
            </a:r>
            <a:r>
              <a:rPr lang="en-US" sz="1600" dirty="0" smtClean="0"/>
              <a:t>Convolutional Neural Networks </a:t>
            </a:r>
            <a:r>
              <a:rPr lang="en-US" sz="1600" dirty="0"/>
              <a:t>(CNN), </a:t>
            </a:r>
            <a:r>
              <a:rPr lang="en-US" sz="1600" dirty="0" smtClean="0"/>
              <a:t>Recurrent </a:t>
            </a:r>
            <a:br>
              <a:rPr lang="en-US" sz="1600" dirty="0" smtClean="0"/>
            </a:br>
            <a:r>
              <a:rPr lang="en-US" sz="1600" dirty="0" smtClean="0"/>
              <a:t>	Neural Networks </a:t>
            </a:r>
            <a:r>
              <a:rPr lang="en-US" sz="1600" dirty="0"/>
              <a:t>(RNN), and wrap up with </a:t>
            </a:r>
            <a:r>
              <a:rPr lang="en-US" sz="1600" dirty="0" smtClean="0"/>
              <a:t>Adversarial Attacks </a:t>
            </a:r>
            <a:r>
              <a:rPr lang="en-US" sz="1600" dirty="0"/>
              <a:t>on </a:t>
            </a:r>
            <a:r>
              <a:rPr lang="en-US" sz="1600" dirty="0" smtClean="0"/>
              <a:t>Neural Networks</a:t>
            </a:r>
            <a:r>
              <a:rPr lang="en-US" sz="1600" dirty="0"/>
              <a:t>.</a:t>
            </a:r>
            <a:endParaRPr lang="en-US" sz="1600" b="1" dirty="0">
              <a:solidFill>
                <a:srgbClr val="00B050"/>
              </a:solidFill>
            </a:endParaRPr>
          </a:p>
          <a:p>
            <a:endParaRPr lang="en-US" sz="2800" b="1" dirty="0" smtClean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Session 5: </a:t>
            </a:r>
            <a:r>
              <a:rPr lang="en-US" sz="2800" b="1" dirty="0" smtClean="0">
                <a:solidFill>
                  <a:srgbClr val="00B050"/>
                </a:solidFill>
              </a:rPr>
              <a:t>Machine Learning in Python</a:t>
            </a:r>
          </a:p>
          <a:p>
            <a:endParaRPr lang="en-US" sz="2800" b="1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Session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6: </a:t>
            </a:r>
            <a:r>
              <a:rPr lang="en-US" sz="2800" b="1" dirty="0" smtClean="0">
                <a:solidFill>
                  <a:srgbClr val="00B050"/>
                </a:solidFill>
              </a:rPr>
              <a:t>Basic Statistics and Regression Analysis</a:t>
            </a:r>
          </a:p>
          <a:p>
            <a:endParaRPr lang="en-US" sz="2800" b="1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Session 7: </a:t>
            </a:r>
            <a:r>
              <a:rPr lang="en-US" sz="2800" b="1" dirty="0" smtClean="0">
                <a:solidFill>
                  <a:srgbClr val="00B050"/>
                </a:solidFill>
              </a:rPr>
              <a:t>Natural Language Processing</a:t>
            </a:r>
          </a:p>
          <a:p>
            <a:endParaRPr lang="en-US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59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6989</TotalTime>
  <Words>78</Words>
  <Application>Microsoft Office PowerPoint</Application>
  <PresentationFormat>On-screen Show (4:3)</PresentationFormat>
  <Paragraphs>47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Artificial Intelligence Training Syllabus </vt:lpstr>
      <vt:lpstr>Introduction</vt:lpstr>
      <vt:lpstr>Attendance / Certificate of Completion</vt:lpstr>
      <vt:lpstr>Syllabus</vt:lpstr>
      <vt:lpstr>Syllabus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dad</cp:lastModifiedBy>
  <cp:revision>204</cp:revision>
  <dcterms:created xsi:type="dcterms:W3CDTF">2006-08-16T00:00:00Z</dcterms:created>
  <dcterms:modified xsi:type="dcterms:W3CDTF">2017-10-26T21:23:41Z</dcterms:modified>
</cp:coreProperties>
</file>