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1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TensorFlow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</a:p>
          <a:p>
            <a:r>
              <a:rPr lang="en-US" sz="1800" dirty="0" smtClean="0"/>
              <a:t>June,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Operations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 smtClean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( 1.0 )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constants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( 2.0 )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81000" y="4252554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x3 )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5848" y="577718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94792" y="5546347"/>
            <a:ext cx="5300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node x3 is executed, it takes the inputs x1 and x2</a:t>
            </a:r>
          </a:p>
          <a:p>
            <a:r>
              <a:rPr lang="en-US" sz="1600" dirty="0" smtClean="0"/>
              <a:t>and applies the tensor add operation. Since these are scalar’</a:t>
            </a:r>
          </a:p>
          <a:p>
            <a:r>
              <a:rPr lang="en-US" sz="1600" dirty="0" smtClean="0"/>
              <a:t>values, they are added together to output a new scalar value.</a:t>
            </a:r>
            <a:endParaRPr lang="en-US" sz="1600" dirty="0"/>
          </a:p>
        </p:txBody>
      </p:sp>
      <p:cxnSp>
        <p:nvCxnSpPr>
          <p:cNvPr id="15" name="Curved Connector 14"/>
          <p:cNvCxnSpPr>
            <a:endCxn id="13" idx="3"/>
          </p:cNvCxnSpPr>
          <p:nvPr/>
        </p:nvCxnSpPr>
        <p:spPr>
          <a:xfrm rot="10800000" flipV="1">
            <a:off x="1745466" y="5777180"/>
            <a:ext cx="1649326" cy="18466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Placeholders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93700" y="4252555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x3, {x1: 1.0, x2: 2.0} 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5848" y="577718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93195" y="5546346"/>
            <a:ext cx="5925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node x3 is executed, it binds the values to the inputs x1 and x2</a:t>
            </a:r>
          </a:p>
          <a:p>
            <a:r>
              <a:rPr lang="en-US" sz="1600" dirty="0" smtClean="0"/>
              <a:t>and applies the tensor add operation. Since these are scalar’</a:t>
            </a:r>
          </a:p>
          <a:p>
            <a:r>
              <a:rPr lang="en-US" sz="1600" dirty="0" smtClean="0"/>
              <a:t>values, they are added together to output a new scalar value.</a:t>
            </a:r>
            <a:endParaRPr lang="en-US" sz="1600" dirty="0"/>
          </a:p>
        </p:txBody>
      </p:sp>
      <p:cxnSp>
        <p:nvCxnSpPr>
          <p:cNvPr id="15" name="Curved Connector 14"/>
          <p:cNvCxnSpPr>
            <a:endCxn id="13" idx="3"/>
          </p:cNvCxnSpPr>
          <p:nvPr/>
        </p:nvCxnSpPr>
        <p:spPr>
          <a:xfrm rot="10800000" flipV="1">
            <a:off x="1745466" y="5777180"/>
            <a:ext cx="1378734" cy="18466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41800" y="2879296"/>
            <a:ext cx="4859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data is bound at run time (parameterized variables).</a:t>
            </a:r>
            <a:endParaRPr lang="en-US" sz="1600" dirty="0"/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3379038" y="2438400"/>
            <a:ext cx="824663" cy="594784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1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Binding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[ 4.0, 6.0 ]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97746" y="3163668"/>
            <a:ext cx="3482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 an array instead of a scalar value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 flipV="1">
            <a:off x="3352814" y="3332945"/>
            <a:ext cx="1144933" cy="139666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1774" y="5294292"/>
            <a:ext cx="146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 addition</a:t>
            </a:r>
            <a:endParaRPr lang="en-US" sz="1600" dirty="0"/>
          </a:p>
        </p:txBody>
      </p:sp>
      <p:cxnSp>
        <p:nvCxnSpPr>
          <p:cNvPr id="19" name="Curved Connector 18"/>
          <p:cNvCxnSpPr>
            <a:stCxn id="18" idx="1"/>
            <a:endCxn id="13" idx="3"/>
          </p:cNvCxnSpPr>
          <p:nvPr/>
        </p:nvCxnSpPr>
        <p:spPr>
          <a:xfrm rot="10800000" flipV="1">
            <a:off x="2077288" y="5463568"/>
            <a:ext cx="1784486" cy="523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8401796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Operation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77912" y="19670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77912" y="43292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84314" y="30338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MatAdd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054600" y="30719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MatMul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181" y="2881463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802780" y="4024463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34583" y="3681563"/>
            <a:ext cx="82001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8356" y="1789263"/>
            <a:ext cx="1626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two matrices</a:t>
            </a:r>
          </a:p>
          <a:p>
            <a:r>
              <a:rPr lang="en-US" sz="1600" dirty="0" smtClean="0"/>
              <a:t>are added.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386412" y="5334000"/>
            <a:ext cx="3074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output is the dot</a:t>
            </a:r>
          </a:p>
          <a:p>
            <a:r>
              <a:rPr lang="en-US" sz="1600" dirty="0" smtClean="0"/>
              <a:t>Product (weight) of the addition of</a:t>
            </a:r>
          </a:p>
          <a:p>
            <a:r>
              <a:rPr lang="en-US" sz="1600" dirty="0" smtClean="0"/>
              <a:t>the two matrices.</a:t>
            </a:r>
            <a:endParaRPr lang="en-US" sz="1600" dirty="0"/>
          </a:p>
        </p:txBody>
      </p:sp>
      <p:cxnSp>
        <p:nvCxnSpPr>
          <p:cNvPr id="24" name="Curved Connector 23"/>
          <p:cNvCxnSpPr>
            <a:endCxn id="20" idx="0"/>
          </p:cNvCxnSpPr>
          <p:nvPr/>
        </p:nvCxnSpPr>
        <p:spPr>
          <a:xfrm rot="5400000">
            <a:off x="3264587" y="2630803"/>
            <a:ext cx="697923" cy="1081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416800" y="30338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(matrix)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04867" y="3719663"/>
            <a:ext cx="10119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73864" y="104054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Constant</a:t>
            </a:r>
            <a:br>
              <a:rPr lang="en-US" sz="1600" dirty="0" smtClean="0"/>
            </a:br>
            <a:r>
              <a:rPr lang="en-US" sz="1600" dirty="0" smtClean="0"/>
              <a:t>(Scalar)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endCxn id="21" idx="0"/>
          </p:cNvCxnSpPr>
          <p:nvPr/>
        </p:nvCxnSpPr>
        <p:spPr>
          <a:xfrm>
            <a:off x="5729734" y="2374038"/>
            <a:ext cx="1" cy="6979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23532" y="1103465"/>
            <a:ext cx="1664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Weight applied to</a:t>
            </a:r>
          </a:p>
          <a:p>
            <a:r>
              <a:rPr lang="en-US" sz="1600" dirty="0" smtClean="0"/>
              <a:t>operation.</a:t>
            </a:r>
            <a:endParaRPr lang="en-US" sz="1600" dirty="0"/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6424133" y="1426453"/>
            <a:ext cx="540798" cy="3628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 flipH="1" flipV="1">
            <a:off x="6500739" y="4232641"/>
            <a:ext cx="1084701" cy="10014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Multi-Op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tf.muliply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x3, 3.0 )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multiply the result by 3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x4,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[ 12.0, 18.0 ]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61774" y="5294292"/>
            <a:ext cx="4419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 multiply (weight) applied to Matrix addition</a:t>
            </a:r>
            <a:endParaRPr lang="en-US" sz="1600" dirty="0"/>
          </a:p>
        </p:txBody>
      </p:sp>
      <p:cxnSp>
        <p:nvCxnSpPr>
          <p:cNvPr id="19" name="Curved Connector 18"/>
          <p:cNvCxnSpPr>
            <a:stCxn id="18" idx="1"/>
            <a:endCxn id="13" idx="3"/>
          </p:cNvCxnSpPr>
          <p:nvPr/>
        </p:nvCxnSpPr>
        <p:spPr>
          <a:xfrm rot="10800000" flipV="1">
            <a:off x="2311326" y="5463568"/>
            <a:ext cx="1550448" cy="523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Operators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variables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x1 + x2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x4 =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* 3.0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lang="en-US" altLang="en-US" sz="1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multiply the result by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x4,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[ 12.0, 18.0 ]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1905000" y="2590801"/>
            <a:ext cx="2324100" cy="4300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29100" y="2916654"/>
            <a:ext cx="2530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Shortcut (or inline) operator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84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tf.Variable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variables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tf.Variable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 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a  + b * x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simple linear regression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tf_global_variables_initializer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initialize global variables</a:t>
            </a: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4943" y="582596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[ 0, 0.30000001, 0.60000001, 0.90000001 ]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5400000">
            <a:off x="3556215" y="3512400"/>
            <a:ext cx="798157" cy="7762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29100" y="2916654"/>
            <a:ext cx="3324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Variables must be explicitly initialized </a:t>
            </a:r>
            <a:br>
              <a:rPr lang="en-US" sz="1600" dirty="0" smtClean="0"/>
            </a:br>
            <a:r>
              <a:rPr lang="en-US" sz="1600" dirty="0" smtClean="0"/>
              <a:t>prior to running the graph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726346" y="5700757"/>
            <a:ext cx="416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Run simple linear regression for x = 1, 2, 3 and 4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955312" y="5105400"/>
            <a:ext cx="771035" cy="7646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41966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751855"/>
            <a:ext cx="76962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 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labels (actual values)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squares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tf.square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y ) 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square of error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loss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tf.reduce_sum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squares )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# summation of squared errors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tf_global_variables_initializer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initialize global variables</a:t>
            </a: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loss,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y: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[0,-1,-2,-3]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10071" y="592514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23.66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3648636" y="2392808"/>
            <a:ext cx="580464" cy="4629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2146" y="2624266"/>
            <a:ext cx="3839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Sum up the squared difference of the actual</a:t>
            </a:r>
          </a:p>
          <a:p>
            <a:r>
              <a:rPr lang="en-US" sz="1600" dirty="0" smtClean="0"/>
              <a:t>and predicted values.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9100" y="5427938"/>
            <a:ext cx="416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Run simple linear regression for x = 1, 2, 3 and 4</a:t>
            </a:r>
          </a:p>
          <a:p>
            <a:r>
              <a:rPr lang="en-US" sz="1600" dirty="0" smtClean="0"/>
              <a:t>with actual values 0, -1, -2 and -3.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456614" y="5181602"/>
            <a:ext cx="772486" cy="5387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936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tf.train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859577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optimizer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tf.train.GradientDescentOptimizer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( 0.1 )</a:t>
            </a:r>
            <a:endParaRPr lang="en-US" altLang="en-US" sz="14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       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optimizer.minimize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loss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training model</a:t>
            </a: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range(0,1000):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train over 1000 iterations</a:t>
            </a: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train,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y: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[0,-1,-2,-3]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 the model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([ 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b,w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3492" y="601249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</a:t>
            </a:r>
            <a:r>
              <a:rPr lang="en-US" b="1" dirty="0"/>
              <a:t>0.99999082, -</a:t>
            </a:r>
            <a:r>
              <a:rPr lang="en-US" b="1" dirty="0" smtClean="0"/>
              <a:t>0.9999969]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4972052" y="2253792"/>
            <a:ext cx="50308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2146" y="2624266"/>
            <a:ext cx="128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Learning rate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9100" y="5427938"/>
            <a:ext cx="4660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the simple linear regression over 1000 iterations</a:t>
            </a:r>
          </a:p>
          <a:p>
            <a:r>
              <a:rPr lang="en-US" sz="1600" dirty="0" smtClean="0"/>
              <a:t>to minimize the loss function.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581400" y="4876800"/>
            <a:ext cx="647700" cy="84352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91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tf.contrib.learn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2007" y="951638"/>
            <a:ext cx="855420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Not Covered in this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Is a high-level wrapper built on top of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For Developers – hides low-level implementation</a:t>
            </a:r>
          </a:p>
          <a:p>
            <a:pPr lvl="1"/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	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tf.contrib.learn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is a high-level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TensorFlow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library that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simplifies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mechanics of machine learning, including the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following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running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training loops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running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evaluation loops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managing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data sets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managing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feeding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0" y="3200400"/>
            <a:ext cx="2346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From tensorflow.org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2352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it?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1075" y="1371600"/>
            <a:ext cx="672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Open Source Machine Learning Library released by Google in 2015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44083"/>
            <a:ext cx="20955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7484"/>
            <a:ext cx="67056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630474" y="1916668"/>
            <a:ext cx="5195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Built on top of Google’s Inception 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Google’s most advanced image recognition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 Neural Network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Available as a Python (or C++) Library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 – What is a Vector?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4134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Vector = [ number, number, …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6026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vector  is an array of numbers.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934" y="3132554"/>
            <a:ext cx="8524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 machine learning, a vector holds the feature 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values (variables) for a sample.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39319"/>
              </p:ext>
            </p:extLst>
          </p:nvPr>
        </p:nvGraphicFramePr>
        <p:xfrm>
          <a:off x="2590800" y="4871800"/>
          <a:ext cx="4876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55700" y="4830465"/>
            <a:ext cx="1289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Vector 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5719633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7203" y="5726668"/>
            <a:ext cx="111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</a:t>
            </a:r>
            <a:br>
              <a:rPr lang="en-US" dirty="0" smtClean="0"/>
            </a:b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5711566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of</a:t>
            </a:r>
            <a:br>
              <a:rPr lang="en-US" dirty="0" smtClean="0"/>
            </a:b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0987" y="5732333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  <p:cxnSp>
        <p:nvCxnSpPr>
          <p:cNvPr id="13" name="Curved Connector 12"/>
          <p:cNvCxnSpPr>
            <a:stCxn id="9" idx="0"/>
          </p:cNvCxnSpPr>
          <p:nvPr/>
        </p:nvCxnSpPr>
        <p:spPr>
          <a:xfrm rot="5400000" flipH="1" flipV="1">
            <a:off x="2782208" y="5370829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 flipH="1" flipV="1">
            <a:off x="4071920" y="5370828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 flipH="1" flipV="1">
            <a:off x="5365096" y="5383528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6598062" y="5415710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 – What is a Matrix?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241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Matrix = [ n ][ m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8299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matrix  is a 2-dimensional array of numbers.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00" y="3135868"/>
            <a:ext cx="9037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 machine learning, a matrix holds the feature 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values [columns] for a samples [rows] in a dataset.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79174"/>
              </p:ext>
            </p:extLst>
          </p:nvPr>
        </p:nvGraphicFramePr>
        <p:xfrm>
          <a:off x="2590800" y="4871800"/>
          <a:ext cx="4876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55700" y="4830465"/>
            <a:ext cx="1311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Matrix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799" y="6081931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7202" y="6088966"/>
            <a:ext cx="111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</a:t>
            </a:r>
            <a:br>
              <a:rPr lang="en-US" dirty="0" smtClean="0"/>
            </a:b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399" y="6073864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of</a:t>
            </a:r>
            <a:br>
              <a:rPr lang="en-US" dirty="0" smtClean="0"/>
            </a:b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0986" y="6094631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a Tensor?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363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Tensor = [ n1 ][ n2 ] … [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nx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665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tensor is a high dimensional array.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00" y="3135868"/>
            <a:ext cx="8781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tensor consists of features, where each feature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is a vector or multi-dimensional array (e.g., such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as in embedding).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6112" y="564463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Sample 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06934"/>
              </p:ext>
            </p:extLst>
          </p:nvPr>
        </p:nvGraphicFramePr>
        <p:xfrm>
          <a:off x="3311061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28028"/>
              </p:ext>
            </p:extLst>
          </p:nvPr>
        </p:nvGraphicFramePr>
        <p:xfrm>
          <a:off x="4348471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6631"/>
              </p:ext>
            </p:extLst>
          </p:nvPr>
        </p:nvGraphicFramePr>
        <p:xfrm>
          <a:off x="5385093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42231" y="469386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4527948" y="4077305"/>
            <a:ext cx="171450" cy="2116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590800" y="5334000"/>
            <a:ext cx="2286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&amp; Run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268673"/>
            <a:ext cx="844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TensorFlow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uses a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Design &amp; Run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methodology.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62791" y="2070100"/>
            <a:ext cx="4191000" cy="14478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</a:p>
          <a:p>
            <a:pPr algn="ctr"/>
            <a:r>
              <a:rPr lang="en-US" dirty="0" smtClean="0"/>
              <a:t>(symbolic representation)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600891" y="4127500"/>
            <a:ext cx="4191000" cy="14478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</a:p>
          <a:p>
            <a:pPr algn="ctr"/>
            <a:r>
              <a:rPr lang="en-US" dirty="0" smtClean="0"/>
              <a:t>(bind the data and execute)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543991" y="3594100"/>
            <a:ext cx="30480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58591" y="2419360"/>
            <a:ext cx="2569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 training model </a:t>
            </a:r>
            <a:br>
              <a:rPr lang="en-US" dirty="0" smtClean="0"/>
            </a:br>
            <a:r>
              <a:rPr lang="en-US" dirty="0" smtClean="0"/>
              <a:t>symbolically.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58591" y="4356100"/>
            <a:ext cx="304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designed, bind (connect)</a:t>
            </a:r>
          </a:p>
          <a:p>
            <a:r>
              <a:rPr lang="en-US" dirty="0" smtClean="0"/>
              <a:t>the data and execute the </a:t>
            </a:r>
            <a:br>
              <a:rPr lang="en-US" dirty="0" smtClean="0"/>
            </a:br>
            <a:r>
              <a:rPr lang="en-US" dirty="0" smtClean="0"/>
              <a:t>model.</a:t>
            </a:r>
          </a:p>
        </p:txBody>
      </p:sp>
      <p:sp>
        <p:nvSpPr>
          <p:cNvPr id="17" name="Can 16"/>
          <p:cNvSpPr/>
          <p:nvPr/>
        </p:nvSpPr>
        <p:spPr>
          <a:xfrm>
            <a:off x="190500" y="4127500"/>
            <a:ext cx="7620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104900" y="4817765"/>
            <a:ext cx="457891" cy="287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505891" y="5638800"/>
            <a:ext cx="30480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05791" y="6286500"/>
            <a:ext cx="1981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 as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268673"/>
            <a:ext cx="83497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Tensors are inputs to tensor operations, which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output new tensors.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088132" y="25908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(tensor)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88132" y="49530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(tensor)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494534" y="36576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54267" y="36576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(tensor)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1" y="3505200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13000" y="4648200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44803" y="4305300"/>
            <a:ext cx="11094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76600" y="2667000"/>
            <a:ext cx="4852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constructs a symbolic representation (graph)</a:t>
            </a:r>
          </a:p>
          <a:p>
            <a:r>
              <a:rPr lang="en-US" dirty="0" smtClean="0"/>
              <a:t>of how tensors flow through the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Simple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42864" y="20955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642864" y="44577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49266" y="31623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MatMul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508999" y="31623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(matrix)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93133" y="3009900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67732" y="4152900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99535" y="3810000"/>
            <a:ext cx="11094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" y="3606800"/>
            <a:ext cx="1380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Two matrices</a:t>
            </a:r>
          </a:p>
          <a:p>
            <a:r>
              <a:rPr lang="en-US" sz="1600" dirty="0" smtClean="0"/>
              <a:t>are defined as</a:t>
            </a:r>
          </a:p>
          <a:p>
            <a:r>
              <a:rPr lang="en-US" sz="1600" dirty="0" smtClean="0"/>
              <a:t>input.</a:t>
            </a:r>
            <a:endParaRPr lang="en-US" sz="1600" dirty="0"/>
          </a:p>
        </p:txBody>
      </p:sp>
      <p:cxnSp>
        <p:nvCxnSpPr>
          <p:cNvPr id="9" name="Curved Connector 8"/>
          <p:cNvCxnSpPr/>
          <p:nvPr/>
        </p:nvCxnSpPr>
        <p:spPr>
          <a:xfrm flipV="1">
            <a:off x="1393428" y="3390900"/>
            <a:ext cx="566937" cy="4953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1465560" y="4057651"/>
            <a:ext cx="490736" cy="4000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93308" y="1917700"/>
            <a:ext cx="17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two matrices</a:t>
            </a:r>
          </a:p>
          <a:p>
            <a:r>
              <a:rPr lang="en-US" sz="1600" dirty="0" smtClean="0"/>
              <a:t>are dot multiplied.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0499" y="5168900"/>
            <a:ext cx="2567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output is the dot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roduct of the two matrices.</a:t>
            </a:r>
            <a:endParaRPr lang="en-US" sz="1600" dirty="0"/>
          </a:p>
        </p:txBody>
      </p:sp>
      <p:cxnSp>
        <p:nvCxnSpPr>
          <p:cNvPr id="24" name="Curved Connector 23"/>
          <p:cNvCxnSpPr>
            <a:endCxn id="20" idx="0"/>
          </p:cNvCxnSpPr>
          <p:nvPr/>
        </p:nvCxnSpPr>
        <p:spPr>
          <a:xfrm rot="5400000">
            <a:off x="4429539" y="2759240"/>
            <a:ext cx="697923" cy="1081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6722616" y="4707384"/>
            <a:ext cx="673100" cy="2499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Constants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644134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( 1.0 )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constants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( 2.0 )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7400" y="2598241"/>
            <a:ext cx="2084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By default, values as </a:t>
            </a:r>
            <a:br>
              <a:rPr lang="en-US" sz="1600" dirty="0" smtClean="0"/>
            </a:br>
            <a:r>
              <a:rPr lang="en-US" sz="1600" dirty="0" smtClean="0"/>
              <a:t>floating point numbers</a:t>
            </a:r>
            <a:endParaRPr lang="en-US" sz="1600" dirty="0"/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68299" y="4729608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[x1, x2] 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Curved Connector 10"/>
          <p:cNvCxnSpPr>
            <a:stCxn id="7" idx="1"/>
          </p:cNvCxnSpPr>
          <p:nvPr/>
        </p:nvCxnSpPr>
        <p:spPr>
          <a:xfrm rot="10800000">
            <a:off x="2819400" y="2438401"/>
            <a:ext cx="1778000" cy="45222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0999" y="3809999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43000" y="5683716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33371" y="625423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[ 1.0, 2.0 ]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76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811</Words>
  <Application>Microsoft Office PowerPoint</Application>
  <PresentationFormat>On-screen Show (4:3)</PresentationFormat>
  <Paragraphs>255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TensorFlow </vt:lpstr>
      <vt:lpstr>What is it?</vt:lpstr>
      <vt:lpstr>Basics – What is a Vector?</vt:lpstr>
      <vt:lpstr>Basics – What is a Matrix?</vt:lpstr>
      <vt:lpstr>What is a Tensor?</vt:lpstr>
      <vt:lpstr>Design &amp; Run</vt:lpstr>
      <vt:lpstr>Symbolic Representation as Graph</vt:lpstr>
      <vt:lpstr>A Simple TensorFlow Graph</vt:lpstr>
      <vt:lpstr>TensorFlow with Python - Constants </vt:lpstr>
      <vt:lpstr>TensorFlow with Python - Operations</vt:lpstr>
      <vt:lpstr>TensorFlow with Python - Placeholders</vt:lpstr>
      <vt:lpstr>TensorFlow with Python - Binding</vt:lpstr>
      <vt:lpstr>Multiple Operation TensorFlow Graph</vt:lpstr>
      <vt:lpstr>TensorFlow with Python – Multi-Op</vt:lpstr>
      <vt:lpstr>TensorFlow with Python – Operators</vt:lpstr>
      <vt:lpstr>TensorFlow with Python – Variables</vt:lpstr>
      <vt:lpstr>TensorFlow with Python – Loss Function</vt:lpstr>
      <vt:lpstr>TensorFlow with Python – tf.train</vt:lpstr>
      <vt:lpstr>TensorFlow and tf.contrib.learn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56</cp:revision>
  <dcterms:created xsi:type="dcterms:W3CDTF">2006-08-16T00:00:00Z</dcterms:created>
  <dcterms:modified xsi:type="dcterms:W3CDTF">2017-07-04T19:20:32Z</dcterms:modified>
</cp:coreProperties>
</file>