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81" r:id="rId3"/>
    <p:sldId id="284" r:id="rId4"/>
    <p:sldId id="285" r:id="rId5"/>
    <p:sldId id="283" r:id="rId6"/>
    <p:sldId id="282" r:id="rId7"/>
    <p:sldId id="28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2939" autoAdjust="0"/>
  </p:normalViewPr>
  <p:slideViewPr>
    <p:cSldViewPr>
      <p:cViewPr>
        <p:scale>
          <a:sx n="110" d="100"/>
          <a:sy n="110" d="100"/>
        </p:scale>
        <p:origin x="-192" y="1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</a:t>
            </a:r>
            <a:br>
              <a:rPr lang="en-US" dirty="0" smtClean="0"/>
            </a:br>
            <a:r>
              <a:rPr lang="en-US" dirty="0" smtClean="0"/>
              <a:t>Object Oriented Programming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Data Science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Group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Community Outreach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Officer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July,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 Definition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273868" cy="4370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Class defined with the keyword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class</a:t>
            </a:r>
            <a:r>
              <a:rPr lang="en-US" sz="2400" b="1" dirty="0" smtClean="0">
                <a:solidFill>
                  <a:srgbClr val="0070C0"/>
                </a:solidFill>
              </a:rPr>
              <a:t>.</a:t>
            </a:r>
            <a:endParaRPr lang="en-US" sz="1400" b="1" dirty="0" smtClean="0">
              <a:solidFill>
                <a:srgbClr val="0070C0"/>
              </a:solidFill>
            </a:endParaRPr>
          </a:p>
          <a:p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400" b="1" dirty="0" smtClean="0">
                <a:solidFill>
                  <a:srgbClr val="0070C0"/>
                </a:solidFill>
              </a:rPr>
              <a:t>	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	</a:t>
            </a:r>
            <a:r>
              <a:rPr lang="en-US" sz="1400" b="1" dirty="0" smtClean="0">
                <a:solidFill>
                  <a:srgbClr val="0070C0"/>
                </a:solidFill>
              </a:rPr>
              <a:t>class </a:t>
            </a:r>
            <a:r>
              <a:rPr lang="en-US" sz="1400" b="1" dirty="0" smtClean="0"/>
              <a:t>Node:</a:t>
            </a:r>
            <a:br>
              <a:rPr lang="en-US" sz="1400" b="1" dirty="0" smtClean="0"/>
            </a:br>
            <a:r>
              <a:rPr lang="en-US" sz="1400" b="1" dirty="0" smtClean="0"/>
              <a:t>		….</a:t>
            </a:r>
            <a:endParaRPr lang="en-US" sz="2400" b="1" dirty="0" smtClean="0"/>
          </a:p>
          <a:p>
            <a:endParaRPr lang="en-US" sz="2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Constructor defined with the special reserved name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__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</a:rPr>
              <a:t>init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__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class </a:t>
            </a:r>
            <a:r>
              <a:rPr lang="en-US" sz="1400" b="1" dirty="0" smtClean="0"/>
              <a:t>Node:</a:t>
            </a:r>
          </a:p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1400" b="1" dirty="0" err="1" smtClean="0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 __</a:t>
            </a:r>
            <a:r>
              <a:rPr lang="en-US" sz="1400" b="1" dirty="0" err="1" smtClean="0">
                <a:solidFill>
                  <a:schemeClr val="accent5">
                    <a:lumMod val="75000"/>
                  </a:schemeClr>
                </a:solidFill>
              </a:rPr>
              <a:t>init</a:t>
            </a:r>
            <a:r>
              <a:rPr lang="en-US" sz="1400" b="1" dirty="0" smtClean="0"/>
              <a:t>__( 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self </a:t>
            </a:r>
            <a:r>
              <a:rPr lang="en-US" sz="1400" b="1" dirty="0" smtClean="0"/>
              <a:t>):</a:t>
            </a:r>
          </a:p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		…</a:t>
            </a:r>
          </a:p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	…</a:t>
            </a:r>
          </a:p>
          <a:p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1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1636245"/>
            <a:ext cx="1065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Class keyword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0653" y="2438399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Class Name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38200" y="1913244"/>
            <a:ext cx="227942" cy="14415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3"/>
          </p:cNvCxnSpPr>
          <p:nvPr/>
        </p:nvCxnSpPr>
        <p:spPr>
          <a:xfrm flipV="1">
            <a:off x="1456670" y="2195186"/>
            <a:ext cx="219730" cy="38171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2629" y="4405412"/>
            <a:ext cx="2612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Keyword to define a method (function)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7" name="Straight Arrow Connector 16"/>
          <p:cNvCxnSpPr>
            <a:stCxn id="16" idx="0"/>
          </p:cNvCxnSpPr>
          <p:nvPr/>
        </p:nvCxnSpPr>
        <p:spPr>
          <a:xfrm flipV="1">
            <a:off x="1598884" y="4038600"/>
            <a:ext cx="534716" cy="36681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667000" y="3505200"/>
            <a:ext cx="533400" cy="3048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85011" y="3228201"/>
            <a:ext cx="2117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Reserved name for constructor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95810" y="4405412"/>
            <a:ext cx="4893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Required first parameter, self refers to this instantiated instance of the class.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3200400" y="4038600"/>
            <a:ext cx="554218" cy="48518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 Example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57400" y="1524000"/>
            <a:ext cx="480131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# Base Class definition for </a:t>
            </a:r>
            <a:r>
              <a:rPr lang="en-US" dirty="0" smtClean="0">
                <a:solidFill>
                  <a:srgbClr val="00B050"/>
                </a:solidFill>
              </a:rPr>
              <a:t>Node in Tree/Graph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dirty="0"/>
              <a:t> Node:</a:t>
            </a:r>
          </a:p>
          <a:p>
            <a:r>
              <a:rPr lang="en-US" dirty="0"/>
              <a:t>	key =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None</a:t>
            </a:r>
            <a:r>
              <a:rPr lang="en-US" dirty="0"/>
              <a:t>	# node data	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# constructor: set the node data</a:t>
            </a:r>
          </a:p>
          <a:p>
            <a:r>
              <a:rPr lang="en-US" dirty="0"/>
              <a:t>	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__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init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__</a:t>
            </a:r>
            <a:r>
              <a:rPr lang="en-US" dirty="0"/>
              <a:t>(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dirty="0"/>
              <a:t>, key ):</a:t>
            </a:r>
          </a:p>
          <a:p>
            <a:r>
              <a:rPr lang="en-US" dirty="0"/>
              <a:t>		</a:t>
            </a:r>
            <a:r>
              <a:rPr lang="en-US" dirty="0" err="1"/>
              <a:t>self.key</a:t>
            </a:r>
            <a:r>
              <a:rPr lang="en-US" dirty="0"/>
              <a:t> = key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# Get or Set the node data</a:t>
            </a:r>
          </a:p>
          <a:p>
            <a:r>
              <a:rPr lang="en-US" dirty="0"/>
              <a:t>	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dirty="0"/>
              <a:t> Key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( self</a:t>
            </a:r>
            <a:r>
              <a:rPr lang="en-US" dirty="0"/>
              <a:t>, key =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None</a:t>
            </a:r>
            <a:r>
              <a:rPr lang="en-US" dirty="0"/>
              <a:t> ):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if None</a:t>
            </a:r>
            <a:r>
              <a:rPr lang="en-US" dirty="0"/>
              <a:t> == key:</a:t>
            </a:r>
          </a:p>
          <a:p>
            <a:r>
              <a:rPr lang="en-US" dirty="0"/>
              <a:t>		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/>
              <a:t>self.key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6199" y="1835749"/>
            <a:ext cx="1614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Start of class definition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682127" y="1904999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6199" y="2155357"/>
            <a:ext cx="2164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Initialization if member variable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2240766" y="2224606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13580" y="2955161"/>
            <a:ext cx="1926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Constructor with parameter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2240766" y="3024410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92014" y="3226538"/>
            <a:ext cx="3011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Use keyword self to refer to member variable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3103929" y="3295787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92014" y="4038599"/>
            <a:ext cx="1453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Define class method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2240766" y="4101135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1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 Scope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2400" y="1088937"/>
            <a:ext cx="4025526" cy="597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Parameter to Methods.</a:t>
            </a:r>
            <a:endParaRPr lang="en-US" sz="1400" b="1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400" b="1" dirty="0" smtClean="0">
                <a:solidFill>
                  <a:srgbClr val="0070C0"/>
                </a:solidFill>
              </a:rPr>
              <a:t>	class </a:t>
            </a:r>
            <a:r>
              <a:rPr lang="en-US" sz="1400" b="1" dirty="0" smtClean="0"/>
              <a:t>Node: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	</a:t>
            </a:r>
            <a:r>
              <a:rPr lang="en-US" sz="1400" b="1" dirty="0" smtClean="0">
                <a:solidFill>
                  <a:srgbClr val="0070C0"/>
                </a:solidFill>
              </a:rPr>
              <a:t>	</a:t>
            </a:r>
            <a:r>
              <a:rPr lang="en-US" sz="1400" b="1" dirty="0" err="1" smtClean="0">
                <a:solidFill>
                  <a:srgbClr val="0070C0"/>
                </a:solidFill>
              </a:rPr>
              <a:t>def</a:t>
            </a:r>
            <a:r>
              <a:rPr lang="en-US" sz="1400" b="1" dirty="0" smtClean="0">
                <a:solidFill>
                  <a:srgbClr val="0070C0"/>
                </a:solidFill>
              </a:rPr>
              <a:t> </a:t>
            </a:r>
            <a:r>
              <a:rPr lang="en-US" sz="1400" b="1" dirty="0" err="1" smtClean="0"/>
              <a:t>myFunc</a:t>
            </a:r>
            <a:r>
              <a:rPr lang="en-US" sz="1400" b="1" dirty="0" smtClean="0"/>
              <a:t>(</a:t>
            </a:r>
            <a:r>
              <a:rPr lang="en-US" sz="1400" b="1" dirty="0" smtClean="0">
                <a:solidFill>
                  <a:srgbClr val="0070C0"/>
                </a:solidFill>
              </a:rPr>
              <a:t> self</a:t>
            </a:r>
            <a:r>
              <a:rPr lang="en-US" sz="1400" b="1" dirty="0" smtClean="0"/>
              <a:t>, flag )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	</a:t>
            </a:r>
            <a:r>
              <a:rPr lang="en-US" sz="1400" b="1" dirty="0" smtClean="0">
                <a:solidFill>
                  <a:srgbClr val="0070C0"/>
                </a:solidFill>
              </a:rPr>
              <a:t>		if </a:t>
            </a:r>
            <a:r>
              <a:rPr lang="en-US" sz="1400" b="1" dirty="0" smtClean="0"/>
              <a:t>flag ==</a:t>
            </a:r>
            <a:r>
              <a:rPr lang="en-US" sz="1400" b="1" dirty="0" smtClean="0">
                <a:solidFill>
                  <a:srgbClr val="0070C0"/>
                </a:solidFill>
              </a:rPr>
              <a:t> True</a:t>
            </a:r>
            <a:r>
              <a:rPr lang="en-US" sz="1400" b="1" dirty="0" smtClean="0"/>
              <a:t>:</a:t>
            </a:r>
          </a:p>
          <a:p>
            <a:r>
              <a:rPr lang="en-US" sz="1400" b="1" dirty="0" smtClean="0">
                <a:solidFill>
                  <a:srgbClr val="0070C0"/>
                </a:solidFill>
              </a:rPr>
              <a:t>	</a:t>
            </a:r>
            <a:endParaRPr lang="en-US" sz="2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Local to Method</a:t>
            </a:r>
            <a:endParaRPr lang="en-US" sz="1400" b="1" dirty="0" smtClean="0">
              <a:solidFill>
                <a:srgbClr val="0070C0"/>
              </a:solidFill>
            </a:endParaRPr>
          </a:p>
          <a:p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400" b="1" dirty="0" smtClean="0">
                <a:solidFill>
                  <a:srgbClr val="0070C0"/>
                </a:solidFill>
              </a:rPr>
              <a:t>	class </a:t>
            </a:r>
            <a:r>
              <a:rPr lang="en-US" sz="1400" b="1" dirty="0" smtClean="0"/>
              <a:t>Node:</a:t>
            </a:r>
            <a:r>
              <a:rPr lang="en-US" sz="1400" b="1" dirty="0" smtClean="0">
                <a:solidFill>
                  <a:srgbClr val="0070C0"/>
                </a:solidFill>
              </a:rPr>
              <a:t/>
            </a:r>
            <a:br>
              <a:rPr lang="en-US" sz="1400" b="1" dirty="0" smtClean="0">
                <a:solidFill>
                  <a:srgbClr val="0070C0"/>
                </a:solidFill>
              </a:rPr>
            </a:br>
            <a:r>
              <a:rPr lang="en-US" sz="1400" b="1" dirty="0" smtClean="0">
                <a:solidFill>
                  <a:srgbClr val="0070C0"/>
                </a:solidFill>
              </a:rPr>
              <a:t>		</a:t>
            </a:r>
            <a:r>
              <a:rPr lang="en-US" sz="1400" b="1" dirty="0" err="1" smtClean="0"/>
              <a:t>def</a:t>
            </a:r>
            <a:r>
              <a:rPr lang="en-US" sz="1400" b="1" dirty="0" smtClean="0">
                <a:solidFill>
                  <a:srgbClr val="0070C0"/>
                </a:solidFill>
              </a:rPr>
              <a:t> </a:t>
            </a:r>
            <a:r>
              <a:rPr lang="en-US" sz="1400" b="1" dirty="0" err="1" smtClean="0">
                <a:solidFill>
                  <a:srgbClr val="0070C0"/>
                </a:solidFill>
              </a:rPr>
              <a:t>myFunc</a:t>
            </a:r>
            <a:r>
              <a:rPr lang="en-US" sz="1400" b="1" dirty="0" smtClean="0">
                <a:solidFill>
                  <a:srgbClr val="0070C0"/>
                </a:solidFill>
              </a:rPr>
              <a:t>( </a:t>
            </a:r>
            <a:r>
              <a:rPr lang="en-US" sz="1400" b="1" dirty="0" smtClean="0"/>
              <a:t>self</a:t>
            </a:r>
            <a:r>
              <a:rPr lang="en-US" sz="1400" b="1" dirty="0" smtClean="0">
                <a:solidFill>
                  <a:srgbClr val="0070C0"/>
                </a:solidFill>
              </a:rPr>
              <a:t> ):</a:t>
            </a:r>
            <a:br>
              <a:rPr lang="en-US" sz="1400" b="1" dirty="0" smtClean="0">
                <a:solidFill>
                  <a:srgbClr val="0070C0"/>
                </a:solidFill>
              </a:rPr>
            </a:br>
            <a:r>
              <a:rPr lang="en-US" sz="1400" b="1" dirty="0" smtClean="0">
                <a:solidFill>
                  <a:srgbClr val="0070C0"/>
                </a:solidFill>
              </a:rPr>
              <a:t>			flag = </a:t>
            </a:r>
            <a:r>
              <a:rPr lang="en-US" sz="1400" b="1" dirty="0" smtClean="0"/>
              <a:t>True</a:t>
            </a:r>
            <a:endParaRPr lang="en-US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Class Member Variable</a:t>
            </a:r>
            <a:endParaRPr lang="en-US" sz="1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 smtClean="0">
              <a:solidFill>
                <a:srgbClr val="0070C0"/>
              </a:solidFill>
            </a:endParaRPr>
          </a:p>
          <a:p>
            <a:r>
              <a:rPr lang="en-US" sz="1400" b="1" dirty="0">
                <a:solidFill>
                  <a:srgbClr val="0070C0"/>
                </a:solidFill>
              </a:rPr>
              <a:t>	</a:t>
            </a:r>
            <a:r>
              <a:rPr lang="en-US" sz="1400" b="1" dirty="0" smtClean="0">
                <a:solidFill>
                  <a:srgbClr val="0070C0"/>
                </a:solidFill>
              </a:rPr>
              <a:t>class </a:t>
            </a:r>
            <a:r>
              <a:rPr lang="en-US" sz="1400" b="1" dirty="0" smtClean="0"/>
              <a:t>Node:</a:t>
            </a:r>
            <a:r>
              <a:rPr lang="en-US" sz="1400" b="1" dirty="0" smtClean="0">
                <a:solidFill>
                  <a:srgbClr val="0070C0"/>
                </a:solidFill>
              </a:rPr>
              <a:t/>
            </a:r>
            <a:br>
              <a:rPr lang="en-US" sz="1400" b="1" dirty="0" smtClean="0">
                <a:solidFill>
                  <a:srgbClr val="0070C0"/>
                </a:solidFill>
              </a:rPr>
            </a:br>
            <a:r>
              <a:rPr lang="en-US" sz="1400" b="1" dirty="0" smtClean="0">
                <a:solidFill>
                  <a:srgbClr val="0070C0"/>
                </a:solidFill>
              </a:rPr>
              <a:t>		flag </a:t>
            </a:r>
            <a:r>
              <a:rPr lang="en-US" sz="1400" b="1" dirty="0" smtClean="0"/>
              <a:t>= False</a:t>
            </a:r>
            <a:r>
              <a:rPr lang="en-US" sz="1400" b="1" dirty="0" smtClean="0">
                <a:solidFill>
                  <a:srgbClr val="0070C0"/>
                </a:solidFill>
              </a:rPr>
              <a:t/>
            </a:r>
            <a:br>
              <a:rPr lang="en-US" sz="1400" b="1" dirty="0" smtClean="0">
                <a:solidFill>
                  <a:srgbClr val="0070C0"/>
                </a:solidFill>
              </a:rPr>
            </a:br>
            <a:r>
              <a:rPr lang="en-US" sz="1400" b="1" dirty="0" smtClean="0">
                <a:solidFill>
                  <a:srgbClr val="0070C0"/>
                </a:solidFill>
              </a:rPr>
              <a:t>		</a:t>
            </a:r>
            <a:r>
              <a:rPr lang="en-US" sz="1400" b="1" dirty="0" err="1" smtClean="0">
                <a:solidFill>
                  <a:srgbClr val="0070C0"/>
                </a:solidFill>
              </a:rPr>
              <a:t>def</a:t>
            </a:r>
            <a:r>
              <a:rPr lang="en-US" sz="1400" b="1" dirty="0" smtClean="0">
                <a:solidFill>
                  <a:srgbClr val="0070C0"/>
                </a:solidFill>
              </a:rPr>
              <a:t> </a:t>
            </a:r>
            <a:r>
              <a:rPr lang="en-US" sz="1400" b="1" dirty="0" err="1" smtClean="0"/>
              <a:t>myFunc</a:t>
            </a:r>
            <a:r>
              <a:rPr lang="en-US" sz="1400" b="1" dirty="0" smtClean="0"/>
              <a:t>(</a:t>
            </a:r>
            <a:r>
              <a:rPr lang="en-US" sz="1400" b="1" dirty="0" smtClean="0">
                <a:solidFill>
                  <a:srgbClr val="0070C0"/>
                </a:solidFill>
              </a:rPr>
              <a:t> self </a:t>
            </a:r>
            <a:r>
              <a:rPr lang="en-US" sz="1400" b="1" dirty="0" smtClean="0"/>
              <a:t>):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	</a:t>
            </a:r>
            <a:r>
              <a:rPr lang="en-US" sz="1400" b="1" dirty="0" smtClean="0">
                <a:solidFill>
                  <a:srgbClr val="0070C0"/>
                </a:solidFill>
              </a:rPr>
              <a:t>		</a:t>
            </a:r>
            <a:r>
              <a:rPr lang="en-US" sz="1400" b="1" dirty="0" err="1" smtClean="0">
                <a:solidFill>
                  <a:srgbClr val="0070C0"/>
                </a:solidFill>
              </a:rPr>
              <a:t>self</a:t>
            </a:r>
            <a:r>
              <a:rPr lang="en-US" sz="1400" b="1" dirty="0" err="1" smtClean="0"/>
              <a:t>.flag</a:t>
            </a:r>
            <a:r>
              <a:rPr lang="en-US" sz="1400" b="1" dirty="0" smtClean="0"/>
              <a:t> = </a:t>
            </a:r>
            <a:r>
              <a:rPr lang="en-US" sz="1400" b="1" dirty="0" smtClean="0">
                <a:solidFill>
                  <a:srgbClr val="0070C0"/>
                </a:solidFill>
              </a:rPr>
              <a:t>True</a:t>
            </a:r>
            <a:endParaRPr lang="en-US" sz="2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Global Scope</a:t>
            </a:r>
            <a:endParaRPr lang="en-US" sz="1400" b="1" dirty="0" smtClean="0">
              <a:solidFill>
                <a:srgbClr val="0070C0"/>
              </a:solidFill>
            </a:endParaRPr>
          </a:p>
          <a:p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400" b="1" dirty="0" smtClean="0">
                <a:solidFill>
                  <a:srgbClr val="0070C0"/>
                </a:solidFill>
              </a:rPr>
              <a:t>	class </a:t>
            </a:r>
            <a:r>
              <a:rPr lang="en-US" sz="1400" b="1" dirty="0" smtClean="0"/>
              <a:t>Node:</a:t>
            </a:r>
            <a:r>
              <a:rPr lang="en-US" sz="1400" b="1" dirty="0" smtClean="0">
                <a:solidFill>
                  <a:srgbClr val="0070C0"/>
                </a:solidFill>
              </a:rPr>
              <a:t/>
            </a:r>
            <a:br>
              <a:rPr lang="en-US" sz="1400" b="1" dirty="0" smtClean="0">
                <a:solidFill>
                  <a:srgbClr val="0070C0"/>
                </a:solidFill>
              </a:rPr>
            </a:br>
            <a:r>
              <a:rPr lang="en-US" sz="1400" b="1" dirty="0" smtClean="0">
                <a:solidFill>
                  <a:srgbClr val="0070C0"/>
                </a:solidFill>
              </a:rPr>
              <a:t>		</a:t>
            </a:r>
            <a:r>
              <a:rPr lang="en-US" sz="1400" b="1" dirty="0" err="1" smtClean="0">
                <a:solidFill>
                  <a:srgbClr val="0070C0"/>
                </a:solidFill>
              </a:rPr>
              <a:t>def</a:t>
            </a:r>
            <a:r>
              <a:rPr lang="en-US" sz="1400" b="1" dirty="0" smtClean="0">
                <a:solidFill>
                  <a:srgbClr val="0070C0"/>
                </a:solidFill>
              </a:rPr>
              <a:t> </a:t>
            </a:r>
            <a:r>
              <a:rPr lang="en-US" sz="1400" b="1" dirty="0" err="1" smtClean="0"/>
              <a:t>myFunc</a:t>
            </a:r>
            <a:r>
              <a:rPr lang="en-US" sz="1400" b="1" dirty="0" smtClean="0"/>
              <a:t>(</a:t>
            </a:r>
            <a:r>
              <a:rPr lang="en-US" sz="1400" b="1" dirty="0" smtClean="0">
                <a:solidFill>
                  <a:srgbClr val="0070C0"/>
                </a:solidFill>
              </a:rPr>
              <a:t> self </a:t>
            </a:r>
            <a:r>
              <a:rPr lang="en-US" sz="1400" b="1" dirty="0" smtClean="0"/>
              <a:t>):</a:t>
            </a:r>
            <a:r>
              <a:rPr lang="en-US" sz="1400" b="1" dirty="0" smtClean="0">
                <a:solidFill>
                  <a:srgbClr val="0070C0"/>
                </a:solidFill>
              </a:rPr>
              <a:t/>
            </a:r>
            <a:br>
              <a:rPr lang="en-US" sz="1400" b="1" dirty="0" smtClean="0">
                <a:solidFill>
                  <a:srgbClr val="0070C0"/>
                </a:solidFill>
              </a:rPr>
            </a:br>
            <a:r>
              <a:rPr lang="en-US" sz="1400" b="1" dirty="0" smtClean="0">
                <a:solidFill>
                  <a:srgbClr val="0070C0"/>
                </a:solidFill>
              </a:rPr>
              <a:t>			global </a:t>
            </a:r>
            <a:r>
              <a:rPr lang="en-US" sz="1400" b="1" dirty="0" smtClean="0"/>
              <a:t>flag</a:t>
            </a:r>
            <a:endParaRPr lang="en-US" sz="2400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566249" y="1905000"/>
            <a:ext cx="11727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Parameter ‘flag’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0" y="2173840"/>
            <a:ext cx="1968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Referenced without qualifier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" name="Left Arrow 3"/>
          <p:cNvSpPr/>
          <p:nvPr/>
        </p:nvSpPr>
        <p:spPr>
          <a:xfrm>
            <a:off x="4191000" y="2008031"/>
            <a:ext cx="304800" cy="13034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/>
          <p:cNvSpPr/>
          <p:nvPr/>
        </p:nvSpPr>
        <p:spPr>
          <a:xfrm>
            <a:off x="4196751" y="2239001"/>
            <a:ext cx="304800" cy="13034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648200" y="3566539"/>
            <a:ext cx="3857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Referenced without qualifier and not defined as parameter.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5" name="Left Arrow 24"/>
          <p:cNvSpPr/>
          <p:nvPr/>
        </p:nvSpPr>
        <p:spPr>
          <a:xfrm>
            <a:off x="4247072" y="3644109"/>
            <a:ext cx="304800" cy="13034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73438" y="5334000"/>
            <a:ext cx="3451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Referenced with qualifier self, refers to class variable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3" name="Left Arrow 32"/>
          <p:cNvSpPr/>
          <p:nvPr/>
        </p:nvSpPr>
        <p:spPr>
          <a:xfrm>
            <a:off x="4247072" y="5407328"/>
            <a:ext cx="304800" cy="13034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573438" y="6396334"/>
            <a:ext cx="4017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When declared with global keyword, all references in method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Will refer to the global (not local) scope of variable.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5" name="Left Arrow 34"/>
          <p:cNvSpPr/>
          <p:nvPr/>
        </p:nvSpPr>
        <p:spPr>
          <a:xfrm>
            <a:off x="4268638" y="6627166"/>
            <a:ext cx="304800" cy="13034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1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Method Overloading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30131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There is </a:t>
            </a:r>
            <a:r>
              <a:rPr lang="en-US" sz="2400" b="1" u="sng" dirty="0" smtClean="0"/>
              <a:t>NO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direct support for method overloading in Python.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Can be emulated (spoofed) by using Default parameters.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Example: Setter and Getter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	Next()		</a:t>
            </a:r>
            <a:r>
              <a:rPr lang="en-US" sz="2400" b="1" dirty="0" smtClean="0">
                <a:solidFill>
                  <a:srgbClr val="00B050"/>
                </a:solidFill>
              </a:rPr>
              <a:t># get the next element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Next(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ele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)	</a:t>
            </a:r>
            <a:r>
              <a:rPr lang="en-US" sz="2400" b="1" dirty="0" smtClean="0">
                <a:solidFill>
                  <a:srgbClr val="00B050"/>
                </a:solidFill>
              </a:rPr>
              <a:t># set the next element</a:t>
            </a:r>
          </a:p>
          <a:p>
            <a:endParaRPr lang="en-US" sz="2400" b="1" dirty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Without method overloading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71722" y="4936846"/>
            <a:ext cx="236212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# Set Next</a:t>
            </a:r>
          </a:p>
          <a:p>
            <a:r>
              <a:rPr lang="en-US" sz="1600" dirty="0" err="1" smtClean="0"/>
              <a:t>def</a:t>
            </a:r>
            <a:r>
              <a:rPr lang="en-US" sz="1600" dirty="0" smtClean="0"/>
              <a:t> Next( self, next )</a:t>
            </a:r>
          </a:p>
          <a:p>
            <a:r>
              <a:rPr lang="en-US" sz="1600" dirty="0"/>
              <a:t>	</a:t>
            </a:r>
            <a:r>
              <a:rPr lang="en-US" sz="1600" dirty="0" err="1" smtClean="0"/>
              <a:t>self.next</a:t>
            </a:r>
            <a:r>
              <a:rPr lang="en-US" sz="1600" dirty="0" smtClean="0"/>
              <a:t> = next</a:t>
            </a:r>
          </a:p>
          <a:p>
            <a:endParaRPr lang="en-US" sz="1600" dirty="0" smtClean="0"/>
          </a:p>
          <a:p>
            <a:r>
              <a:rPr lang="en-US" sz="1600" dirty="0" smtClean="0">
                <a:solidFill>
                  <a:srgbClr val="00B050"/>
                </a:solidFill>
              </a:rPr>
              <a:t># Get Next</a:t>
            </a:r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 err="1" smtClean="0"/>
              <a:t>def</a:t>
            </a:r>
            <a:r>
              <a:rPr lang="en-US" sz="1600" dirty="0" smtClean="0"/>
              <a:t> </a:t>
            </a:r>
            <a:r>
              <a:rPr lang="en-US" sz="1600" dirty="0" err="1" smtClean="0"/>
              <a:t>GetNext</a:t>
            </a:r>
            <a:r>
              <a:rPr lang="en-US" sz="1600" dirty="0" smtClean="0"/>
              <a:t>(self)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return </a:t>
            </a:r>
            <a:r>
              <a:rPr lang="en-US" sz="1600" dirty="0" err="1" smtClean="0"/>
              <a:t>self.next</a:t>
            </a:r>
            <a:endParaRPr lang="en-US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4800" y="6172200"/>
            <a:ext cx="22788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Must use different function name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602426" y="6271879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91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Method Overloading using Default Parameter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45853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 default parameter to a function is where a default value is 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specified in the function definition, when the function is called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without the parameter.</a:t>
            </a: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Example: Setter and Getter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606" y="3581400"/>
            <a:ext cx="32985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# Set of Get Next</a:t>
            </a:r>
          </a:p>
          <a:p>
            <a:r>
              <a:rPr lang="en-US" sz="1600" dirty="0" err="1" smtClean="0"/>
              <a:t>def</a:t>
            </a:r>
            <a:r>
              <a:rPr lang="en-US" sz="1600" dirty="0" smtClean="0"/>
              <a:t> Next( self, next = None )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if None == next: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return </a:t>
            </a:r>
            <a:r>
              <a:rPr lang="en-US" sz="1600" dirty="0" err="1" smtClean="0"/>
              <a:t>self.next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err="1" smtClean="0"/>
              <a:t>self.next</a:t>
            </a:r>
            <a:r>
              <a:rPr lang="en-US" sz="1600" dirty="0" smtClean="0"/>
              <a:t> = next</a:t>
            </a:r>
          </a:p>
          <a:p>
            <a:endParaRPr lang="en-US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8706" y="3233476"/>
            <a:ext cx="1249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Default </a:t>
            </a:r>
            <a:r>
              <a:rPr lang="en-US" sz="1200" dirty="0" err="1" smtClean="0">
                <a:solidFill>
                  <a:srgbClr val="FF0000"/>
                </a:solidFill>
              </a:rPr>
              <a:t>Paramter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705984" y="4227731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5196786" y="3581400"/>
            <a:ext cx="106707" cy="2286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82502" y="4655149"/>
            <a:ext cx="4098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Get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695481" y="4724400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96128" y="4158480"/>
            <a:ext cx="382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Set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34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 Inheritance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2400" y="1164134"/>
            <a:ext cx="8067850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Define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s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 new class that extends a base (superclass).</a:t>
            </a: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new class (subclass) inherits the methods and member 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variables of the base (superclass).</a:t>
            </a: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class </a:t>
            </a:r>
            <a:r>
              <a:rPr lang="en-US" sz="1400" b="1" dirty="0" err="1"/>
              <a:t>BinaryTree</a:t>
            </a:r>
            <a:r>
              <a:rPr lang="en-US" sz="1400" b="1" dirty="0" smtClean="0"/>
              <a:t>( Node ):</a:t>
            </a:r>
          </a:p>
          <a:p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Invoking the base (superclass) constructor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71600" y="2743200"/>
            <a:ext cx="1704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Derived (subclass) name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33800" y="2743199"/>
            <a:ext cx="2277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Base (superclass) that is inherited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6" name="Curved Connector 5"/>
          <p:cNvCxnSpPr/>
          <p:nvPr/>
        </p:nvCxnSpPr>
        <p:spPr>
          <a:xfrm rot="16200000" flipH="1">
            <a:off x="2590800" y="3048000"/>
            <a:ext cx="228600" cy="762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21" idx="1"/>
          </p:cNvCxnSpPr>
          <p:nvPr/>
        </p:nvCxnSpPr>
        <p:spPr>
          <a:xfrm rot="10800000" flipV="1">
            <a:off x="3581400" y="2881699"/>
            <a:ext cx="152400" cy="318700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524000" y="4267200"/>
            <a:ext cx="7010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 err="1" smtClean="0"/>
              <a:t>BinaryTree</a:t>
            </a:r>
            <a:r>
              <a:rPr lang="en-US" dirty="0" smtClean="0"/>
              <a:t>( Node ):</a:t>
            </a:r>
          </a:p>
          <a:p>
            <a:r>
              <a:rPr lang="en-US" dirty="0" smtClean="0"/>
              <a:t>	# </a:t>
            </a:r>
            <a:r>
              <a:rPr lang="en-US" dirty="0"/>
              <a:t>Constructor: set the node data and left/right subtrees to null</a:t>
            </a:r>
          </a:p>
          <a:p>
            <a:r>
              <a:rPr lang="en-US" dirty="0" smtClean="0"/>
              <a:t>	</a:t>
            </a:r>
            <a:r>
              <a:rPr lang="en-US" dirty="0" err="1" smtClean="0">
                <a:solidFill>
                  <a:srgbClr val="0070C0"/>
                </a:solidFill>
              </a:rPr>
              <a:t>def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__</a:t>
            </a:r>
            <a:r>
              <a:rPr lang="en-US" dirty="0" err="1">
                <a:solidFill>
                  <a:srgbClr val="0070C0"/>
                </a:solidFill>
              </a:rPr>
              <a:t>init</a:t>
            </a:r>
            <a:r>
              <a:rPr lang="en-US" dirty="0">
                <a:solidFill>
                  <a:srgbClr val="0070C0"/>
                </a:solidFill>
              </a:rPr>
              <a:t>__</a:t>
            </a:r>
            <a:r>
              <a:rPr lang="en-US" dirty="0"/>
              <a:t>( </a:t>
            </a:r>
            <a:r>
              <a:rPr lang="en-US" dirty="0">
                <a:solidFill>
                  <a:srgbClr val="0070C0"/>
                </a:solidFill>
              </a:rPr>
              <a:t>self</a:t>
            </a:r>
            <a:r>
              <a:rPr lang="en-US" dirty="0"/>
              <a:t>, key ):</a:t>
            </a:r>
          </a:p>
          <a:p>
            <a:r>
              <a:rPr lang="en-US" dirty="0"/>
              <a:t>	</a:t>
            </a:r>
            <a:r>
              <a:rPr lang="en-US" dirty="0" smtClean="0"/>
              <a:t>	Node</a:t>
            </a:r>
            <a:r>
              <a:rPr lang="en-US" dirty="0">
                <a:solidFill>
                  <a:srgbClr val="0070C0"/>
                </a:solidFill>
              </a:rPr>
              <a:t>.__</a:t>
            </a:r>
            <a:r>
              <a:rPr lang="en-US" dirty="0" err="1">
                <a:solidFill>
                  <a:srgbClr val="0070C0"/>
                </a:solidFill>
              </a:rPr>
              <a:t>init</a:t>
            </a:r>
            <a:r>
              <a:rPr lang="en-US" dirty="0">
                <a:solidFill>
                  <a:srgbClr val="0070C0"/>
                </a:solidFill>
              </a:rPr>
              <a:t>__</a:t>
            </a:r>
            <a:r>
              <a:rPr lang="en-US" dirty="0"/>
              <a:t>( </a:t>
            </a:r>
            <a:r>
              <a:rPr lang="en-US" dirty="0">
                <a:solidFill>
                  <a:srgbClr val="0070C0"/>
                </a:solidFill>
              </a:rPr>
              <a:t>self</a:t>
            </a:r>
            <a:r>
              <a:rPr lang="en-US" dirty="0"/>
              <a:t>, key 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2336" y="4867364"/>
            <a:ext cx="2070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Derived (subclass) constructor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3573" y="5144363"/>
            <a:ext cx="2448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Invoke base (superclass) constructor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2223820" y="4936613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2587247" y="5213612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5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6664</TotalTime>
  <Words>266</Words>
  <Application>Microsoft Office PowerPoint</Application>
  <PresentationFormat>On-screen Show (4:3)</PresentationFormat>
  <Paragraphs>113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Python Object Oriented Programming </vt:lpstr>
      <vt:lpstr>Class Definition</vt:lpstr>
      <vt:lpstr>Class Example</vt:lpstr>
      <vt:lpstr>Class Scope</vt:lpstr>
      <vt:lpstr>Method Overloading</vt:lpstr>
      <vt:lpstr>Method Overloading using Default Parameter</vt:lpstr>
      <vt:lpstr>Class Inheritance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177</cp:revision>
  <dcterms:created xsi:type="dcterms:W3CDTF">2006-08-16T00:00:00Z</dcterms:created>
  <dcterms:modified xsi:type="dcterms:W3CDTF">2017-07-05T01:15:10Z</dcterms:modified>
</cp:coreProperties>
</file>