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1" r:id="rId3"/>
    <p:sldId id="287" r:id="rId4"/>
    <p:sldId id="283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39" autoAdjust="0"/>
  </p:normalViewPr>
  <p:slideViewPr>
    <p:cSldViewPr>
      <p:cViewPr>
        <p:scale>
          <a:sx n="85" d="100"/>
          <a:sy n="85" d="100"/>
        </p:scale>
        <p:origin x="-72" y="9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Learning Agents</a:t>
            </a:r>
            <a:br>
              <a:rPr lang="en-US" dirty="0" smtClean="0"/>
            </a:br>
            <a:r>
              <a:rPr lang="en-US" dirty="0" smtClean="0"/>
              <a:t>Introduction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(Utility-Based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662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Utility-based </a:t>
            </a:r>
            <a:r>
              <a:rPr lang="en-US" sz="1400" b="1" dirty="0" smtClean="0"/>
              <a:t> </a:t>
            </a:r>
            <a:r>
              <a:rPr lang="en-US" sz="1400" b="1" dirty="0" smtClean="0"/>
              <a:t>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7033" y="1358919"/>
            <a:ext cx="49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Past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981849" y="3170736"/>
            <a:ext cx="215899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2154143" y="1508019"/>
            <a:ext cx="612890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298" y="1051951"/>
            <a:ext cx="19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History of Past Observations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0" y="1757112"/>
            <a:ext cx="1343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Model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of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how </a:t>
            </a:r>
            <a:r>
              <a:rPr lang="en-US" sz="1200" dirty="0" smtClean="0">
                <a:solidFill>
                  <a:srgbClr val="00B050"/>
                </a:solidFill>
              </a:rPr>
              <a:t>the 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environment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smtClean="0">
                <a:solidFill>
                  <a:srgbClr val="00B050"/>
                </a:solidFill>
              </a:rPr>
              <a:t>behaves. </a:t>
            </a:r>
          </a:p>
        </p:txBody>
      </p:sp>
      <p:cxnSp>
        <p:nvCxnSpPr>
          <p:cNvPr id="35" name="Curved Connector 34"/>
          <p:cNvCxnSpPr/>
          <p:nvPr/>
        </p:nvCxnSpPr>
        <p:spPr>
          <a:xfrm flipV="1">
            <a:off x="256755" y="1445135"/>
            <a:ext cx="722245" cy="292887"/>
          </a:xfrm>
          <a:prstGeom prst="curvedConnector3">
            <a:avLst>
              <a:gd name="adj1" fmla="val 59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5589" y="5562599"/>
            <a:ext cx="250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</a:t>
            </a:r>
            <a:r>
              <a:rPr lang="en-US" sz="1200" dirty="0" smtClean="0">
                <a:solidFill>
                  <a:srgbClr val="C00000"/>
                </a:solidFill>
              </a:rPr>
              <a:t>the value of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predicted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State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to achieving </a:t>
            </a:r>
            <a:r>
              <a:rPr lang="en-US" sz="1200" dirty="0" smtClean="0">
                <a:solidFill>
                  <a:srgbClr val="00B050"/>
                </a:solidFill>
              </a:rPr>
              <a:t>the goal.</a:t>
            </a:r>
            <a:endParaRPr lang="en-US" sz="1200" dirty="0"/>
          </a:p>
        </p:txBody>
      </p:sp>
      <p:cxnSp>
        <p:nvCxnSpPr>
          <p:cNvPr id="39" name="Curved Connector 38"/>
          <p:cNvCxnSpPr>
            <a:endCxn id="17" idx="2"/>
          </p:cNvCxnSpPr>
          <p:nvPr/>
        </p:nvCxnSpPr>
        <p:spPr>
          <a:xfrm rot="5400000" flipH="1" flipV="1">
            <a:off x="1124465" y="4396231"/>
            <a:ext cx="1740031" cy="59270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033" y="18190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endCxn id="23" idx="0"/>
          </p:cNvCxnSpPr>
          <p:nvPr/>
        </p:nvCxnSpPr>
        <p:spPr>
          <a:xfrm>
            <a:off x="2714930" y="1207179"/>
            <a:ext cx="301178" cy="15174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979000" y="1280645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2023318" y="1229271"/>
            <a:ext cx="234962" cy="1252465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orizontal Scroll 31"/>
          <p:cNvSpPr/>
          <p:nvPr/>
        </p:nvSpPr>
        <p:spPr>
          <a:xfrm>
            <a:off x="1006249" y="2273861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GOAL(s)</a:t>
            </a:r>
            <a:endParaRPr lang="en-US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2007905" y="1546378"/>
            <a:ext cx="265789" cy="1252466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0027" y="3038625"/>
            <a:ext cx="1135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Goal(s) for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evaluating how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close is an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action/state to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goal.</a:t>
            </a:r>
            <a:endParaRPr lang="en-US" sz="1200" dirty="0" smtClean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>
            <a:endCxn id="32" idx="1"/>
          </p:cNvCxnSpPr>
          <p:nvPr/>
        </p:nvCxnSpPr>
        <p:spPr>
          <a:xfrm rot="5400000" flipH="1" flipV="1">
            <a:off x="487217" y="2561393"/>
            <a:ext cx="553395" cy="48467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114800" y="2999678"/>
                <a:ext cx="673839" cy="818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999678"/>
                <a:ext cx="673839" cy="81887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155081" y="2715488"/>
                <a:ext cx="773472" cy="6574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𝑺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𝑨</m:t>
                          </m:r>
                          <m:r>
                            <a:rPr lang="en-US" sz="1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81" y="2715488"/>
                <a:ext cx="773472" cy="6574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59782" y="4243530"/>
            <a:ext cx="1949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utility for measuring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value of an State/Action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Towards achieving a goal.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cxnSp>
        <p:nvCxnSpPr>
          <p:cNvPr id="46" name="Curved Connector 45"/>
          <p:cNvCxnSpPr/>
          <p:nvPr/>
        </p:nvCxnSpPr>
        <p:spPr>
          <a:xfrm rot="5400000" flipH="1" flipV="1">
            <a:off x="803997" y="3670027"/>
            <a:ext cx="940919" cy="34669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08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What’s Missing?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912217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 smtClean="0">
                <a:solidFill>
                  <a:srgbClr val="C00000"/>
                </a:solidFill>
              </a:rPr>
              <a:t>There is no learning!</a:t>
            </a:r>
          </a:p>
          <a:p>
            <a:endParaRPr lang="en-US" sz="2800" b="1" dirty="0" smtClean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Learn the Model (learn to model the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Learn the Utility (learn to measure the value of a state)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14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Learning (“Intelligent”)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334593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06707" y="2344050"/>
            <a:ext cx="1303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Learning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6182" y="5673051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V="1">
            <a:off x="5548802" y="5228881"/>
            <a:ext cx="514201" cy="42473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(Presumed/Known) </a:t>
            </a:r>
            <a:r>
              <a:rPr lang="en-US" sz="1200" dirty="0" smtClean="0">
                <a:solidFill>
                  <a:srgbClr val="00B050"/>
                </a:solidFill>
              </a:rPr>
              <a:t>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977607" y="2108441"/>
            <a:ext cx="907477" cy="13811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9403" y="6019800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051103" y="5071943"/>
            <a:ext cx="1345176" cy="5505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88685" y="1217294"/>
            <a:ext cx="8169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learning agent dynamically learns a Policy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model the Environment and build Action/State rules.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68073" y="6415051"/>
            <a:ext cx="651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</a:t>
            </a:r>
            <a:r>
              <a:rPr lang="en-US" b="1" dirty="0" smtClean="0"/>
              <a:t>that are Dynamically Changing (Stochastic)</a:t>
            </a:r>
            <a:endParaRPr lang="en-US" b="1" dirty="0"/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488804" y="3463250"/>
            <a:ext cx="789932" cy="12113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4211" y="3810527"/>
            <a:ext cx="14289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learned model of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environment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and learned 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State/Action rules.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498132" y="4837277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488804" y="2853863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Critic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Down Arrow 57"/>
          <p:cNvSpPr/>
          <p:nvPr/>
        </p:nvSpPr>
        <p:spPr>
          <a:xfrm flipH="1" flipV="1">
            <a:off x="2870239" y="5302992"/>
            <a:ext cx="45719" cy="1664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3297973" y="4674624"/>
            <a:ext cx="558928" cy="439125"/>
          </a:xfrm>
          <a:prstGeom prst="bentConnector3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475273" y="5473835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Utility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9" name="Curved Connector 68"/>
          <p:cNvCxnSpPr/>
          <p:nvPr/>
        </p:nvCxnSpPr>
        <p:spPr>
          <a:xfrm flipV="1">
            <a:off x="1481772" y="3920452"/>
            <a:ext cx="993501" cy="314296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39573" y="4872604"/>
            <a:ext cx="160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</a:t>
            </a:r>
            <a:r>
              <a:rPr lang="en-US" sz="1200" dirty="0" smtClean="0">
                <a:solidFill>
                  <a:srgbClr val="00B050"/>
                </a:solidFill>
              </a:rPr>
              <a:t>goal(s) to achieve,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when evaluating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next action (i.e., how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closer to achieving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goal).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1" name="Curved Connector 70"/>
          <p:cNvCxnSpPr/>
          <p:nvPr/>
        </p:nvCxnSpPr>
        <p:spPr>
          <a:xfrm flipV="1">
            <a:off x="1600201" y="5113749"/>
            <a:ext cx="907840" cy="2154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76378" y="5953386"/>
            <a:ext cx="153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measurement of</a:t>
            </a:r>
          </a:p>
          <a:p>
            <a:r>
              <a:rPr lang="en-US" sz="1200" dirty="0">
                <a:solidFill>
                  <a:srgbClr val="00B050"/>
                </a:solidFill>
              </a:rPr>
              <a:t>t</a:t>
            </a:r>
            <a:r>
              <a:rPr lang="en-US" sz="1200" dirty="0" smtClean="0">
                <a:solidFill>
                  <a:srgbClr val="00B050"/>
                </a:solidFill>
              </a:rPr>
              <a:t>he value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of an action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towards the goal.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73" name="Curved Connector 72"/>
          <p:cNvCxnSpPr/>
          <p:nvPr/>
        </p:nvCxnSpPr>
        <p:spPr>
          <a:xfrm flipV="1">
            <a:off x="1516745" y="5718079"/>
            <a:ext cx="981323" cy="46638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24211" y="2620016"/>
            <a:ext cx="143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measurement 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how good an action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actually was.</a:t>
            </a:r>
          </a:p>
        </p:txBody>
      </p:sp>
      <p:cxnSp>
        <p:nvCxnSpPr>
          <p:cNvPr id="75" name="Curved Connector 74"/>
          <p:cNvCxnSpPr/>
          <p:nvPr/>
        </p:nvCxnSpPr>
        <p:spPr>
          <a:xfrm>
            <a:off x="1495303" y="3113309"/>
            <a:ext cx="979970" cy="107945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State / Reward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55418" y="990600"/>
            <a:ext cx="1420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Intelligent</a:t>
            </a:r>
            <a:r>
              <a:rPr lang="en-US" sz="1400" b="1" dirty="0" smtClean="0"/>
              <a:t>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03026" y="3259197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3881" y="3207015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714998" y="1476169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46460" y="1355117"/>
            <a:ext cx="749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Reward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05644" y="1594815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23" name="Curved Connector 22"/>
          <p:cNvCxnSpPr/>
          <p:nvPr/>
        </p:nvCxnSpPr>
        <p:spPr>
          <a:xfrm rot="10800000">
            <a:off x="5573882" y="1594816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13979" y="1604407"/>
            <a:ext cx="1166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positive or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negative is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new state.</a:t>
            </a:r>
          </a:p>
        </p:txBody>
      </p:sp>
      <p:sp>
        <p:nvSpPr>
          <p:cNvPr id="25" name="Right Arrow 24"/>
          <p:cNvSpPr/>
          <p:nvPr/>
        </p:nvSpPr>
        <p:spPr>
          <a:xfrm rot="5400000">
            <a:off x="7450036" y="2098223"/>
            <a:ext cx="942153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5400000">
            <a:off x="1726496" y="3031960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unched Tape 12"/>
          <p:cNvSpPr/>
          <p:nvPr/>
        </p:nvSpPr>
        <p:spPr>
          <a:xfrm>
            <a:off x="7477783" y="2573397"/>
            <a:ext cx="1072392" cy="685800"/>
          </a:xfrm>
          <a:prstGeom prst="flowChartPunchedTap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LEARN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013979" y="3286809"/>
            <a:ext cx="1026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What was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learned from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the reward.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49239" y="1358919"/>
            <a:ext cx="624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Policy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1447800" y="2996756"/>
            <a:ext cx="5943599" cy="0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/>
          <p:cNvCxnSpPr/>
          <p:nvPr/>
        </p:nvCxnSpPr>
        <p:spPr>
          <a:xfrm flipV="1">
            <a:off x="1447800" y="1539868"/>
            <a:ext cx="0" cy="14568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/>
          <p:nvPr/>
        </p:nvCxnSpPr>
        <p:spPr>
          <a:xfrm>
            <a:off x="1447800" y="1539868"/>
            <a:ext cx="1189612" cy="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91384" y="1673218"/>
            <a:ext cx="12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Learned set of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rules of: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States -&gt; Actions</a:t>
            </a:r>
          </a:p>
        </p:txBody>
      </p:sp>
      <p:sp>
        <p:nvSpPr>
          <p:cNvPr id="1028" name="TextBox 1027"/>
          <p:cNvSpPr txBox="1"/>
          <p:nvPr/>
        </p:nvSpPr>
        <p:spPr>
          <a:xfrm>
            <a:off x="228600" y="5791200"/>
            <a:ext cx="20511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Positive Reward:</a:t>
            </a:r>
            <a:br>
              <a:rPr lang="en-US" sz="1400" i="1" dirty="0" smtClean="0"/>
            </a:br>
            <a:r>
              <a:rPr lang="en-US" sz="1400" i="1" dirty="0" smtClean="0"/>
              <a:t>Robot Stands Up,</a:t>
            </a:r>
          </a:p>
          <a:p>
            <a:r>
              <a:rPr lang="en-US" sz="1400" i="1" dirty="0" smtClean="0"/>
              <a:t>Closer to Destination</a:t>
            </a:r>
            <a:endParaRPr lang="en-US" sz="1400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6863693" y="5774294"/>
            <a:ext cx="21384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Example Negative Reward:</a:t>
            </a:r>
            <a:br>
              <a:rPr lang="en-US" sz="1400" i="1" dirty="0" smtClean="0"/>
            </a:br>
            <a:r>
              <a:rPr lang="en-US" sz="1400" i="1" dirty="0" smtClean="0"/>
              <a:t>Robot Falls Down,</a:t>
            </a:r>
          </a:p>
          <a:p>
            <a:r>
              <a:rPr lang="en-US" sz="1400" i="1" dirty="0" smtClean="0"/>
              <a:t>Further from Destination</a:t>
            </a:r>
            <a:endParaRPr lang="en-US" sz="1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259956" y="1021377"/>
            <a:ext cx="171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Reinforcement Learning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4900783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99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62466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(e.g., robot) interacts with a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dynamic </a:t>
            </a:r>
            <a:b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environment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An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agent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learns from interacting with the environment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the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best actions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to take.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Four Types of Agents (in increasing capability):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Simple Reflex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Model-based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Goal-based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Utility-based agents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Simple Reflex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50273" y="2369064"/>
            <a:ext cx="1666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Simple Reflex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9721" y="5673052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83140" y="5364589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1936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Current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/>
          <p:nvPr/>
        </p:nvCxnSpPr>
        <p:spPr>
          <a:xfrm>
            <a:off x="1385504" y="2378589"/>
            <a:ext cx="2471397" cy="1326430"/>
          </a:xfrm>
          <a:prstGeom prst="curvedConnector3">
            <a:avLst>
              <a:gd name="adj1" fmla="val -103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240" y="5629892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53846" y="4679985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88073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69860" y="1217294"/>
            <a:ext cx="8458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simple reflex agent always executes the same action for the same observation.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22360" y="6368534"/>
            <a:ext cx="484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that are fully observable.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7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(Simple Reflex)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160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513482" y="3102143"/>
            <a:ext cx="1611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 smtClean="0"/>
              <a:t>Continuous Cycle:</a:t>
            </a:r>
            <a:r>
              <a:rPr lang="en-US" sz="1200" b="1" dirty="0" smtClean="0"/>
              <a:t/>
            </a:r>
            <a:br>
              <a:rPr lang="en-US" sz="1200" b="1" dirty="0" smtClean="0"/>
            </a:br>
            <a:r>
              <a:rPr lang="en-US" sz="1200" b="1" dirty="0" smtClean="0"/>
              <a:t>Observe Environment,</a:t>
            </a:r>
          </a:p>
          <a:p>
            <a:r>
              <a:rPr lang="en-US" sz="1200" b="1" dirty="0" smtClean="0"/>
              <a:t>Take Action,</a:t>
            </a:r>
          </a:p>
          <a:p>
            <a:r>
              <a:rPr lang="en-US" sz="1200" b="1" dirty="0" smtClean="0"/>
              <a:t>Observe Environment,</a:t>
            </a:r>
            <a:br>
              <a:rPr lang="en-US" sz="1200" b="1" dirty="0" smtClean="0"/>
            </a:br>
            <a:r>
              <a:rPr lang="en-US" sz="1200" b="1" dirty="0" smtClean="0"/>
              <a:t>Take Action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050" y="3286808"/>
            <a:ext cx="167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Actions are determined</a:t>
            </a:r>
          </a:p>
          <a:p>
            <a:r>
              <a:rPr lang="en-US" sz="1200" b="1" dirty="0" smtClean="0"/>
              <a:t>based on predefined</a:t>
            </a:r>
          </a:p>
          <a:p>
            <a:r>
              <a:rPr lang="en-US" sz="1200" b="1" dirty="0" smtClean="0"/>
              <a:t>rules.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59956" y="1021377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98529" y="1159876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7033" y="1358919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/>
          <p:cNvSpPr/>
          <p:nvPr/>
        </p:nvSpPr>
        <p:spPr>
          <a:xfrm rot="5400000">
            <a:off x="1728889" y="2917778"/>
            <a:ext cx="266491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63923" y="5239434"/>
            <a:ext cx="18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predicted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State.</a:t>
            </a:r>
            <a:endParaRPr lang="en-US" sz="1200" dirty="0"/>
          </a:p>
        </p:txBody>
      </p:sp>
      <p:cxnSp>
        <p:nvCxnSpPr>
          <p:cNvPr id="33" name="Curved Connector 32"/>
          <p:cNvCxnSpPr/>
          <p:nvPr/>
        </p:nvCxnSpPr>
        <p:spPr>
          <a:xfrm rot="5400000" flipH="1" flipV="1">
            <a:off x="1307871" y="4120147"/>
            <a:ext cx="1353237" cy="8853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Model-Based (Reflex)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355704" y="2366087"/>
            <a:ext cx="2145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Model-Based Reflex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29721" y="5673052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5283140" y="5364589"/>
            <a:ext cx="490841" cy="12995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1978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Presumed</a:t>
            </a:r>
            <a:r>
              <a:rPr lang="en-US" sz="1200" dirty="0" smtClean="0">
                <a:solidFill>
                  <a:srgbClr val="00B050"/>
                </a:solidFill>
              </a:rPr>
              <a:t> 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395524" y="2108441"/>
            <a:ext cx="1489560" cy="13811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240" y="5629892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flipV="1">
            <a:off x="2353846" y="4679985"/>
            <a:ext cx="1439427" cy="1069267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955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685" y="1217294"/>
            <a:ext cx="90032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model-based agent uses  model to predict the unobserved portion of the environment.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2360" y="6368534"/>
            <a:ext cx="5677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that are only partially observable.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488804" y="35009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78443" y="2473923"/>
            <a:ext cx="1629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M</a:t>
            </a:r>
            <a:r>
              <a:rPr lang="en-US" sz="1200" dirty="0" smtClean="0">
                <a:solidFill>
                  <a:srgbClr val="C00000"/>
                </a:solidFill>
              </a:rPr>
              <a:t>odel of how the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environment responds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 predict unobserved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changes to the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Environments.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8804" y="2883782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Curved Connector 46"/>
          <p:cNvCxnSpPr/>
          <p:nvPr/>
        </p:nvCxnSpPr>
        <p:spPr>
          <a:xfrm flipV="1">
            <a:off x="1555379" y="3079909"/>
            <a:ext cx="914925" cy="105728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Down Arrow 47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23955" y="3592765"/>
            <a:ext cx="1508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Short-term memory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of past observations.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0" name="Curved Connector 49"/>
          <p:cNvCxnSpPr/>
          <p:nvPr/>
        </p:nvCxnSpPr>
        <p:spPr>
          <a:xfrm flipV="1">
            <a:off x="1564322" y="3718118"/>
            <a:ext cx="914925" cy="105728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1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(Model-Based)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2181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Model-based Reflex</a:t>
            </a:r>
            <a:r>
              <a:rPr lang="en-US" sz="1400" b="1" dirty="0" smtClean="0"/>
              <a:t>  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287441" y="990599"/>
            <a:ext cx="1226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B050"/>
                </a:solidFill>
              </a:rPr>
              <a:t>Preprogrammed</a:t>
            </a:r>
            <a:endParaRPr lang="en-US" sz="1200" b="1" dirty="0">
              <a:solidFill>
                <a:srgbClr val="00B05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26014" y="1129098"/>
            <a:ext cx="422870" cy="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7033" y="1358919"/>
            <a:ext cx="49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Past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981849" y="3170736"/>
            <a:ext cx="215899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2154143" y="1508019"/>
            <a:ext cx="612890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298" y="1051951"/>
            <a:ext cx="19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History of Past Observations</a:t>
            </a:r>
            <a:endParaRPr lang="en-US" sz="1200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31" y="2873507"/>
            <a:ext cx="160749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Predefined Model of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how the  environment 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behaves. </a:t>
            </a:r>
          </a:p>
          <a:p>
            <a:endParaRPr lang="en-US" sz="1200" dirty="0">
              <a:solidFill>
                <a:srgbClr val="C00000"/>
              </a:solidFill>
            </a:endParaRPr>
          </a:p>
          <a:p>
            <a:r>
              <a:rPr lang="en-US" sz="1200" dirty="0" smtClean="0">
                <a:solidFill>
                  <a:srgbClr val="C00000"/>
                </a:solidFill>
              </a:rPr>
              <a:t>The model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combines the past and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present observations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 predict the state of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environment.</a:t>
            </a: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39481" y="1964791"/>
            <a:ext cx="1117327" cy="761712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3923" y="5239434"/>
            <a:ext cx="1824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</a:t>
            </a:r>
            <a:r>
              <a:rPr lang="en-US" sz="1200" dirty="0" smtClean="0">
                <a:solidFill>
                  <a:srgbClr val="C00000"/>
                </a:solidFill>
              </a:rPr>
              <a:t>predicted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State.</a:t>
            </a:r>
            <a:endParaRPr lang="en-US" sz="1200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1307871" y="4120147"/>
            <a:ext cx="1353237" cy="8853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033" y="18190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endCxn id="23" idx="0"/>
          </p:cNvCxnSpPr>
          <p:nvPr/>
        </p:nvCxnSpPr>
        <p:spPr>
          <a:xfrm>
            <a:off x="2714930" y="1207179"/>
            <a:ext cx="301178" cy="151740"/>
          </a:xfrm>
          <a:prstGeom prst="curvedConnector2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979000" y="1280645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2023319" y="1287248"/>
            <a:ext cx="234962" cy="1252465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Goal-Based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8175" y="2366087"/>
            <a:ext cx="1508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Goal-Based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6182" y="5673051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V="1">
            <a:off x="5548802" y="5228881"/>
            <a:ext cx="514201" cy="42473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(Presumed/Known) </a:t>
            </a:r>
            <a:r>
              <a:rPr lang="en-US" sz="1200" dirty="0" smtClean="0">
                <a:solidFill>
                  <a:srgbClr val="00B050"/>
                </a:solidFill>
              </a:rPr>
              <a:t>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977607" y="2108441"/>
            <a:ext cx="907477" cy="13811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68624" y="5657435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5400000" flipH="1" flipV="1">
            <a:off x="3236555" y="5002743"/>
            <a:ext cx="1023723" cy="36748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955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685" y="1217294"/>
            <a:ext cx="8169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goal-based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agent uses a goal(s) to evaluate how close to achieving the goal is the next possible action.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2360" y="6368534"/>
            <a:ext cx="561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</a:t>
            </a:r>
            <a:r>
              <a:rPr lang="en-US" b="1" dirty="0" smtClean="0"/>
              <a:t>which need to predict the future.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488804" y="35009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9573" y="2904292"/>
            <a:ext cx="1629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M</a:t>
            </a:r>
            <a:r>
              <a:rPr lang="en-US" sz="1200" dirty="0" smtClean="0">
                <a:solidFill>
                  <a:srgbClr val="00B050"/>
                </a:solidFill>
              </a:rPr>
              <a:t>odel of how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 responds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predict unobserved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changes to the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Environments.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8804" y="2883782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8041" y="489831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00201" y="3067365"/>
            <a:ext cx="685800" cy="69014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9573" y="2646033"/>
            <a:ext cx="3691800" cy="13994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9674" y="2645124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51" idx="3"/>
          </p:cNvCxnSpPr>
          <p:nvPr/>
        </p:nvCxnSpPr>
        <p:spPr>
          <a:xfrm flipV="1">
            <a:off x="3297973" y="4674624"/>
            <a:ext cx="558928" cy="439125"/>
          </a:xfrm>
          <a:prstGeom prst="bentConnector3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08337" y="4898316"/>
            <a:ext cx="160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</a:t>
            </a:r>
            <a:r>
              <a:rPr lang="en-US" sz="1200" dirty="0" smtClean="0">
                <a:solidFill>
                  <a:srgbClr val="C00000"/>
                </a:solidFill>
              </a:rPr>
              <a:t>goal(s) to achieve,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when evaluating the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next action (i.e., how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closer to achieving the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goal).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57" name="Curved Connector 56"/>
          <p:cNvCxnSpPr>
            <a:endCxn id="51" idx="1"/>
          </p:cNvCxnSpPr>
          <p:nvPr/>
        </p:nvCxnSpPr>
        <p:spPr>
          <a:xfrm flipV="1">
            <a:off x="1591129" y="5113749"/>
            <a:ext cx="916912" cy="195730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45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Actions / Environment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(Goal-Based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43" y="1019175"/>
            <a:ext cx="1833113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image ea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9" y="3886200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38403" y="990599"/>
            <a:ext cx="1543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 smtClean="0"/>
              <a:t>Goal-based </a:t>
            </a:r>
            <a:r>
              <a:rPr lang="en-US" sz="1400" b="1" dirty="0" smtClean="0"/>
              <a:t> </a:t>
            </a:r>
            <a:r>
              <a:rPr lang="en-US" sz="1400" b="1" dirty="0" smtClean="0"/>
              <a:t>Agent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771768" y="6550222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956447" y="351479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22878" y="3456086"/>
            <a:ext cx="109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Observation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onut 3"/>
          <p:cNvSpPr/>
          <p:nvPr/>
        </p:nvSpPr>
        <p:spPr>
          <a:xfrm>
            <a:off x="1600200" y="1905000"/>
            <a:ext cx="5791199" cy="3886200"/>
          </a:xfrm>
          <a:prstGeom prst="donut">
            <a:avLst>
              <a:gd name="adj" fmla="val 48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lowchart: Merge 5"/>
          <p:cNvSpPr/>
          <p:nvPr/>
        </p:nvSpPr>
        <p:spPr>
          <a:xfrm rot="5400000">
            <a:off x="4174994" y="5622795"/>
            <a:ext cx="457200" cy="336811"/>
          </a:xfrm>
          <a:prstGeom prst="flowChartMerg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121518" y="1354131"/>
            <a:ext cx="567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State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 rot="16200000">
            <a:off x="4070178" y="2915383"/>
            <a:ext cx="2669697" cy="162746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0800000">
            <a:off x="3290056" y="1501074"/>
            <a:ext cx="1831462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67033" y="1358919"/>
            <a:ext cx="498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Past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5400000">
            <a:off x="1981849" y="3170736"/>
            <a:ext cx="2158991" cy="162747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 rot="10800000">
            <a:off x="2154143" y="1508019"/>
            <a:ext cx="612890" cy="63699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72708" y="1526281"/>
            <a:ext cx="1398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How the action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effected the agent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and environment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cxnSp>
        <p:nvCxnSpPr>
          <p:cNvPr id="30" name="Curved Connector 29"/>
          <p:cNvCxnSpPr/>
          <p:nvPr/>
        </p:nvCxnSpPr>
        <p:spPr>
          <a:xfrm rot="10800000">
            <a:off x="5640946" y="1526282"/>
            <a:ext cx="331763" cy="31018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1298" y="1051951"/>
            <a:ext cx="19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History of Past Observations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8231" y="2873507"/>
            <a:ext cx="1343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Model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of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how </a:t>
            </a:r>
            <a:r>
              <a:rPr lang="en-US" sz="1200" dirty="0" smtClean="0">
                <a:solidFill>
                  <a:srgbClr val="00B050"/>
                </a:solidFill>
              </a:rPr>
              <a:t>the  </a:t>
            </a:r>
            <a:r>
              <a:rPr lang="en-US" sz="1200" dirty="0" smtClean="0">
                <a:solidFill>
                  <a:srgbClr val="00B050"/>
                </a:solidFill>
              </a:rPr>
              <a:t/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environment </a:t>
            </a:r>
            <a:endParaRPr lang="en-US" sz="1200" dirty="0" smtClean="0">
              <a:solidFill>
                <a:srgbClr val="00B050"/>
              </a:solidFill>
            </a:endParaRPr>
          </a:p>
          <a:p>
            <a:r>
              <a:rPr lang="en-US" sz="1200" dirty="0" smtClean="0">
                <a:solidFill>
                  <a:srgbClr val="00B050"/>
                </a:solidFill>
              </a:rPr>
              <a:t>behaves. </a:t>
            </a:r>
          </a:p>
        </p:txBody>
      </p:sp>
      <p:cxnSp>
        <p:nvCxnSpPr>
          <p:cNvPr id="35" name="Curved Connector 34"/>
          <p:cNvCxnSpPr/>
          <p:nvPr/>
        </p:nvCxnSpPr>
        <p:spPr>
          <a:xfrm rot="5400000" flipH="1" flipV="1">
            <a:off x="39481" y="1964791"/>
            <a:ext cx="1117327" cy="76171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3923" y="5239434"/>
            <a:ext cx="2124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Predefined Rules select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Action based on </a:t>
            </a:r>
            <a:r>
              <a:rPr lang="en-US" sz="1200" dirty="0" smtClean="0">
                <a:solidFill>
                  <a:srgbClr val="C00000"/>
                </a:solidFill>
              </a:rPr>
              <a:t>how close is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</a:t>
            </a:r>
            <a:r>
              <a:rPr lang="en-US" sz="1200" dirty="0" smtClean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predicted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00B050"/>
                </a:solidFill>
              </a:rPr>
              <a:t>State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to the goal</a:t>
            </a:r>
            <a:r>
              <a:rPr lang="en-US" sz="1200" dirty="0" smtClean="0">
                <a:solidFill>
                  <a:srgbClr val="00B050"/>
                </a:solidFill>
              </a:rPr>
              <a:t>.</a:t>
            </a:r>
            <a:endParaRPr lang="en-US" sz="1200" dirty="0"/>
          </a:p>
        </p:txBody>
      </p:sp>
      <p:cxnSp>
        <p:nvCxnSpPr>
          <p:cNvPr id="39" name="Curved Connector 38"/>
          <p:cNvCxnSpPr/>
          <p:nvPr/>
        </p:nvCxnSpPr>
        <p:spPr>
          <a:xfrm rot="5400000" flipH="1" flipV="1">
            <a:off x="1307871" y="4120147"/>
            <a:ext cx="1353237" cy="885345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767033" y="1819096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Rules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2" name="Curved Connector 41"/>
          <p:cNvCxnSpPr>
            <a:endCxn id="23" idx="0"/>
          </p:cNvCxnSpPr>
          <p:nvPr/>
        </p:nvCxnSpPr>
        <p:spPr>
          <a:xfrm>
            <a:off x="2714930" y="1207179"/>
            <a:ext cx="301178" cy="151740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Horizontal Scroll 42"/>
          <p:cNvSpPr/>
          <p:nvPr/>
        </p:nvSpPr>
        <p:spPr>
          <a:xfrm>
            <a:off x="979000" y="1280645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2023318" y="1229271"/>
            <a:ext cx="234962" cy="1252465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orizontal Scroll 31"/>
          <p:cNvSpPr/>
          <p:nvPr/>
        </p:nvSpPr>
        <p:spPr>
          <a:xfrm>
            <a:off x="1006249" y="2273861"/>
            <a:ext cx="1071135" cy="506338"/>
          </a:xfrm>
          <a:prstGeom prst="horizontalScroll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GOAL(s)</a:t>
            </a:r>
            <a:endParaRPr lang="en-US" dirty="0"/>
          </a:p>
        </p:txBody>
      </p:sp>
      <p:sp>
        <p:nvSpPr>
          <p:cNvPr id="33" name="Bent-Up Arrow 32"/>
          <p:cNvSpPr/>
          <p:nvPr/>
        </p:nvSpPr>
        <p:spPr>
          <a:xfrm rot="5400000" flipH="1">
            <a:off x="2007905" y="1546378"/>
            <a:ext cx="265789" cy="1252466"/>
          </a:xfrm>
          <a:prstGeom prst="bent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56755" y="3886200"/>
            <a:ext cx="11350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Goal(s) for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evaluating how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close is an </a:t>
            </a:r>
            <a:br>
              <a:rPr lang="en-US" sz="1200" dirty="0" smtClean="0">
                <a:solidFill>
                  <a:srgbClr val="C00000"/>
                </a:solidFill>
              </a:rPr>
            </a:br>
            <a:r>
              <a:rPr lang="en-US" sz="1200" dirty="0" smtClean="0">
                <a:solidFill>
                  <a:srgbClr val="C00000"/>
                </a:solidFill>
              </a:rPr>
              <a:t>action/state to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the goal.</a:t>
            </a:r>
            <a:endParaRPr lang="en-US" sz="1200" dirty="0" smtClean="0">
              <a:solidFill>
                <a:srgbClr val="C0000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5400000" flipH="1" flipV="1">
            <a:off x="658397" y="3023822"/>
            <a:ext cx="1185425" cy="698181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Utility-Based (“Rational”) Agent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722360" y="2673864"/>
            <a:ext cx="3276600" cy="334593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78175" y="2366087"/>
            <a:ext cx="1626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Utility-Based Agent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932160" y="2913477"/>
            <a:ext cx="757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Sensors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5084" y="4959862"/>
            <a:ext cx="905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Actuators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018265" y="2686366"/>
            <a:ext cx="961895" cy="2743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27581" y="2378589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Environment</a:t>
            </a:r>
            <a:endParaRPr lang="en-US" sz="1400" b="1" dirty="0"/>
          </a:p>
        </p:txBody>
      </p:sp>
      <p:sp>
        <p:nvSpPr>
          <p:cNvPr id="13" name="Right Arrow 12"/>
          <p:cNvSpPr/>
          <p:nvPr/>
        </p:nvSpPr>
        <p:spPr>
          <a:xfrm>
            <a:off x="4761757" y="5081900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0800000">
            <a:off x="4729721" y="3035515"/>
            <a:ext cx="1237457" cy="63699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353296" y="1882385"/>
            <a:ext cx="2610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Senses the environment (e.g., camera,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audio, LIDAR, GPS, ultrasonic)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16200000" flipH="1">
            <a:off x="5005235" y="2538227"/>
            <a:ext cx="534888" cy="215612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669577" y="2804682"/>
            <a:ext cx="1200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Room, Street,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Warehouse, etc.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3" name="Curved Connector 32"/>
          <p:cNvCxnSpPr/>
          <p:nvPr/>
        </p:nvCxnSpPr>
        <p:spPr>
          <a:xfrm rot="10800000" flipV="1">
            <a:off x="7070843" y="3069296"/>
            <a:ext cx="598734" cy="393956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76182" y="5673051"/>
            <a:ext cx="181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Modifies the environment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(e.g., walk, pickup, drive)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37" name="Curved Connector 36"/>
          <p:cNvCxnSpPr/>
          <p:nvPr/>
        </p:nvCxnSpPr>
        <p:spPr>
          <a:xfrm rot="16200000" flipV="1">
            <a:off x="5548802" y="5228881"/>
            <a:ext cx="514201" cy="42473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6901" y="34895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State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Down Arrow 29"/>
          <p:cNvSpPr/>
          <p:nvPr/>
        </p:nvSpPr>
        <p:spPr>
          <a:xfrm>
            <a:off x="4209885" y="3183374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872885" y="4249119"/>
            <a:ext cx="757964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Actions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Down Arrow 41"/>
          <p:cNvSpPr/>
          <p:nvPr/>
        </p:nvSpPr>
        <p:spPr>
          <a:xfrm>
            <a:off x="4209884" y="3949027"/>
            <a:ext cx="101258" cy="30009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209885" y="4679985"/>
            <a:ext cx="83965" cy="27987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7162" y="1877608"/>
            <a:ext cx="256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(Presumed/Known) </a:t>
            </a:r>
            <a:r>
              <a:rPr lang="en-US" sz="1200" dirty="0" smtClean="0">
                <a:solidFill>
                  <a:srgbClr val="00B050"/>
                </a:solidFill>
              </a:rPr>
              <a:t>State of the Agent</a:t>
            </a:r>
          </a:p>
          <a:p>
            <a:r>
              <a:rPr lang="en-US" sz="1200" dirty="0">
                <a:solidFill>
                  <a:srgbClr val="00B050"/>
                </a:solidFill>
              </a:rPr>
              <a:t>r</a:t>
            </a:r>
            <a:r>
              <a:rPr lang="en-US" sz="1200" dirty="0" smtClean="0">
                <a:solidFill>
                  <a:srgbClr val="00B050"/>
                </a:solidFill>
              </a:rPr>
              <a:t>elative to the environment.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45" name="Curved Connector 44"/>
          <p:cNvCxnSpPr>
            <a:stCxn id="44" idx="3"/>
          </p:cNvCxnSpPr>
          <p:nvPr/>
        </p:nvCxnSpPr>
        <p:spPr>
          <a:xfrm>
            <a:off x="2977607" y="2108441"/>
            <a:ext cx="907477" cy="1381145"/>
          </a:xfrm>
          <a:prstGeom prst="curvedConnector2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479403" y="6019800"/>
            <a:ext cx="129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Actions the Agent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can take.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051103" y="5071943"/>
            <a:ext cx="1345176" cy="55053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3297973" y="4429127"/>
            <a:ext cx="533400" cy="7085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07417" y="4243758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Rules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23955" y="4088814"/>
            <a:ext cx="1461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set of pre-defined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rules that map a </a:t>
            </a:r>
            <a:br>
              <a:rPr lang="en-US" sz="1200" dirty="0" smtClean="0">
                <a:solidFill>
                  <a:srgbClr val="00B050"/>
                </a:solidFill>
              </a:rPr>
            </a:br>
            <a:r>
              <a:rPr lang="en-US" sz="1200" dirty="0" smtClean="0">
                <a:solidFill>
                  <a:srgbClr val="00B050"/>
                </a:solidFill>
              </a:rPr>
              <a:t>state to an action.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63" name="Curved Connector 62"/>
          <p:cNvCxnSpPr/>
          <p:nvPr/>
        </p:nvCxnSpPr>
        <p:spPr>
          <a:xfrm flipV="1">
            <a:off x="1506747" y="4394249"/>
            <a:ext cx="914925" cy="105728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8685" y="1217294"/>
            <a:ext cx="8169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utility-based agent uses a utility to measure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value of the next possible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action to achieving the goal. 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2360" y="6368534"/>
            <a:ext cx="6313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Works in Environments </a:t>
            </a:r>
            <a:r>
              <a:rPr lang="en-US" b="1" dirty="0" smtClean="0"/>
              <a:t>which must optimize achieving the Goal.</a:t>
            </a:r>
            <a:endParaRPr lang="en-US" b="1" dirty="0"/>
          </a:p>
        </p:txBody>
      </p:sp>
      <p:sp>
        <p:nvSpPr>
          <p:cNvPr id="38" name="Rectangle 37"/>
          <p:cNvSpPr/>
          <p:nvPr/>
        </p:nvSpPr>
        <p:spPr>
          <a:xfrm>
            <a:off x="2488804" y="350098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Past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3297973" y="3705020"/>
            <a:ext cx="533400" cy="5249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39573" y="2904292"/>
            <a:ext cx="16299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M</a:t>
            </a:r>
            <a:r>
              <a:rPr lang="en-US" sz="1200" dirty="0" smtClean="0">
                <a:solidFill>
                  <a:srgbClr val="00B050"/>
                </a:solidFill>
              </a:rPr>
              <a:t>odel of how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 responds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to predict unobserved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changes to the 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Environments.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88804" y="2883782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2852268" y="3314648"/>
            <a:ext cx="45719" cy="13993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508041" y="489831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Goal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1600201" y="3067365"/>
            <a:ext cx="685800" cy="690145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39573" y="2646033"/>
            <a:ext cx="3691800" cy="139943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19674" y="2645124"/>
            <a:ext cx="834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</a:rPr>
              <a:t>Optional</a:t>
            </a:r>
            <a:endParaRPr 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Elbow Connector 15"/>
          <p:cNvCxnSpPr>
            <a:stCxn id="51" idx="3"/>
          </p:cNvCxnSpPr>
          <p:nvPr/>
        </p:nvCxnSpPr>
        <p:spPr>
          <a:xfrm flipV="1">
            <a:off x="3297973" y="4674624"/>
            <a:ext cx="558928" cy="439125"/>
          </a:xfrm>
          <a:prstGeom prst="bentConnector3">
            <a:avLst/>
          </a:prstGeom>
          <a:ln w="444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39573" y="4872604"/>
            <a:ext cx="1607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A </a:t>
            </a:r>
            <a:r>
              <a:rPr lang="en-US" sz="1200" dirty="0" smtClean="0">
                <a:solidFill>
                  <a:srgbClr val="00B050"/>
                </a:solidFill>
              </a:rPr>
              <a:t>goal(s) to achieve,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when evaluating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next action (i.e., how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closer to achieving the</a:t>
            </a:r>
          </a:p>
          <a:p>
            <a:r>
              <a:rPr lang="en-US" sz="1200" dirty="0" smtClean="0">
                <a:solidFill>
                  <a:srgbClr val="00B050"/>
                </a:solidFill>
              </a:rPr>
              <a:t>goal).</a:t>
            </a:r>
            <a:endParaRPr lang="en-US" sz="1200" dirty="0">
              <a:solidFill>
                <a:srgbClr val="00B050"/>
              </a:solidFill>
            </a:endParaRPr>
          </a:p>
        </p:txBody>
      </p:sp>
      <p:cxnSp>
        <p:nvCxnSpPr>
          <p:cNvPr id="57" name="Curved Connector 56"/>
          <p:cNvCxnSpPr>
            <a:endCxn id="51" idx="1"/>
          </p:cNvCxnSpPr>
          <p:nvPr/>
        </p:nvCxnSpPr>
        <p:spPr>
          <a:xfrm flipV="1">
            <a:off x="1600201" y="5113749"/>
            <a:ext cx="907840" cy="215433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498068" y="5502646"/>
            <a:ext cx="789932" cy="4308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Utility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Down Arrow 58"/>
          <p:cNvSpPr/>
          <p:nvPr/>
        </p:nvSpPr>
        <p:spPr>
          <a:xfrm flipH="1" flipV="1">
            <a:off x="2870173" y="5336218"/>
            <a:ext cx="45719" cy="1664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76378" y="5953386"/>
            <a:ext cx="1536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A measurement of</a:t>
            </a:r>
          </a:p>
          <a:p>
            <a:r>
              <a:rPr lang="en-US" sz="1200" dirty="0">
                <a:solidFill>
                  <a:srgbClr val="C00000"/>
                </a:solidFill>
              </a:rPr>
              <a:t>t</a:t>
            </a:r>
            <a:r>
              <a:rPr lang="en-US" sz="1200" dirty="0" smtClean="0">
                <a:solidFill>
                  <a:srgbClr val="C00000"/>
                </a:solidFill>
              </a:rPr>
              <a:t>he value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C00000"/>
                </a:solidFill>
              </a:rPr>
              <a:t>of an action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towards the goal.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64" name="Curved Connector 63"/>
          <p:cNvCxnSpPr>
            <a:endCxn id="47" idx="1"/>
          </p:cNvCxnSpPr>
          <p:nvPr/>
        </p:nvCxnSpPr>
        <p:spPr>
          <a:xfrm flipV="1">
            <a:off x="1516745" y="5718079"/>
            <a:ext cx="981323" cy="466388"/>
          </a:xfrm>
          <a:prstGeom prst="curvedConnector3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36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8023</TotalTime>
  <Words>859</Words>
  <Application>Microsoft Office PowerPoint</Application>
  <PresentationFormat>On-screen Show (4:3)</PresentationFormat>
  <Paragraphs>282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Artificial Intelligence Learning Agents Introduction </vt:lpstr>
      <vt:lpstr>Introduction</vt:lpstr>
      <vt:lpstr>Simple Reflex Agent</vt:lpstr>
      <vt:lpstr>Actions / Environment (Simple Reflex)</vt:lpstr>
      <vt:lpstr>Model-Based (Reflex) Agent</vt:lpstr>
      <vt:lpstr>Actions / Environment (Model-Based)</vt:lpstr>
      <vt:lpstr>Goal-Based Agent</vt:lpstr>
      <vt:lpstr>Actions / Environment (Goal-Based)</vt:lpstr>
      <vt:lpstr>Utility-Based (“Rational”) Agent</vt:lpstr>
      <vt:lpstr>Actions / Environment (Utility-Based)</vt:lpstr>
      <vt:lpstr>What’s Missing?</vt:lpstr>
      <vt:lpstr>Learning (“Intelligent”) Agent</vt:lpstr>
      <vt:lpstr>State / Reward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207</cp:revision>
  <dcterms:created xsi:type="dcterms:W3CDTF">2006-08-16T00:00:00Z</dcterms:created>
  <dcterms:modified xsi:type="dcterms:W3CDTF">2017-10-25T15:52:53Z</dcterms:modified>
</cp:coreProperties>
</file>