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1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9" r:id="rId17"/>
    <p:sldId id="300" r:id="rId18"/>
    <p:sldId id="30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408" y="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1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1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Convolutional Neural </a:t>
            </a:r>
            <a:r>
              <a:rPr lang="en-US" dirty="0" smtClean="0"/>
              <a:t>Networks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August,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Maps – Stride -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747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128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509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890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47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128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509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890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747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128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509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90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747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128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509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890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49403" y="1616864"/>
            <a:ext cx="2100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BW Image Data 5x5 pixels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666322" y="1047690"/>
            <a:ext cx="3359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Apply Feature Detector Filters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271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271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271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271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747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128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509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890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271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77014" y="1956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158014" y="1956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547051" y="1956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77014" y="2337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158014" y="2337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547051" y="2337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777014" y="270331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158014" y="270331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547051" y="270331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67244" y="1641212"/>
            <a:ext cx="1977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Filter (Feature Detector)</a:t>
            </a:r>
            <a:endParaRPr lang="en-US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2747319" y="1944555"/>
            <a:ext cx="1143000" cy="1127581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148614" y="2084782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210723" y="3540316"/>
            <a:ext cx="2061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Apply the 3x3 filter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as a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matrix product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operation</a:t>
            </a:r>
            <a:b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on first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3x3 grid in the image.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801554" y="3105946"/>
            <a:ext cx="172583" cy="4343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764408" y="3486526"/>
            <a:ext cx="901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Pixel match</a:t>
            </a:r>
            <a:endParaRPr lang="en-US" sz="1200" dirty="0" smtClean="0">
              <a:solidFill>
                <a:srgbClr val="00B050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H="1" flipV="1">
            <a:off x="1341009" y="3106631"/>
            <a:ext cx="587042" cy="43368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2279727" y="2971800"/>
            <a:ext cx="996873" cy="56920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ight Arrow 93"/>
          <p:cNvSpPr/>
          <p:nvPr/>
        </p:nvSpPr>
        <p:spPr>
          <a:xfrm>
            <a:off x="4876800" y="2160025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486400" y="19186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747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28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509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890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747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128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509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890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747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128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509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890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747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128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509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890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649403" y="4319052"/>
            <a:ext cx="2100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BW Image Data 5x5 pixels</a:t>
            </a:r>
            <a:endParaRPr lang="en-US" sz="1400" b="1" dirty="0"/>
          </a:p>
        </p:txBody>
      </p:sp>
      <p:sp>
        <p:nvSpPr>
          <p:cNvPr id="113" name="Rectangle 112"/>
          <p:cNvSpPr/>
          <p:nvPr/>
        </p:nvSpPr>
        <p:spPr>
          <a:xfrm>
            <a:off x="4271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271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271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271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747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128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509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890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271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77014" y="4658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158014" y="4658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547051" y="4658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77014" y="5039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158014" y="5039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547051" y="5039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777014" y="540549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158014" y="540549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547051" y="540549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67244" y="4343400"/>
            <a:ext cx="1977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Filter (Feature Detector)</a:t>
            </a:r>
            <a:endParaRPr lang="en-US" sz="1400" b="1" dirty="0"/>
          </a:p>
        </p:txBody>
      </p:sp>
      <p:sp>
        <p:nvSpPr>
          <p:cNvPr id="155" name="Rectangle 154"/>
          <p:cNvSpPr/>
          <p:nvPr/>
        </p:nvSpPr>
        <p:spPr>
          <a:xfrm>
            <a:off x="3118794" y="4658917"/>
            <a:ext cx="1143000" cy="1127581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ight Arrow 155"/>
          <p:cNvSpPr/>
          <p:nvPr/>
        </p:nvSpPr>
        <p:spPr>
          <a:xfrm>
            <a:off x="2148614" y="4786970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1764408" y="6188714"/>
            <a:ext cx="901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Pixel match</a:t>
            </a:r>
            <a:endParaRPr lang="en-US" sz="1200" dirty="0" smtClean="0">
              <a:solidFill>
                <a:srgbClr val="00B050"/>
              </a:solidFill>
            </a:endParaRPr>
          </a:p>
        </p:txBody>
      </p:sp>
      <p:cxnSp>
        <p:nvCxnSpPr>
          <p:cNvPr id="159" name="Straight Arrow Connector 158"/>
          <p:cNvCxnSpPr/>
          <p:nvPr/>
        </p:nvCxnSpPr>
        <p:spPr>
          <a:xfrm flipH="1" flipV="1">
            <a:off x="1066800" y="5001817"/>
            <a:ext cx="861251" cy="12406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8" idx="0"/>
          </p:cNvCxnSpPr>
          <p:nvPr/>
        </p:nvCxnSpPr>
        <p:spPr>
          <a:xfrm flipV="1">
            <a:off x="2215365" y="4925934"/>
            <a:ext cx="1030390" cy="12627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ight Arrow 160"/>
          <p:cNvSpPr/>
          <p:nvPr/>
        </p:nvSpPr>
        <p:spPr>
          <a:xfrm>
            <a:off x="4876800" y="4862213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486400" y="46208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867400" y="461736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057900" y="1862934"/>
            <a:ext cx="2074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First cell holds matching pixels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From first stride.</a:t>
            </a:r>
            <a:endParaRPr lang="en-US" sz="1200" dirty="0" smtClean="0">
              <a:solidFill>
                <a:srgbClr val="00B05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400800" y="4558369"/>
            <a:ext cx="2261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Second cell holds matching pixels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From first stride.</a:t>
            </a:r>
            <a:endParaRPr lang="en-US" sz="12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7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Maps – Stride -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747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128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509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890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47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128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509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890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747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128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509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90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747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128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509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890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49403" y="1616864"/>
            <a:ext cx="2100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BW Image Data 5x5 pixels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666322" y="1047690"/>
            <a:ext cx="3359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Apply Feature Detector Filters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271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271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271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271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747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128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509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890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271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77014" y="1956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158014" y="1956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547051" y="1956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77014" y="2337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158014" y="2337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547051" y="2337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777014" y="270331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158014" y="270331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547051" y="270331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67244" y="1641212"/>
            <a:ext cx="1977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Filter (Feature Detector)</a:t>
            </a:r>
            <a:endParaRPr lang="en-US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3509319" y="1944555"/>
            <a:ext cx="1143000" cy="1127581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148614" y="2084782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764408" y="3486526"/>
            <a:ext cx="901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Pixel match</a:t>
            </a:r>
            <a:endParaRPr lang="en-US" sz="1200" dirty="0" smtClean="0">
              <a:solidFill>
                <a:srgbClr val="00B050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H="1" flipV="1">
            <a:off x="1066800" y="2299629"/>
            <a:ext cx="861251" cy="12406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2279727" y="2160025"/>
            <a:ext cx="1420092" cy="138097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ight Arrow 93"/>
          <p:cNvSpPr/>
          <p:nvPr/>
        </p:nvSpPr>
        <p:spPr>
          <a:xfrm>
            <a:off x="4876800" y="2160025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486400" y="19186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747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28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509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890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747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128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509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890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747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128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509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890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747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128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509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890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649403" y="4319052"/>
            <a:ext cx="2100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BW Image Data 5x5 pixels</a:t>
            </a:r>
            <a:endParaRPr lang="en-US" sz="1400" b="1" dirty="0"/>
          </a:p>
        </p:txBody>
      </p:sp>
      <p:sp>
        <p:nvSpPr>
          <p:cNvPr id="113" name="Rectangle 112"/>
          <p:cNvSpPr/>
          <p:nvPr/>
        </p:nvSpPr>
        <p:spPr>
          <a:xfrm>
            <a:off x="4271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271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271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271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747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128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509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890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271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77014" y="4658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158014" y="4658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547051" y="4658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77014" y="5039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158014" y="5039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547051" y="5039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777014" y="540549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158014" y="540549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547051" y="540549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67244" y="4343400"/>
            <a:ext cx="1977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Filter (Feature Detector)</a:t>
            </a:r>
            <a:endParaRPr lang="en-US" sz="1400" b="1" dirty="0"/>
          </a:p>
        </p:txBody>
      </p:sp>
      <p:sp>
        <p:nvSpPr>
          <p:cNvPr id="155" name="Rectangle 154"/>
          <p:cNvSpPr/>
          <p:nvPr/>
        </p:nvSpPr>
        <p:spPr>
          <a:xfrm>
            <a:off x="2766369" y="5027743"/>
            <a:ext cx="1143000" cy="1127581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ight Arrow 155"/>
          <p:cNvSpPr/>
          <p:nvPr/>
        </p:nvSpPr>
        <p:spPr>
          <a:xfrm>
            <a:off x="2148614" y="4786970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1764408" y="6188714"/>
            <a:ext cx="901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Pixel match</a:t>
            </a:r>
            <a:endParaRPr lang="en-US" sz="1200" dirty="0" smtClean="0">
              <a:solidFill>
                <a:srgbClr val="00B050"/>
              </a:solidFill>
            </a:endParaRPr>
          </a:p>
        </p:txBody>
      </p:sp>
      <p:cxnSp>
        <p:nvCxnSpPr>
          <p:cNvPr id="159" name="Straight Arrow Connector 158"/>
          <p:cNvCxnSpPr/>
          <p:nvPr/>
        </p:nvCxnSpPr>
        <p:spPr>
          <a:xfrm flipH="1" flipV="1">
            <a:off x="1066800" y="5001817"/>
            <a:ext cx="861251" cy="12406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8" idx="0"/>
          </p:cNvCxnSpPr>
          <p:nvPr/>
        </p:nvCxnSpPr>
        <p:spPr>
          <a:xfrm flipV="1">
            <a:off x="2215365" y="5352035"/>
            <a:ext cx="604035" cy="83667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ight Arrow 160"/>
          <p:cNvSpPr/>
          <p:nvPr/>
        </p:nvSpPr>
        <p:spPr>
          <a:xfrm>
            <a:off x="4876800" y="4862213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486400" y="46208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867400" y="461736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724649" y="1927912"/>
            <a:ext cx="2200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Completed first horizontal stride</a:t>
            </a:r>
            <a:endParaRPr lang="en-US" sz="1200" dirty="0" smtClean="0">
              <a:solidFill>
                <a:srgbClr val="00B05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867400" y="19186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248400" y="191517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flipH="1" flipV="1">
            <a:off x="1456072" y="5230417"/>
            <a:ext cx="471979" cy="10120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58" idx="0"/>
          </p:cNvCxnSpPr>
          <p:nvPr/>
        </p:nvCxnSpPr>
        <p:spPr>
          <a:xfrm flipV="1">
            <a:off x="2215365" y="5629035"/>
            <a:ext cx="1024471" cy="55967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8" idx="0"/>
          </p:cNvCxnSpPr>
          <p:nvPr/>
        </p:nvCxnSpPr>
        <p:spPr>
          <a:xfrm flipV="1">
            <a:off x="2215365" y="5978550"/>
            <a:ext cx="1024471" cy="21016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1306926" y="5706869"/>
            <a:ext cx="621125" cy="53563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6248400" y="461510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486400" y="499836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246525" y="5457498"/>
            <a:ext cx="124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Matched 3 pixels</a:t>
            </a:r>
            <a:endParaRPr lang="en-US" sz="1200" dirty="0" smtClean="0">
              <a:solidFill>
                <a:srgbClr val="00B050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7239000" y="459647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620000" y="459647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8001000" y="458771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7239000" y="497402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7620000" y="497402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8001000" y="497103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7248525" y="536295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7629525" y="536295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001000" y="535628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927749" y="4155760"/>
            <a:ext cx="1794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Finished Feature Map</a:t>
            </a:r>
            <a:endParaRPr lang="en-US" sz="14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858000" y="4212521"/>
            <a:ext cx="0" cy="23315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7203081" y="6004048"/>
            <a:ext cx="1115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High Detection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79" name="Straight Arrow Connector 178"/>
          <p:cNvCxnSpPr>
            <a:stCxn id="178" idx="0"/>
          </p:cNvCxnSpPr>
          <p:nvPr/>
        </p:nvCxnSpPr>
        <p:spPr>
          <a:xfrm flipH="1" flipV="1">
            <a:off x="7450075" y="5250862"/>
            <a:ext cx="310563" cy="75318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78" idx="0"/>
          </p:cNvCxnSpPr>
          <p:nvPr/>
        </p:nvCxnSpPr>
        <p:spPr>
          <a:xfrm flipV="1">
            <a:off x="7760638" y="5629414"/>
            <a:ext cx="85081" cy="37463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78" idx="0"/>
          </p:cNvCxnSpPr>
          <p:nvPr/>
        </p:nvCxnSpPr>
        <p:spPr>
          <a:xfrm flipH="1" flipV="1">
            <a:off x="7429501" y="5632788"/>
            <a:ext cx="331137" cy="3712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6700565" y="3512846"/>
            <a:ext cx="229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Also known as convolved feature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or activation map.</a:t>
            </a:r>
            <a:endParaRPr lang="en-US" sz="1200" b="1" dirty="0" smtClean="0">
              <a:solidFill>
                <a:srgbClr val="FF0000"/>
              </a:solidFill>
            </a:endParaRPr>
          </a:p>
        </p:txBody>
      </p:sp>
      <p:cxnSp>
        <p:nvCxnSpPr>
          <p:cNvPr id="183" name="Straight Arrow Connector 182"/>
          <p:cNvCxnSpPr/>
          <p:nvPr/>
        </p:nvCxnSpPr>
        <p:spPr>
          <a:xfrm flipH="1">
            <a:off x="7629525" y="3918259"/>
            <a:ext cx="156044" cy="2375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6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Maps Reduce Image Size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52400" y="1164134"/>
            <a:ext cx="895392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By applying Feature Detectors, we are reducing the size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of the image data we keep.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Keeping only information that is important.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Keeping it in a reduced size.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Noise and extraneous data is eliminated.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Increasing the stride (i.e., from 1 to 2) will further reduce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the total image data we keep.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Increases speed of processing (less data to process).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Trade off between resolution and performance.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21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Convolutional Layer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39227" y="1076265"/>
            <a:ext cx="7857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Assemble and Collect Complete Feature Maps, one per Feature Detector</a:t>
            </a: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184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1981200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612876" y="2133600"/>
            <a:ext cx="1828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2876" y="2133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4301577" y="27051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5222601" y="3505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Arrow Connector 186"/>
          <p:cNvCxnSpPr/>
          <p:nvPr/>
        </p:nvCxnSpPr>
        <p:spPr>
          <a:xfrm>
            <a:off x="685800" y="1938234"/>
            <a:ext cx="2895600" cy="3096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3400" y="1814409"/>
            <a:ext cx="457200" cy="423966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1676400" y="3406691"/>
            <a:ext cx="457200" cy="423966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828675" y="2607417"/>
            <a:ext cx="457200" cy="423966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Straight Arrow Connector 190"/>
          <p:cNvCxnSpPr/>
          <p:nvPr/>
        </p:nvCxnSpPr>
        <p:spPr>
          <a:xfrm>
            <a:off x="1218522" y="2876550"/>
            <a:ext cx="2972478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1876425" y="3578967"/>
            <a:ext cx="3152775" cy="3970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5451201" y="2518201"/>
            <a:ext cx="2843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Feature Map is substantially smaller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In size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2971800" y="1814409"/>
            <a:ext cx="392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Complete Feature Map for Single Feature Detector</a:t>
            </a:r>
            <a:endParaRPr lang="en-US" sz="14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530509" y="4114798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Stride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6" name="Straight Arrow Connector 195"/>
          <p:cNvCxnSpPr/>
          <p:nvPr/>
        </p:nvCxnSpPr>
        <p:spPr>
          <a:xfrm>
            <a:off x="304800" y="1655743"/>
            <a:ext cx="112314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304800" y="1764558"/>
            <a:ext cx="0" cy="1295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 flipV="1">
            <a:off x="381000" y="2026392"/>
            <a:ext cx="400050" cy="20884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894500" y="4022464"/>
            <a:ext cx="3156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Map to corresponding placement in complete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feature map, preserving spatial relationship.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 flipH="1" flipV="1">
            <a:off x="2771775" y="3657600"/>
            <a:ext cx="400050" cy="44656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4498313"/>
            <a:ext cx="1981200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Right Arrow 201"/>
          <p:cNvSpPr/>
          <p:nvPr/>
        </p:nvSpPr>
        <p:spPr>
          <a:xfrm>
            <a:off x="2457670" y="5181600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3622401" y="456104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3774801" y="471344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3927201" y="486584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4079601" y="501824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Left Brace 209"/>
          <p:cNvSpPr/>
          <p:nvPr/>
        </p:nvSpPr>
        <p:spPr>
          <a:xfrm flipH="1">
            <a:off x="6051131" y="4561045"/>
            <a:ext cx="438081" cy="2057400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/>
          <p:cNvSpPr txBox="1"/>
          <p:nvPr/>
        </p:nvSpPr>
        <p:spPr>
          <a:xfrm>
            <a:off x="6553200" y="5266579"/>
            <a:ext cx="2165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Convolutional Layer:</a:t>
            </a:r>
            <a:b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Collection of complete feature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maps, one per feature detector.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7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Step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11694" y="1076265"/>
            <a:ext cx="5884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The Feature Maps are processed by an </a:t>
            </a:r>
            <a:r>
              <a:rPr lang="en-US" sz="2000" b="1" dirty="0" err="1" smtClean="0">
                <a:solidFill>
                  <a:srgbClr val="00B0F0"/>
                </a:solidFill>
              </a:rPr>
              <a:t>ReLU</a:t>
            </a:r>
            <a:r>
              <a:rPr lang="en-US" sz="2000" b="1" dirty="0" smtClean="0">
                <a:solidFill>
                  <a:srgbClr val="00B0F0"/>
                </a:solidFill>
              </a:rPr>
              <a:t> function.</a:t>
            </a: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201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981200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Right Arrow 201"/>
          <p:cNvSpPr/>
          <p:nvPr/>
        </p:nvSpPr>
        <p:spPr>
          <a:xfrm>
            <a:off x="2295745" y="2435887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3003276" y="182339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3155676" y="197579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3308076" y="212819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3460476" y="228059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244381" y="1490559"/>
            <a:ext cx="1526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Convolution Layer</a:t>
            </a:r>
            <a:endParaRPr lang="en-US" sz="1400" b="1" dirty="0"/>
          </a:p>
        </p:txBody>
      </p:sp>
      <p:sp>
        <p:nvSpPr>
          <p:cNvPr id="33" name="Right Arrow 32"/>
          <p:cNvSpPr/>
          <p:nvPr/>
        </p:nvSpPr>
        <p:spPr>
          <a:xfrm>
            <a:off x="5410200" y="2435887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5" descr="Image result for rectifier function neural network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85295"/>
            <a:ext cx="2961953" cy="223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251704" y="1515618"/>
            <a:ext cx="2040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Rectifier Linear Unit Step</a:t>
            </a:r>
            <a:endParaRPr lang="en-US" sz="1400" b="1" dirty="0"/>
          </a:p>
        </p:txBody>
      </p:sp>
      <p:sp>
        <p:nvSpPr>
          <p:cNvPr id="36" name="Rectangle 35"/>
          <p:cNvSpPr/>
          <p:nvPr/>
        </p:nvSpPr>
        <p:spPr>
          <a:xfrm>
            <a:off x="6172200" y="434340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324600" y="449580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77000" y="464820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629400" y="480060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All Negative Values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Replaced with 0.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5400000">
            <a:off x="7219628" y="3578677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8823" y="4800600"/>
            <a:ext cx="5573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dirty="0" err="1" smtClean="0">
                <a:solidFill>
                  <a:srgbClr val="0070C0"/>
                </a:solidFill>
              </a:rPr>
              <a:t>ReLU</a:t>
            </a:r>
            <a:r>
              <a:rPr lang="en-US" dirty="0" smtClean="0">
                <a:solidFill>
                  <a:srgbClr val="0070C0"/>
                </a:solidFill>
              </a:rPr>
              <a:t> step increases non-linearity in feature Maps.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Enhances features such as borders and elements.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8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Pooling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52400" y="1164134"/>
            <a:ext cx="8599149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Add Spatial Invariance to Feature Maps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Be able to recognize feature regardless of angle, direction or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kew.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Does not care where feature is, as long as it maintains its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elative position to other features.</a:t>
            </a:r>
          </a:p>
        </p:txBody>
      </p:sp>
      <p:pic>
        <p:nvPicPr>
          <p:cNvPr id="185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51193"/>
            <a:ext cx="1981200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81400" y="3370242"/>
            <a:ext cx="1981200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352800"/>
            <a:ext cx="26003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Left Brace 187"/>
          <p:cNvSpPr/>
          <p:nvPr/>
        </p:nvSpPr>
        <p:spPr>
          <a:xfrm rot="5400000" flipH="1">
            <a:off x="4202173" y="3435412"/>
            <a:ext cx="287215" cy="5033962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3705038" y="6130646"/>
            <a:ext cx="1279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Spatial Invariance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Pooling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52400" y="1164134"/>
            <a:ext cx="8632428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Uses a window (typically 2x2 pixels) that is slid across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the feature map.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Finds the pixel with the highest value within the window.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Places the highest value pixel into a pooled map at the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same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relative position.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Generally uses a stride of 2.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906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16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6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06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716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96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06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716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86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96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06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716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569" y="3728871"/>
            <a:ext cx="1132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Feature Map</a:t>
            </a:r>
            <a:endParaRPr lang="en-US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17526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526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526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526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86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96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906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716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526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47650" y="4036648"/>
            <a:ext cx="7239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586681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967681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348681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729681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86681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67681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348681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29681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86681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967681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348681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29681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586681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967681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348681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729681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10681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110681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10681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110681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86681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967681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348681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29681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110681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348681" y="4036648"/>
            <a:ext cx="7239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9530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3340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7150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0960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9530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3340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7150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960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9530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3340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7150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0960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9530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3340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7150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0960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4770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4770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4770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4770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9530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3340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150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0960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4770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496050" y="4036648"/>
            <a:ext cx="7239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012750" y="3882759"/>
            <a:ext cx="408324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34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Pooling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7519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5619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3719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1819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7519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5619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3719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1819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7519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5619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3719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1819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7519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5619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93719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31819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9919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69919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9919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9919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7519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5619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3719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1819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9919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94244" y="1688150"/>
            <a:ext cx="7239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619000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000000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381000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62000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19000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000000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81000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762000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19000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000000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81000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762000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19000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00000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381000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62000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43000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143000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43000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43000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19000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000000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81000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62000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143000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81000" y="1669100"/>
            <a:ext cx="7239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91864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29964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8064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06164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1864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9964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68064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06164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91864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29964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68064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06164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91864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29964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68064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06164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44264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44264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44264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44264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91864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29964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68064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06164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44264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461694" y="1669100"/>
            <a:ext cx="7239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000000" y="4383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381000" y="4383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762000" y="4383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09525" y="4764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009525" y="5145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390525" y="4764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390525" y="5145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771525" y="4764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771525" y="5145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300831" y="5696233"/>
            <a:ext cx="2541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Completed Pooled Feature Map</a:t>
            </a:r>
            <a:endParaRPr lang="en-US" sz="14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1441894" y="2195201"/>
            <a:ext cx="2567631" cy="237902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93" idx="0"/>
          </p:cNvCxnSpPr>
          <p:nvPr/>
        </p:nvCxnSpPr>
        <p:spPr>
          <a:xfrm flipH="1">
            <a:off x="4571500" y="2354900"/>
            <a:ext cx="381000" cy="2028825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5152525" y="2354899"/>
            <a:ext cx="2362200" cy="2028826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2387472" y="3809999"/>
            <a:ext cx="692722" cy="35037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39858" y="4106726"/>
            <a:ext cx="1662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Highest value placed in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corresponding position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In pooled map.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113730" y="1129099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Stride of 2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8" name="Straight Arrow Connector 107"/>
          <p:cNvCxnSpPr>
            <a:stCxn id="107" idx="3"/>
          </p:cNvCxnSpPr>
          <p:nvPr/>
        </p:nvCxnSpPr>
        <p:spPr>
          <a:xfrm>
            <a:off x="3942803" y="1267599"/>
            <a:ext cx="552997" cy="33260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924800" y="3968226"/>
            <a:ext cx="1092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Window slides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off the edge.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 flipV="1">
            <a:off x="8001000" y="2514600"/>
            <a:ext cx="199876" cy="14288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3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Flattening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94" y="3008615"/>
            <a:ext cx="1981200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Right Arrow 201"/>
          <p:cNvSpPr/>
          <p:nvPr/>
        </p:nvSpPr>
        <p:spPr>
          <a:xfrm>
            <a:off x="2692239" y="3691902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3399770" y="307941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3552170" y="323181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3704570" y="338421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3856970" y="353661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640875" y="2746574"/>
            <a:ext cx="1526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Convolution Layer</a:t>
            </a:r>
            <a:endParaRPr lang="en-US" sz="1400" b="1" dirty="0"/>
          </a:p>
        </p:txBody>
      </p:sp>
      <p:sp>
        <p:nvSpPr>
          <p:cNvPr id="33" name="Right Arrow 32"/>
          <p:cNvSpPr/>
          <p:nvPr/>
        </p:nvSpPr>
        <p:spPr>
          <a:xfrm>
            <a:off x="5806694" y="3691902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243096" y="2766228"/>
            <a:ext cx="113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Pooled Layer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6416294" y="3054351"/>
            <a:ext cx="791931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68694" y="3206751"/>
            <a:ext cx="791931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721094" y="3359151"/>
            <a:ext cx="791931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73494" y="3511551"/>
            <a:ext cx="791931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6713889" y="4609719"/>
            <a:ext cx="1111140" cy="64222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31481" y="60579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12481" y="60579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93481" y="60601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95674" y="60601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3766" y="5768303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3704570" y="6094511"/>
            <a:ext cx="1713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Flatten Single Vector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18985" y="1164133"/>
            <a:ext cx="78698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Flattening takes the pooled layer and flattens it in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sequential order into a single vector.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Vector is used as the input to the Neural Network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6423275" y="3074005"/>
            <a:ext cx="60706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591638" y="4121151"/>
            <a:ext cx="60706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5721981" y="3112105"/>
            <a:ext cx="713363" cy="283149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665425" y="4197351"/>
            <a:ext cx="192174" cy="174624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56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Background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0541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1988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– Invented by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Yann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Lecun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at AT&amp;T Bell Laboratories.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Used for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Image Classification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Acts as 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pre-processing front-end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to neural networks to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preprocess images 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Consists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Convolution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Max Pooling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Flattening</a:t>
            </a: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Convolutional Neural Network (CNN)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0817" y="1130174"/>
            <a:ext cx="7702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Convolution is a front-end to a Neural Network for Image Classification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61622" y="2343450"/>
            <a:ext cx="1139278" cy="281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029200" y="2343451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019675" y="3086400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38725" y="3850185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019675" y="4629452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err="1">
                <a:solidFill>
                  <a:schemeClr val="bg1">
                    <a:lumMod val="50000"/>
                  </a:schemeClr>
                </a:solidFill>
              </a:rPr>
              <a:t>k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/>
          <p:cNvCxnSpPr>
            <a:stCxn id="29" idx="6"/>
          </p:cNvCxnSpPr>
          <p:nvPr/>
        </p:nvCxnSpPr>
        <p:spPr>
          <a:xfrm>
            <a:off x="5562600" y="2610151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572125" y="3353100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572125" y="4116885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53075" y="4896152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221480" y="261485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11955" y="335780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202430" y="4121589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92905" y="4900856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88910" y="2023770"/>
            <a:ext cx="1157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Output Layer</a:t>
            </a:r>
            <a:endParaRPr lang="en-US" sz="1400" b="1" dirty="0"/>
          </a:p>
        </p:txBody>
      </p:sp>
      <p:sp>
        <p:nvSpPr>
          <p:cNvPr id="58" name="Oval 57"/>
          <p:cNvSpPr/>
          <p:nvPr/>
        </p:nvSpPr>
        <p:spPr>
          <a:xfrm>
            <a:off x="4105275" y="2064848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095750" y="2840530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124325" y="3613840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133850" y="4362751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4133850" y="5086056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3" name="Straight Arrow Connector 62"/>
          <p:cNvCxnSpPr>
            <a:endCxn id="29" idx="2"/>
          </p:cNvCxnSpPr>
          <p:nvPr/>
        </p:nvCxnSpPr>
        <p:spPr>
          <a:xfrm>
            <a:off x="4629150" y="2456261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619625" y="3199209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657725" y="3962996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598660" y="2460367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657725" y="4733030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600575" y="3221913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638675" y="3958252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5" idx="3"/>
          </p:cNvCxnSpPr>
          <p:nvPr/>
        </p:nvCxnSpPr>
        <p:spPr>
          <a:xfrm flipV="1">
            <a:off x="4629150" y="5084737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98660" y="2520133"/>
            <a:ext cx="536272" cy="143811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11057" y="3239192"/>
            <a:ext cx="536272" cy="143811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629150" y="2533206"/>
            <a:ext cx="596032" cy="213642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4600575" y="2718197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591050" y="3485288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4629150" y="4249654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0" idx="7"/>
          </p:cNvCxnSpPr>
          <p:nvPr/>
        </p:nvCxnSpPr>
        <p:spPr>
          <a:xfrm flipV="1">
            <a:off x="4579610" y="2807974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598660" y="3521005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4629149" y="4288715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1" idx="7"/>
          </p:cNvCxnSpPr>
          <p:nvPr/>
        </p:nvCxnSpPr>
        <p:spPr>
          <a:xfrm flipV="1">
            <a:off x="4589135" y="2841492"/>
            <a:ext cx="558194" cy="15993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4607252" y="3575048"/>
            <a:ext cx="558194" cy="15993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7"/>
          </p:cNvCxnSpPr>
          <p:nvPr/>
        </p:nvCxnSpPr>
        <p:spPr>
          <a:xfrm flipV="1">
            <a:off x="4589135" y="2852129"/>
            <a:ext cx="574322" cy="231204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811603" y="1781477"/>
            <a:ext cx="1158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Hidden Layer</a:t>
            </a:r>
            <a:endParaRPr lang="en-US" sz="1400" b="1" dirty="0"/>
          </a:p>
        </p:txBody>
      </p:sp>
      <p:sp>
        <p:nvSpPr>
          <p:cNvPr id="87" name="Oval 86"/>
          <p:cNvSpPr/>
          <p:nvPr/>
        </p:nvSpPr>
        <p:spPr>
          <a:xfrm>
            <a:off x="3038475" y="2573830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3038475" y="3592467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3038475" y="4687724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err="1">
                <a:solidFill>
                  <a:schemeClr val="bg2">
                    <a:lumMod val="25000"/>
                  </a:schemeClr>
                </a:solidFill>
              </a:rPr>
              <a:t>n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3546041" y="2456261"/>
            <a:ext cx="549709" cy="26306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59" idx="2"/>
          </p:cNvCxnSpPr>
          <p:nvPr/>
        </p:nvCxnSpPr>
        <p:spPr>
          <a:xfrm flipV="1">
            <a:off x="3534126" y="3107230"/>
            <a:ext cx="561624" cy="597297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3562350" y="4029222"/>
            <a:ext cx="601990" cy="83905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7" idx="6"/>
          </p:cNvCxnSpPr>
          <p:nvPr/>
        </p:nvCxnSpPr>
        <p:spPr>
          <a:xfrm>
            <a:off x="3571875" y="2840530"/>
            <a:ext cx="552450" cy="15904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543300" y="3779647"/>
            <a:ext cx="552450" cy="15904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62" idx="2"/>
          </p:cNvCxnSpPr>
          <p:nvPr/>
        </p:nvCxnSpPr>
        <p:spPr>
          <a:xfrm>
            <a:off x="3534126" y="5094902"/>
            <a:ext cx="599724" cy="25785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3534126" y="2920050"/>
            <a:ext cx="626584" cy="90182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7" idx="5"/>
          </p:cNvCxnSpPr>
          <p:nvPr/>
        </p:nvCxnSpPr>
        <p:spPr>
          <a:xfrm>
            <a:off x="3493760" y="3029115"/>
            <a:ext cx="668665" cy="151351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7" idx="5"/>
          </p:cNvCxnSpPr>
          <p:nvPr/>
        </p:nvCxnSpPr>
        <p:spPr>
          <a:xfrm>
            <a:off x="3493760" y="3029115"/>
            <a:ext cx="680105" cy="219708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3493760" y="2520133"/>
            <a:ext cx="601990" cy="1175548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3571875" y="4742263"/>
            <a:ext cx="552450" cy="23568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61" idx="2"/>
          </p:cNvCxnSpPr>
          <p:nvPr/>
        </p:nvCxnSpPr>
        <p:spPr>
          <a:xfrm>
            <a:off x="3571875" y="3858360"/>
            <a:ext cx="561975" cy="771091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534126" y="3962995"/>
            <a:ext cx="571149" cy="126320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59" idx="3"/>
          </p:cNvCxnSpPr>
          <p:nvPr/>
        </p:nvCxnSpPr>
        <p:spPr>
          <a:xfrm flipV="1">
            <a:off x="3484235" y="3295815"/>
            <a:ext cx="689630" cy="148646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58" idx="3"/>
          </p:cNvCxnSpPr>
          <p:nvPr/>
        </p:nvCxnSpPr>
        <p:spPr>
          <a:xfrm flipV="1">
            <a:off x="3413755" y="2520133"/>
            <a:ext cx="769635" cy="2184927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712470" y="2072578"/>
            <a:ext cx="1020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Input Layer</a:t>
            </a:r>
            <a:endParaRPr lang="en-US" sz="1400" b="1" dirty="0"/>
          </a:p>
        </p:txBody>
      </p:sp>
      <p:sp>
        <p:nvSpPr>
          <p:cNvPr id="109" name="Left Brace 108"/>
          <p:cNvSpPr/>
          <p:nvPr/>
        </p:nvSpPr>
        <p:spPr>
          <a:xfrm flipH="1">
            <a:off x="7770845" y="2623169"/>
            <a:ext cx="342900" cy="2259961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345766" y="2513885"/>
            <a:ext cx="1139278" cy="281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Convolutional</a:t>
            </a:r>
          </a:p>
          <a:p>
            <a:pPr algn="ctr"/>
            <a:r>
              <a:rPr lang="en-US" dirty="0" smtClean="0"/>
              <a:t>Front-End</a:t>
            </a:r>
            <a:endParaRPr lang="en-US" dirty="0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488766" y="2884531"/>
            <a:ext cx="549709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488766" y="3891498"/>
            <a:ext cx="549709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505661" y="4977947"/>
            <a:ext cx="549709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974598" y="2670900"/>
            <a:ext cx="1269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Categorical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Outputs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e.g., Cat, Dog)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and probabilities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https://encrypted-tbn0.gstatic.com/images?q=tbn:ANd9GcQSF939gA-ibU-iRAAIIXhC7BnLntDHpCLRO3byPcR1zXp7fdyzeWExpv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7" y="2533206"/>
            <a:ext cx="1040576" cy="119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7" y="4071067"/>
            <a:ext cx="892207" cy="97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9" name="Straight Arrow Connector 118"/>
          <p:cNvCxnSpPr/>
          <p:nvPr/>
        </p:nvCxnSpPr>
        <p:spPr>
          <a:xfrm>
            <a:off x="964034" y="3113431"/>
            <a:ext cx="274854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964034" y="4705060"/>
            <a:ext cx="274854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964034" y="5869504"/>
            <a:ext cx="17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Preprocess Images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Into vector of real values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 flipH="1" flipV="1">
            <a:off x="1846163" y="5352756"/>
            <a:ext cx="1" cy="53621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23761" y="1812255"/>
            <a:ext cx="93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Image Input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 flipH="1">
            <a:off x="457200" y="2055797"/>
            <a:ext cx="2" cy="55150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444748" y="6008003"/>
            <a:ext cx="2269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Recognition of real value inputs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Into classification of image inputs</a:t>
            </a:r>
          </a:p>
          <a:p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8" name="Left Brace 127"/>
          <p:cNvSpPr/>
          <p:nvPr/>
        </p:nvSpPr>
        <p:spPr>
          <a:xfrm rot="5400000" flipH="1">
            <a:off x="4128354" y="4817833"/>
            <a:ext cx="487241" cy="1893098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5846110" y="5658140"/>
            <a:ext cx="1896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Squashes output into set of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Classification probabilities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H="1" flipV="1">
            <a:off x="6639099" y="5180858"/>
            <a:ext cx="1" cy="53621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Image Data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2400" y="1164134"/>
            <a:ext cx="71005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Consists of Pixel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Pixel Values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 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Grid Layout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(2D array).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One Layer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(Grid) per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color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BW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pixel values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0 (black)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and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 (white)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Grayscale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and color (RGB) is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0 .. 255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52178" y="4209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533178" y="4209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914178" y="4209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95178" y="4209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152178" y="4590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33178" y="4590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914178" y="4590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295178" y="4590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152178" y="4971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533178" y="4971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914178" y="4971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295178" y="4971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152178" y="5352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533178" y="5352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914178" y="5352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295178" y="5352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18356" y="3901501"/>
            <a:ext cx="1791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BW Image 4 x 4 pixels</a:t>
            </a:r>
            <a:endParaRPr 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34391" y="4018005"/>
            <a:ext cx="115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0 (black)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699169" y="4209278"/>
            <a:ext cx="319188" cy="171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1699169" y="4780780"/>
            <a:ext cx="319187" cy="1904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7204" y="4857504"/>
            <a:ext cx="1182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1 (white)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638801" y="4242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19801" y="4242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400801" y="4242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781801" y="4242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638801" y="4623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19801" y="4623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400801" y="4623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781801" y="4623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638801" y="5004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019801" y="5004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400801" y="5004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781801" y="5004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638801" y="5385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019801" y="5385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400801" y="5385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781801" y="5385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5326335" y="3934453"/>
            <a:ext cx="2241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Grayscale Image 4 x 4 pixels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021014" y="4050957"/>
            <a:ext cx="115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0 (black)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5185792" y="4242230"/>
            <a:ext cx="319188" cy="171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185792" y="4813732"/>
            <a:ext cx="319187" cy="1904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28873" y="4890456"/>
            <a:ext cx="1339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255 (white)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Color Image Data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921439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302439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683439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064439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921439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302439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683439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064439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921439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302439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683439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064439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921439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302439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683439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064439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559827" y="1688900"/>
            <a:ext cx="234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Red Layer - Image 4 x 4 pixels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03652" y="1792903"/>
            <a:ext cx="123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0 (no red)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468430" y="1984176"/>
            <a:ext cx="319188" cy="171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1468430" y="2555678"/>
            <a:ext cx="319187" cy="1904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20816" y="2692528"/>
            <a:ext cx="14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255 (max red)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01143" y="1047690"/>
            <a:ext cx="7196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Color (RGB) is made of 3 layers (grids or called planes or channels)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711966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092966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473966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854966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711966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092966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473966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854966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711966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092966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473966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854966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711966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092966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473966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854966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5559094" y="1679376"/>
            <a:ext cx="1821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Blue Image 4 x4 pixels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94179" y="1792903"/>
            <a:ext cx="115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0 (black)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5258957" y="1984176"/>
            <a:ext cx="319188" cy="171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5258957" y="2555678"/>
            <a:ext cx="319187" cy="1904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020345" y="2692528"/>
            <a:ext cx="1557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255 (max blue)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690451" y="4222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071451" y="4222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452451" y="4222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833451" y="4222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690451" y="4603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071451" y="4603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452451" y="4603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833451" y="4603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690451" y="4984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071451" y="4984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452451" y="4984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833451" y="4984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690451" y="5365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4071451" y="5365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4452451" y="5365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4833451" y="5365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3437110" y="3917752"/>
            <a:ext cx="1981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Green  Image 4x 4 pixels</a:t>
            </a:r>
            <a:endParaRPr 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2072664" y="4031279"/>
            <a:ext cx="115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0 (black)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3237442" y="4222552"/>
            <a:ext cx="319188" cy="171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3237442" y="4794054"/>
            <a:ext cx="319187" cy="1904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970998" y="4984552"/>
            <a:ext cx="152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255 (all green)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8430" y="6248400"/>
            <a:ext cx="6017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All Colors are made up of some combination of Red, Green and Blue.</a:t>
            </a:r>
            <a:endParaRPr lang="en-US" sz="16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6854966" y="5175052"/>
            <a:ext cx="1923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This is the same as the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color spectrum of the three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types of cones in the retina.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flipH="1">
            <a:off x="6854966" y="5730479"/>
            <a:ext cx="425624" cy="51792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18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Convolution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143000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524000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05000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286000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143000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524000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905000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286000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143000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524000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905000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286000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143000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524000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905000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286000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133475" y="1685921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Image Data 5x5 pixels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666322" y="1047690"/>
            <a:ext cx="3359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Apply Feature Detector Filters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381268" y="3261334"/>
            <a:ext cx="15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Output of application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of filters.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 flipH="1">
            <a:off x="3819525" y="1956496"/>
            <a:ext cx="215547" cy="3295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5791200" y="3698674"/>
            <a:ext cx="461381" cy="2154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5934217" y="2522725"/>
            <a:ext cx="42562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2667000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2667000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667000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667000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1143000" y="3508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1524000" y="3508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1905000" y="3508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286000" y="3508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667000" y="3508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3286125" y="2119014"/>
            <a:ext cx="533400" cy="163532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ultidocument 6"/>
          <p:cNvSpPr/>
          <p:nvPr/>
        </p:nvSpPr>
        <p:spPr>
          <a:xfrm>
            <a:off x="4114800" y="2174676"/>
            <a:ext cx="1676400" cy="13335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Detectors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Right Arrow 135"/>
          <p:cNvSpPr/>
          <p:nvPr/>
        </p:nvSpPr>
        <p:spPr>
          <a:xfrm rot="5400000">
            <a:off x="4637187" y="3363127"/>
            <a:ext cx="533400" cy="163532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1827465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208465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597502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827465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208465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597502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827465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208465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597502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3130902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511902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900939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130902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511902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900939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130902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511902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900939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359841" y="2365176"/>
            <a:ext cx="2030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Also known as [image] filters</a:t>
            </a:r>
            <a:endParaRPr 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4475379" y="4818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4856379" y="4818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245416" y="4818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475379" y="5199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856379" y="5199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245416" y="5199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4475379" y="5565341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856379" y="5565341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245416" y="5565341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6381268" y="4835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6762268" y="4835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7151305" y="4835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381268" y="5216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762268" y="5216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7151305" y="5216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6381268" y="558159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6762268" y="558159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7151305" y="558159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3100" y="5003187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3859312" y="1532033"/>
            <a:ext cx="214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Apply Feature Filters across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layer (channel) of image data.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3" name="Left Brace 192"/>
          <p:cNvSpPr/>
          <p:nvPr/>
        </p:nvSpPr>
        <p:spPr>
          <a:xfrm rot="5400000" flipH="1">
            <a:off x="4560285" y="3791803"/>
            <a:ext cx="228600" cy="4932241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/>
          <p:cNvSpPr txBox="1"/>
          <p:nvPr/>
        </p:nvSpPr>
        <p:spPr>
          <a:xfrm>
            <a:off x="3741509" y="6372224"/>
            <a:ext cx="1901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Collection of Feature Maps</a:t>
            </a:r>
            <a:endParaRPr lang="en-US" sz="12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24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Detectors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143000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524000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05000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286000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143000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524000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905000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286000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143000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524000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905000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286000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143000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524000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905000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286000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133475" y="1685921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Image Data 5x5 pixels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666322" y="1047690"/>
            <a:ext cx="3359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Apply Feature Detector Filters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381268" y="3261334"/>
            <a:ext cx="15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Output of application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of filters.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 flipH="1">
            <a:off x="3819525" y="1956496"/>
            <a:ext cx="215547" cy="3295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5791200" y="3698674"/>
            <a:ext cx="461381" cy="2154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5934217" y="2522725"/>
            <a:ext cx="42562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2667000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2667000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667000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667000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1143000" y="3508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1524000" y="3508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1905000" y="3508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286000" y="3508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667000" y="3508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3286125" y="2119014"/>
            <a:ext cx="533400" cy="163532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ultidocument 6"/>
          <p:cNvSpPr/>
          <p:nvPr/>
        </p:nvSpPr>
        <p:spPr>
          <a:xfrm>
            <a:off x="4114800" y="2174676"/>
            <a:ext cx="1676400" cy="13335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Detectors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Right Arrow 135"/>
          <p:cNvSpPr/>
          <p:nvPr/>
        </p:nvSpPr>
        <p:spPr>
          <a:xfrm rot="5400000">
            <a:off x="4637187" y="3363127"/>
            <a:ext cx="533400" cy="163532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1827465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208465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597502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827465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208465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597502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827465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208465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597502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3130902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511902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900939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130902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511902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900939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130902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511902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900939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359841" y="2365176"/>
            <a:ext cx="2030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Also known as [image] filters</a:t>
            </a:r>
            <a:endParaRPr 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4475379" y="4818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4856379" y="4818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245416" y="4818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475379" y="5199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856379" y="5199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245416" y="5199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4475379" y="5565341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856379" y="5565341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245416" y="5565341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6381268" y="4835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6762268" y="4835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7151305" y="4835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381268" y="5216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762268" y="5216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7151305" y="5216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6381268" y="558159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6762268" y="558159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7151305" y="558159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3100" y="5003187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3859312" y="1532033"/>
            <a:ext cx="189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Apply Feature Filters across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layer of image data.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3" name="Left Brace 192"/>
          <p:cNvSpPr/>
          <p:nvPr/>
        </p:nvSpPr>
        <p:spPr>
          <a:xfrm rot="5400000" flipH="1">
            <a:off x="4560285" y="3791803"/>
            <a:ext cx="228600" cy="4932241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/>
          <p:cNvSpPr txBox="1"/>
          <p:nvPr/>
        </p:nvSpPr>
        <p:spPr>
          <a:xfrm>
            <a:off x="3741509" y="6372224"/>
            <a:ext cx="1901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Collection of Feature Maps</a:t>
            </a:r>
            <a:endParaRPr lang="en-US" sz="12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99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Maps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52400" y="1164134"/>
            <a:ext cx="8760732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Convolution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preserves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spatial relationship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between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pixels by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learning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image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features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using small squares of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data.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(Image) Feature Detector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Edges (Lines) </a:t>
            </a:r>
            <a:r>
              <a:rPr lang="en-US" sz="2400" b="1" dirty="0" smtClean="0"/>
              <a:t>- Detect edges (lines) in the image.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Curves </a:t>
            </a:r>
            <a:r>
              <a:rPr lang="en-US" sz="2400" b="1" dirty="0" smtClean="0"/>
              <a:t>– Detect curves in the image.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Sharpen - TBA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Blur - TBA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Typically 3x3 pixel shape, but can be 5x5 or 7x7.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78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Maps – Stride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7390044" y="4762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771044" y="4762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8160081" y="4762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7390044" y="5143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7771044" y="5143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8160081" y="5143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7390044" y="5509081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7771044" y="5509081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8160081" y="5509081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342222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23222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1104222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1485222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342222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23222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1104222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1485222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342222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723222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1104222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1485222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342222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723222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1104222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1485222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1866222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1866222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1866222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1866222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342222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723222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1104222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1485222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1866222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2486835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2867835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3248835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3629835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2486835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2867835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3248835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3629835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2486835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2867835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3248835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3629835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2486835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2867835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3248835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3629835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4010835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4010835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4010835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4010835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2486835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2867835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3248835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3629835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4010835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342222" y="162520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723222" y="162520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1112259" y="162520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342222" y="200620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723222" y="200620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1112259" y="200620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342222" y="237178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723222" y="237178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1112259" y="237178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4696635" y="1606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5077635" y="1606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5458635" y="1606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5839635" y="1606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4696635" y="1987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5077635" y="1987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5458635" y="1987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5839635" y="1987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4696635" y="2368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5077635" y="2368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5458635" y="2368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5839635" y="2368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4696635" y="2749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5077635" y="2749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5458635" y="2749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5839635" y="2749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6220635" y="1606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6220635" y="1987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6220635" y="2368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6220635" y="2749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4696635" y="3130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5077635" y="3130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5458635" y="3130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5839635" y="3130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6220635" y="3130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/>
          <p:cNvSpPr/>
          <p:nvPr/>
        </p:nvSpPr>
        <p:spPr>
          <a:xfrm>
            <a:off x="2867835" y="1631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3248835" y="1631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3637872" y="1631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2867835" y="2012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3248835" y="2012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3637872" y="2012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2867835" y="2377677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3248835" y="2377677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3637872" y="2377677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5458635" y="160615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5839635" y="160615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6228672" y="160615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5458635" y="198715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5839635" y="198715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1" name="Rectangle 370"/>
          <p:cNvSpPr/>
          <p:nvPr/>
        </p:nvSpPr>
        <p:spPr>
          <a:xfrm>
            <a:off x="6228672" y="198715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5458635" y="235273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3" name="Rectangle 372"/>
          <p:cNvSpPr/>
          <p:nvPr/>
        </p:nvSpPr>
        <p:spPr>
          <a:xfrm>
            <a:off x="5839635" y="235273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4" name="Rectangle 373"/>
          <p:cNvSpPr/>
          <p:nvPr/>
        </p:nvSpPr>
        <p:spPr>
          <a:xfrm>
            <a:off x="6228672" y="235273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342222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6" name="Rectangle 375"/>
          <p:cNvSpPr/>
          <p:nvPr/>
        </p:nvSpPr>
        <p:spPr>
          <a:xfrm>
            <a:off x="723222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/>
          <p:cNvSpPr/>
          <p:nvPr/>
        </p:nvSpPr>
        <p:spPr>
          <a:xfrm>
            <a:off x="1104222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>
            <a:off x="1485222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/>
          <p:cNvSpPr/>
          <p:nvPr/>
        </p:nvSpPr>
        <p:spPr>
          <a:xfrm>
            <a:off x="342222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80" name="Rectangle 379"/>
          <p:cNvSpPr/>
          <p:nvPr/>
        </p:nvSpPr>
        <p:spPr>
          <a:xfrm>
            <a:off x="723222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/>
          <p:cNvSpPr/>
          <p:nvPr/>
        </p:nvSpPr>
        <p:spPr>
          <a:xfrm>
            <a:off x="1104222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1485222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/>
          <p:cNvSpPr/>
          <p:nvPr/>
        </p:nvSpPr>
        <p:spPr>
          <a:xfrm>
            <a:off x="342222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723222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1104222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1485222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/>
          <p:cNvSpPr/>
          <p:nvPr/>
        </p:nvSpPr>
        <p:spPr>
          <a:xfrm>
            <a:off x="342222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>
            <a:off x="723222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/>
          <p:cNvSpPr/>
          <p:nvPr/>
        </p:nvSpPr>
        <p:spPr>
          <a:xfrm>
            <a:off x="1104222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>
            <a:off x="1485222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/>
          <p:cNvSpPr/>
          <p:nvPr/>
        </p:nvSpPr>
        <p:spPr>
          <a:xfrm>
            <a:off x="1866222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>
            <a:off x="1866222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/>
          <p:cNvSpPr/>
          <p:nvPr/>
        </p:nvSpPr>
        <p:spPr>
          <a:xfrm>
            <a:off x="1866222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/>
        </p:nvSpPr>
        <p:spPr>
          <a:xfrm>
            <a:off x="1866222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/>
          <p:cNvSpPr/>
          <p:nvPr/>
        </p:nvSpPr>
        <p:spPr>
          <a:xfrm>
            <a:off x="342222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>
            <a:off x="723222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/>
          <p:cNvSpPr/>
          <p:nvPr/>
        </p:nvSpPr>
        <p:spPr>
          <a:xfrm>
            <a:off x="1104222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>
            <a:off x="1485222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/>
          <p:cNvSpPr/>
          <p:nvPr/>
        </p:nvSpPr>
        <p:spPr>
          <a:xfrm>
            <a:off x="1866222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/>
          <p:cNvSpPr/>
          <p:nvPr/>
        </p:nvSpPr>
        <p:spPr>
          <a:xfrm>
            <a:off x="4733247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0" name="Rectangle 409"/>
          <p:cNvSpPr/>
          <p:nvPr/>
        </p:nvSpPr>
        <p:spPr>
          <a:xfrm>
            <a:off x="5114247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5495247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5876247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/>
          <p:cNvSpPr/>
          <p:nvPr/>
        </p:nvSpPr>
        <p:spPr>
          <a:xfrm>
            <a:off x="4733247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14" name="Rectangle 413"/>
          <p:cNvSpPr/>
          <p:nvPr/>
        </p:nvSpPr>
        <p:spPr>
          <a:xfrm>
            <a:off x="5114247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/>
          <p:cNvSpPr/>
          <p:nvPr/>
        </p:nvSpPr>
        <p:spPr>
          <a:xfrm>
            <a:off x="5495247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5876247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4733247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>
            <a:off x="5114247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 418"/>
          <p:cNvSpPr/>
          <p:nvPr/>
        </p:nvSpPr>
        <p:spPr>
          <a:xfrm>
            <a:off x="5495247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5876247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/>
          <p:cNvSpPr/>
          <p:nvPr/>
        </p:nvSpPr>
        <p:spPr>
          <a:xfrm>
            <a:off x="4733247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5114247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/>
          <p:cNvSpPr/>
          <p:nvPr/>
        </p:nvSpPr>
        <p:spPr>
          <a:xfrm>
            <a:off x="5495247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>
            <a:off x="5876247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/>
          <p:cNvSpPr/>
          <p:nvPr/>
        </p:nvSpPr>
        <p:spPr>
          <a:xfrm>
            <a:off x="6257247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/>
          <p:cNvSpPr/>
          <p:nvPr/>
        </p:nvSpPr>
        <p:spPr>
          <a:xfrm>
            <a:off x="6257247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/>
          <p:cNvSpPr/>
          <p:nvPr/>
        </p:nvSpPr>
        <p:spPr>
          <a:xfrm>
            <a:off x="6257247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6257247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/>
          <p:cNvSpPr/>
          <p:nvPr/>
        </p:nvSpPr>
        <p:spPr>
          <a:xfrm>
            <a:off x="4733247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>
            <a:off x="5114247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 430"/>
          <p:cNvSpPr/>
          <p:nvPr/>
        </p:nvSpPr>
        <p:spPr>
          <a:xfrm>
            <a:off x="5495247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>
            <a:off x="5876247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 432"/>
          <p:cNvSpPr/>
          <p:nvPr/>
        </p:nvSpPr>
        <p:spPr>
          <a:xfrm>
            <a:off x="6257247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723222" y="435953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1104222" y="435953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6" name="Rectangle 435"/>
          <p:cNvSpPr/>
          <p:nvPr/>
        </p:nvSpPr>
        <p:spPr>
          <a:xfrm>
            <a:off x="1493259" y="435953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723222" y="474053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8" name="Rectangle 437"/>
          <p:cNvSpPr/>
          <p:nvPr/>
        </p:nvSpPr>
        <p:spPr>
          <a:xfrm>
            <a:off x="1104222" y="474053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1493259" y="474053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0" name="Rectangle 439"/>
          <p:cNvSpPr/>
          <p:nvPr/>
        </p:nvSpPr>
        <p:spPr>
          <a:xfrm>
            <a:off x="723222" y="510611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1" name="Rectangle 440"/>
          <p:cNvSpPr/>
          <p:nvPr/>
        </p:nvSpPr>
        <p:spPr>
          <a:xfrm>
            <a:off x="1104222" y="510611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2" name="Rectangle 441"/>
          <p:cNvSpPr/>
          <p:nvPr/>
        </p:nvSpPr>
        <p:spPr>
          <a:xfrm>
            <a:off x="1493259" y="510611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42222" y="1524000"/>
            <a:ext cx="625941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1589213" y="990600"/>
            <a:ext cx="6214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Move Feature Detector across Image as a sliding window.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444" name="Straight Arrow Connector 443"/>
          <p:cNvCxnSpPr/>
          <p:nvPr/>
        </p:nvCxnSpPr>
        <p:spPr>
          <a:xfrm>
            <a:off x="6854791" y="1615677"/>
            <a:ext cx="0" cy="18954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Rectangle 444"/>
          <p:cNvSpPr/>
          <p:nvPr/>
        </p:nvSpPr>
        <p:spPr>
          <a:xfrm>
            <a:off x="2486835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6" name="Rectangle 445"/>
          <p:cNvSpPr/>
          <p:nvPr/>
        </p:nvSpPr>
        <p:spPr>
          <a:xfrm>
            <a:off x="2867835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Rectangle 446"/>
          <p:cNvSpPr/>
          <p:nvPr/>
        </p:nvSpPr>
        <p:spPr>
          <a:xfrm>
            <a:off x="3248835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3629835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ctangle 448"/>
          <p:cNvSpPr/>
          <p:nvPr/>
        </p:nvSpPr>
        <p:spPr>
          <a:xfrm>
            <a:off x="2486835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50" name="Rectangle 449"/>
          <p:cNvSpPr/>
          <p:nvPr/>
        </p:nvSpPr>
        <p:spPr>
          <a:xfrm>
            <a:off x="2867835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/>
          <p:cNvSpPr/>
          <p:nvPr/>
        </p:nvSpPr>
        <p:spPr>
          <a:xfrm>
            <a:off x="3248835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/>
          <p:cNvSpPr/>
          <p:nvPr/>
        </p:nvSpPr>
        <p:spPr>
          <a:xfrm>
            <a:off x="3629835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/>
          <p:cNvSpPr/>
          <p:nvPr/>
        </p:nvSpPr>
        <p:spPr>
          <a:xfrm>
            <a:off x="2486835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>
            <a:off x="2867835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/>
          <p:cNvSpPr/>
          <p:nvPr/>
        </p:nvSpPr>
        <p:spPr>
          <a:xfrm>
            <a:off x="3248835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3629835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ctangle 456"/>
          <p:cNvSpPr/>
          <p:nvPr/>
        </p:nvSpPr>
        <p:spPr>
          <a:xfrm>
            <a:off x="2486835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2867835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Rectangle 458"/>
          <p:cNvSpPr/>
          <p:nvPr/>
        </p:nvSpPr>
        <p:spPr>
          <a:xfrm>
            <a:off x="3248835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3629835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/>
          <p:cNvSpPr/>
          <p:nvPr/>
        </p:nvSpPr>
        <p:spPr>
          <a:xfrm>
            <a:off x="4010835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/>
          <p:cNvSpPr/>
          <p:nvPr/>
        </p:nvSpPr>
        <p:spPr>
          <a:xfrm>
            <a:off x="4010835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/>
          <p:cNvSpPr/>
          <p:nvPr/>
        </p:nvSpPr>
        <p:spPr>
          <a:xfrm>
            <a:off x="4010835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>
            <a:off x="4010835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angle 464"/>
          <p:cNvSpPr/>
          <p:nvPr/>
        </p:nvSpPr>
        <p:spPr>
          <a:xfrm>
            <a:off x="2486835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2867835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/>
          <p:cNvSpPr/>
          <p:nvPr/>
        </p:nvSpPr>
        <p:spPr>
          <a:xfrm>
            <a:off x="3248835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3629835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>
            <a:off x="4010835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7009044" y="1631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1" name="Rectangle 470"/>
          <p:cNvSpPr/>
          <p:nvPr/>
        </p:nvSpPr>
        <p:spPr>
          <a:xfrm>
            <a:off x="7390044" y="1631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>
            <a:off x="7771044" y="1631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>
            <a:off x="8152044" y="1631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>
            <a:off x="7009044" y="2012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7390044" y="2012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7771044" y="2012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/>
          <p:cNvSpPr/>
          <p:nvPr/>
        </p:nvSpPr>
        <p:spPr>
          <a:xfrm>
            <a:off x="8152044" y="2012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>
            <a:off x="7009044" y="2393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Rectangle 478"/>
          <p:cNvSpPr/>
          <p:nvPr/>
        </p:nvSpPr>
        <p:spPr>
          <a:xfrm>
            <a:off x="7390044" y="2393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/>
          <p:cNvSpPr/>
          <p:nvPr/>
        </p:nvSpPr>
        <p:spPr>
          <a:xfrm>
            <a:off x="7771044" y="2393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/>
          <p:cNvSpPr/>
          <p:nvPr/>
        </p:nvSpPr>
        <p:spPr>
          <a:xfrm>
            <a:off x="8152044" y="2393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7009044" y="2774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ectangle 482"/>
          <p:cNvSpPr/>
          <p:nvPr/>
        </p:nvSpPr>
        <p:spPr>
          <a:xfrm>
            <a:off x="7390044" y="2774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/>
          <p:cNvSpPr/>
          <p:nvPr/>
        </p:nvSpPr>
        <p:spPr>
          <a:xfrm>
            <a:off x="7771044" y="2774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/>
          <p:cNvSpPr/>
          <p:nvPr/>
        </p:nvSpPr>
        <p:spPr>
          <a:xfrm>
            <a:off x="8152044" y="2774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/>
          <p:cNvSpPr/>
          <p:nvPr/>
        </p:nvSpPr>
        <p:spPr>
          <a:xfrm>
            <a:off x="8533044" y="1631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Rectangle 486"/>
          <p:cNvSpPr/>
          <p:nvPr/>
        </p:nvSpPr>
        <p:spPr>
          <a:xfrm>
            <a:off x="8533044" y="2012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/>
          <p:cNvSpPr/>
          <p:nvPr/>
        </p:nvSpPr>
        <p:spPr>
          <a:xfrm>
            <a:off x="8533044" y="2393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Rectangle 488"/>
          <p:cNvSpPr/>
          <p:nvPr/>
        </p:nvSpPr>
        <p:spPr>
          <a:xfrm>
            <a:off x="8533044" y="2774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/>
          <p:cNvSpPr/>
          <p:nvPr/>
        </p:nvSpPr>
        <p:spPr>
          <a:xfrm>
            <a:off x="7009044" y="3155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/>
          <p:cNvSpPr/>
          <p:nvPr/>
        </p:nvSpPr>
        <p:spPr>
          <a:xfrm>
            <a:off x="7390044" y="3155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/>
          <p:cNvSpPr/>
          <p:nvPr/>
        </p:nvSpPr>
        <p:spPr>
          <a:xfrm>
            <a:off x="7771044" y="3155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/>
          <p:cNvSpPr/>
          <p:nvPr/>
        </p:nvSpPr>
        <p:spPr>
          <a:xfrm>
            <a:off x="8152044" y="3155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8533044" y="3155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Rectangle 494"/>
          <p:cNvSpPr/>
          <p:nvPr/>
        </p:nvSpPr>
        <p:spPr>
          <a:xfrm>
            <a:off x="7009044" y="202751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6" name="Rectangle 495"/>
          <p:cNvSpPr/>
          <p:nvPr/>
        </p:nvSpPr>
        <p:spPr>
          <a:xfrm>
            <a:off x="7390044" y="202751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7" name="Rectangle 496"/>
          <p:cNvSpPr/>
          <p:nvPr/>
        </p:nvSpPr>
        <p:spPr>
          <a:xfrm>
            <a:off x="7779081" y="202751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8" name="Rectangle 497"/>
          <p:cNvSpPr/>
          <p:nvPr/>
        </p:nvSpPr>
        <p:spPr>
          <a:xfrm>
            <a:off x="7009044" y="240851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9" name="Rectangle 498"/>
          <p:cNvSpPr/>
          <p:nvPr/>
        </p:nvSpPr>
        <p:spPr>
          <a:xfrm>
            <a:off x="7390044" y="240851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0" name="Rectangle 499"/>
          <p:cNvSpPr/>
          <p:nvPr/>
        </p:nvSpPr>
        <p:spPr>
          <a:xfrm>
            <a:off x="7779081" y="240851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1" name="Rectangle 500"/>
          <p:cNvSpPr/>
          <p:nvPr/>
        </p:nvSpPr>
        <p:spPr>
          <a:xfrm>
            <a:off x="7009044" y="2774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2" name="Rectangle 501"/>
          <p:cNvSpPr/>
          <p:nvPr/>
        </p:nvSpPr>
        <p:spPr>
          <a:xfrm>
            <a:off x="7390044" y="2774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3" name="Rectangle 502"/>
          <p:cNvSpPr/>
          <p:nvPr/>
        </p:nvSpPr>
        <p:spPr>
          <a:xfrm>
            <a:off x="7779081" y="2774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4" name="Rectangle 503"/>
          <p:cNvSpPr/>
          <p:nvPr/>
        </p:nvSpPr>
        <p:spPr>
          <a:xfrm>
            <a:off x="3256872" y="4381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5" name="Rectangle 504"/>
          <p:cNvSpPr/>
          <p:nvPr/>
        </p:nvSpPr>
        <p:spPr>
          <a:xfrm>
            <a:off x="3637872" y="4381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6" name="Rectangle 505"/>
          <p:cNvSpPr/>
          <p:nvPr/>
        </p:nvSpPr>
        <p:spPr>
          <a:xfrm>
            <a:off x="4026909" y="4381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7" name="Rectangle 506"/>
          <p:cNvSpPr/>
          <p:nvPr/>
        </p:nvSpPr>
        <p:spPr>
          <a:xfrm>
            <a:off x="3256872" y="4762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8" name="Rectangle 507"/>
          <p:cNvSpPr/>
          <p:nvPr/>
        </p:nvSpPr>
        <p:spPr>
          <a:xfrm>
            <a:off x="3637872" y="4762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9" name="Rectangle 508"/>
          <p:cNvSpPr/>
          <p:nvPr/>
        </p:nvSpPr>
        <p:spPr>
          <a:xfrm>
            <a:off x="4026909" y="4762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0" name="Rectangle 509"/>
          <p:cNvSpPr/>
          <p:nvPr/>
        </p:nvSpPr>
        <p:spPr>
          <a:xfrm>
            <a:off x="3256872" y="5128081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1" name="Rectangle 510"/>
          <p:cNvSpPr/>
          <p:nvPr/>
        </p:nvSpPr>
        <p:spPr>
          <a:xfrm>
            <a:off x="3637872" y="5128081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2" name="Rectangle 511"/>
          <p:cNvSpPr/>
          <p:nvPr/>
        </p:nvSpPr>
        <p:spPr>
          <a:xfrm>
            <a:off x="4026909" y="5128081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2" name="Rectangle 521"/>
          <p:cNvSpPr/>
          <p:nvPr/>
        </p:nvSpPr>
        <p:spPr>
          <a:xfrm>
            <a:off x="4733247" y="471487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3" name="Rectangle 522"/>
          <p:cNvSpPr/>
          <p:nvPr/>
        </p:nvSpPr>
        <p:spPr>
          <a:xfrm>
            <a:off x="5114247" y="471487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4" name="Rectangle 523"/>
          <p:cNvSpPr/>
          <p:nvPr/>
        </p:nvSpPr>
        <p:spPr>
          <a:xfrm>
            <a:off x="5503284" y="471487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5" name="Rectangle 524"/>
          <p:cNvSpPr/>
          <p:nvPr/>
        </p:nvSpPr>
        <p:spPr>
          <a:xfrm>
            <a:off x="4733247" y="509587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6" name="Rectangle 525"/>
          <p:cNvSpPr/>
          <p:nvPr/>
        </p:nvSpPr>
        <p:spPr>
          <a:xfrm>
            <a:off x="5114247" y="509587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7" name="Rectangle 526"/>
          <p:cNvSpPr/>
          <p:nvPr/>
        </p:nvSpPr>
        <p:spPr>
          <a:xfrm>
            <a:off x="5503284" y="509587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4733247" y="546145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9" name="Rectangle 528"/>
          <p:cNvSpPr/>
          <p:nvPr/>
        </p:nvSpPr>
        <p:spPr>
          <a:xfrm>
            <a:off x="5114247" y="546145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0" name="Rectangle 529"/>
          <p:cNvSpPr/>
          <p:nvPr/>
        </p:nvSpPr>
        <p:spPr>
          <a:xfrm>
            <a:off x="5503284" y="546145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1" name="Rectangle 530"/>
          <p:cNvSpPr/>
          <p:nvPr/>
        </p:nvSpPr>
        <p:spPr>
          <a:xfrm>
            <a:off x="7009044" y="3978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2" name="Rectangle 531"/>
          <p:cNvSpPr/>
          <p:nvPr/>
        </p:nvSpPr>
        <p:spPr>
          <a:xfrm>
            <a:off x="7390044" y="3978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Rectangle 532"/>
          <p:cNvSpPr/>
          <p:nvPr/>
        </p:nvSpPr>
        <p:spPr>
          <a:xfrm>
            <a:off x="7771044" y="3978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/>
          <p:cNvSpPr/>
          <p:nvPr/>
        </p:nvSpPr>
        <p:spPr>
          <a:xfrm>
            <a:off x="8152044" y="3978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Rectangle 534"/>
          <p:cNvSpPr/>
          <p:nvPr/>
        </p:nvSpPr>
        <p:spPr>
          <a:xfrm>
            <a:off x="7009044" y="4359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36" name="Rectangle 535"/>
          <p:cNvSpPr/>
          <p:nvPr/>
        </p:nvSpPr>
        <p:spPr>
          <a:xfrm>
            <a:off x="7390044" y="4359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7771044" y="4359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/>
          <p:cNvSpPr/>
          <p:nvPr/>
        </p:nvSpPr>
        <p:spPr>
          <a:xfrm>
            <a:off x="8152044" y="4359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Rectangle 538"/>
          <p:cNvSpPr/>
          <p:nvPr/>
        </p:nvSpPr>
        <p:spPr>
          <a:xfrm>
            <a:off x="7009044" y="4740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/>
          <p:cNvSpPr/>
          <p:nvPr/>
        </p:nvSpPr>
        <p:spPr>
          <a:xfrm>
            <a:off x="7390044" y="4740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Rectangle 540"/>
          <p:cNvSpPr/>
          <p:nvPr/>
        </p:nvSpPr>
        <p:spPr>
          <a:xfrm>
            <a:off x="7771044" y="4740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/>
          <p:cNvSpPr/>
          <p:nvPr/>
        </p:nvSpPr>
        <p:spPr>
          <a:xfrm>
            <a:off x="8152044" y="4740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Rectangle 542"/>
          <p:cNvSpPr/>
          <p:nvPr/>
        </p:nvSpPr>
        <p:spPr>
          <a:xfrm>
            <a:off x="7009044" y="5121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/>
          <p:cNvSpPr/>
          <p:nvPr/>
        </p:nvSpPr>
        <p:spPr>
          <a:xfrm>
            <a:off x="7390044" y="5121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Rectangle 544"/>
          <p:cNvSpPr/>
          <p:nvPr/>
        </p:nvSpPr>
        <p:spPr>
          <a:xfrm>
            <a:off x="7771044" y="5121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Rectangle 545"/>
          <p:cNvSpPr/>
          <p:nvPr/>
        </p:nvSpPr>
        <p:spPr>
          <a:xfrm>
            <a:off x="8152044" y="5121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Rectangle 546"/>
          <p:cNvSpPr/>
          <p:nvPr/>
        </p:nvSpPr>
        <p:spPr>
          <a:xfrm>
            <a:off x="8533044" y="3978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/>
          <p:cNvSpPr/>
          <p:nvPr/>
        </p:nvSpPr>
        <p:spPr>
          <a:xfrm>
            <a:off x="8533044" y="4359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Rectangle 548"/>
          <p:cNvSpPr/>
          <p:nvPr/>
        </p:nvSpPr>
        <p:spPr>
          <a:xfrm>
            <a:off x="8533044" y="4740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/>
          <p:cNvSpPr/>
          <p:nvPr/>
        </p:nvSpPr>
        <p:spPr>
          <a:xfrm>
            <a:off x="8533044" y="5121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Rectangle 550"/>
          <p:cNvSpPr/>
          <p:nvPr/>
        </p:nvSpPr>
        <p:spPr>
          <a:xfrm>
            <a:off x="7009044" y="5502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/>
          <p:cNvSpPr/>
          <p:nvPr/>
        </p:nvSpPr>
        <p:spPr>
          <a:xfrm>
            <a:off x="7390044" y="5502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Rectangle 552"/>
          <p:cNvSpPr/>
          <p:nvPr/>
        </p:nvSpPr>
        <p:spPr>
          <a:xfrm>
            <a:off x="7771044" y="5502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/>
          <p:cNvSpPr/>
          <p:nvPr/>
        </p:nvSpPr>
        <p:spPr>
          <a:xfrm>
            <a:off x="8152044" y="5502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Rectangle 554"/>
          <p:cNvSpPr/>
          <p:nvPr/>
        </p:nvSpPr>
        <p:spPr>
          <a:xfrm>
            <a:off x="8533044" y="5502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6" name="Straight Arrow Connector 555"/>
          <p:cNvCxnSpPr/>
          <p:nvPr/>
        </p:nvCxnSpPr>
        <p:spPr>
          <a:xfrm>
            <a:off x="324660" y="3810000"/>
            <a:ext cx="408324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/>
          <p:nvPr/>
        </p:nvCxnSpPr>
        <p:spPr>
          <a:xfrm flipH="1">
            <a:off x="4572000" y="3946981"/>
            <a:ext cx="6316" cy="18954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4503" y="6126748"/>
            <a:ext cx="856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Moving the feature Detector across the image (up and down) is called a stride. Moving one pixel at</a:t>
            </a:r>
          </a:p>
          <a:p>
            <a:r>
              <a:rPr lang="en-US" sz="1600" b="1" dirty="0" smtClean="0"/>
              <a:t>a time is called a stride of 1.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717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8418</TotalTime>
  <Words>1291</Words>
  <Application>Microsoft Office PowerPoint</Application>
  <PresentationFormat>On-screen Show (4:3)</PresentationFormat>
  <Paragraphs>544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Machine Learning Convolutional Neural Networks </vt:lpstr>
      <vt:lpstr>Background</vt:lpstr>
      <vt:lpstr>Convolutional Neural Network (CNN)</vt:lpstr>
      <vt:lpstr>Image Data</vt:lpstr>
      <vt:lpstr>Color Image Data</vt:lpstr>
      <vt:lpstr>Convolution</vt:lpstr>
      <vt:lpstr>Feature Detectors</vt:lpstr>
      <vt:lpstr>Feature Maps</vt:lpstr>
      <vt:lpstr>Feature Maps – Stride</vt:lpstr>
      <vt:lpstr>Feature Maps – Stride - Example</vt:lpstr>
      <vt:lpstr>Feature Maps – Stride - Example</vt:lpstr>
      <vt:lpstr>Feature Maps Reduce Image Size</vt:lpstr>
      <vt:lpstr>Convolutional Layer</vt:lpstr>
      <vt:lpstr>ReLU Step</vt:lpstr>
      <vt:lpstr>Pooling</vt:lpstr>
      <vt:lpstr>Pooling</vt:lpstr>
      <vt:lpstr>Pooling Example</vt:lpstr>
      <vt:lpstr>Flattening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248</cp:revision>
  <dcterms:created xsi:type="dcterms:W3CDTF">2006-08-16T00:00:00Z</dcterms:created>
  <dcterms:modified xsi:type="dcterms:W3CDTF">2017-08-19T17:56:37Z</dcterms:modified>
</cp:coreProperties>
</file>