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0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Bellman Equation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with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164134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       -&gt; The Reward when at state s and action a is taken.</a:t>
            </a:r>
            <a:br>
              <a:rPr lang="en-US" sz="2000" b="1" dirty="0" smtClean="0"/>
            </a:br>
            <a:r>
              <a:rPr lang="en-US" sz="2000" b="1" dirty="0" smtClean="0"/>
              <a:t>	P(s,a,S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 -&gt; The probabilities that when at state s and action a is taken,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        of</a:t>
            </a:r>
            <a:r>
              <a:rPr lang="en-US" sz="2000" b="1" dirty="0"/>
              <a:t> </a:t>
            </a:r>
            <a:r>
              <a:rPr lang="en-US" sz="2000" b="1" dirty="0" smtClean="0"/>
              <a:t>being in one of the successor states 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we replace the value of the desired state with the values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summation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the possible successor states times their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 </a:t>
            </a:r>
            <a:r>
              <a:rPr lang="en-US" sz="2000" b="1" dirty="0"/>
              <a:t>+ </a:t>
            </a:r>
            <a:r>
              <a:rPr lang="el-GR" sz="2000" b="1" dirty="0"/>
              <a:t>γ</a:t>
            </a:r>
            <a:r>
              <a:rPr lang="en-US" sz="2000" b="1" dirty="0"/>
              <a:t>( v(S</a:t>
            </a:r>
            <a:r>
              <a:rPr lang="en-US" sz="2000" b="1" baseline="-25000" dirty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 )</a:t>
            </a:r>
          </a:p>
          <a:p>
            <a:r>
              <a:rPr lang="en-US" sz="2000" b="1" dirty="0" smtClean="0"/>
              <a:t>			            </a:t>
            </a:r>
            <a:r>
              <a:rPr lang="en-US" sz="2000" b="1" baseline="30000" dirty="0" smtClean="0"/>
              <a:t>a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              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 + </a:t>
            </a:r>
            <a:r>
              <a:rPr lang="el-GR" sz="2000" b="1" dirty="0" smtClean="0"/>
              <a:t>γ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</a:rPr>
              <a:t>∑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P(s,a,S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t+1’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 )</a:t>
            </a:r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			            </a:t>
            </a:r>
            <a:r>
              <a:rPr lang="en-US" sz="2000" b="1" baseline="30000" dirty="0" smtClean="0"/>
              <a:t>a		</a:t>
            </a:r>
            <a:r>
              <a:rPr lang="en-US" sz="2000" b="1" dirty="0" smtClean="0"/>
              <a:t>        </a:t>
            </a:r>
            <a:r>
              <a:rPr lang="en-US" sz="1400" b="1" dirty="0" smtClean="0"/>
              <a:t>S</a:t>
            </a:r>
            <a:r>
              <a:rPr lang="en-US" sz="1400" b="1" baseline="-25000" dirty="0" smtClean="0"/>
              <a:t>t+1’</a:t>
            </a:r>
            <a:endParaRPr lang="en-US" sz="1400" b="1" baseline="30000" dirty="0"/>
          </a:p>
        </p:txBody>
      </p:sp>
      <p:sp>
        <p:nvSpPr>
          <p:cNvPr id="3" name="Down Arrow 2"/>
          <p:cNvSpPr/>
          <p:nvPr/>
        </p:nvSpPr>
        <p:spPr>
          <a:xfrm>
            <a:off x="5257800" y="5524500"/>
            <a:ext cx="1066800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44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37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31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944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1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24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943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937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930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112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1683495"/>
            <a:ext cx="255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Right -&gt; { 80%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Right,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888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881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75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888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75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968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887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881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74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056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25206" y="361220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= 0 + .9( .8(1) + .1(0) + .1(0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1930" y="213699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0350" y="2136995"/>
            <a:ext cx="76200" cy="15345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52290" y="2735138"/>
            <a:ext cx="1043860" cy="87706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1352" y="2136996"/>
            <a:ext cx="2264398" cy="14752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2350" y="2269708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 flipV="1">
            <a:off x="6648450" y="2423596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2349" y="275166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6736994" y="2905548"/>
            <a:ext cx="723900" cy="26812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>
            <a:off x="7232521" y="3003163"/>
            <a:ext cx="268125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50313" y="440492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30248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183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50313" y="501452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183" y="501452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1121" y="50145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031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0247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18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1996" y="412792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23363" y="487883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1750" y="4417170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Up,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Right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375" y="443350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310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78245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8375" y="504310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8245" y="504310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9183" y="50431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1837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8309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7824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0058" y="415650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991425" y="49074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62505" y="640080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 0 + .9( .8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(.72)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.1(0) + 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(-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99216" y="504310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85762" y="4907410"/>
            <a:ext cx="572238" cy="14933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85762" y="6096000"/>
            <a:ext cx="1311144" cy="39343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36994" y="5457385"/>
            <a:ext cx="1311144" cy="10320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65410" y="4889211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9" name="Curved Connector 88"/>
          <p:cNvCxnSpPr>
            <a:stCxn id="88" idx="1"/>
          </p:cNvCxnSpPr>
          <p:nvPr/>
        </p:nvCxnSpPr>
        <p:spPr>
          <a:xfrm rot="10800000" flipV="1">
            <a:off x="6541510" y="5043099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81798" y="5457385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5400000">
            <a:off x="6951640" y="5844203"/>
            <a:ext cx="595822" cy="30121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7387167" y="5795158"/>
            <a:ext cx="366087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835371" y="300484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– Take the Action with the highest Probability of a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(act as if deterministic).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98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Right (‘The Pit’ – terminal state)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9648" y="4884182"/>
            <a:ext cx="537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10% of the time will end up in negative terminal state!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0.07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Optimal – Take the Action with certainty we will proceed towards a positive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41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Left -&gt; { 80% Wall and Bounce back to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Up 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92097" y="3124200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920697" y="3481090"/>
            <a:ext cx="233833" cy="12433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0464" y="4724400"/>
            <a:ext cx="643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choose Left, we have 80% chance of bouncing into</a:t>
            </a:r>
          </a:p>
          <a:p>
            <a:r>
              <a:rPr lang="en-US" dirty="0" smtClean="0"/>
              <a:t>the wall and being back where we were.</a:t>
            </a:r>
          </a:p>
          <a:p>
            <a:endParaRPr lang="en-US" dirty="0"/>
          </a:p>
          <a:p>
            <a:r>
              <a:rPr lang="en-US" dirty="0" smtClean="0"/>
              <a:t>If we keep bouncing off the wall, eventually we will go Up or Down</a:t>
            </a:r>
          </a:p>
          <a:p>
            <a:r>
              <a:rPr lang="en-US" dirty="0" smtClean="0"/>
              <a:t>(10% of the time), and never go into the Pit!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733413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.8(0) + .1(0.72)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Lifespan Penalty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Lifespan Penalty – There is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each action.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497" y="211824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432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7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497" y="272784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367" y="272784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5305" y="27278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449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4431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36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180" y="184124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2109311"/>
            <a:ext cx="238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80%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Wall,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Left,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4130" y="2131457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4065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4130" y="2741057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2741057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4938" y="27410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-0.02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412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4064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399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5813" y="18544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47180" y="2605367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11697" y="2860417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6440" y="4724400"/>
            <a:ext cx="423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+ .1(0.72) + .1(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791200" y="2570976"/>
            <a:ext cx="967424" cy="9342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91200" y="3581400"/>
            <a:ext cx="355980" cy="10668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0886" y="5762625"/>
            <a:ext cx="734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there is a penalty in each action, the best policy might be to take the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chance of falling into the pit!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0371" y="3334464"/>
            <a:ext cx="72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Penalty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62200" y="3488353"/>
            <a:ext cx="538171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probabilities are learned ( not pre-known ) -&gt; Backward Propagation.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Suboptimal Solutions for HUGE search spaces.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080450"/>
            <a:ext cx="653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THIS IS MORE LIKE THE REAL WORLD!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200400" y="3276600"/>
            <a:ext cx="2362200" cy="609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9871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calculating value functions in dynamic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Invented by Richard Ernest Bellman in 1953.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Father of Dynamic Programming, which lead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modern Reinforcement Programming.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Discount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Deterministic vs.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Non-Deterministic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 vs Policy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 -&gt;  Set of all possible States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A -&gt; Set of all possible Actions from a given State</a:t>
            </a:r>
            <a:endParaRPr lang="en-US" sz="2000" b="1" dirty="0"/>
          </a:p>
          <a:p>
            <a:r>
              <a:rPr lang="en-US" sz="2000" b="1" dirty="0"/>
              <a:t>	s -&gt; A specific State</a:t>
            </a:r>
          </a:p>
          <a:p>
            <a:r>
              <a:rPr lang="en-US" sz="2000" b="1" dirty="0"/>
              <a:t>	a -&gt; A specific </a:t>
            </a:r>
            <a:r>
              <a:rPr lang="en-US" sz="2000" b="1" dirty="0" smtClean="0"/>
              <a:t>Action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45177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724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…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}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Up, Down, Right }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{} 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562600" y="5276075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24725" y="5122186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2619" y="5791200"/>
            <a:ext cx="2478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-&gt; 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-&gt; { Up, Right }</a:t>
            </a:r>
            <a:endParaRPr lang="en-US" b="1" baseline="-25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1037093" y="5380493"/>
            <a:ext cx="669014" cy="15240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     -&gt; The ‘Reward’ for being at some state.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v(s) -&gt; Value Function – The anticipated reward for being at a 	  </a:t>
            </a:r>
            <a:r>
              <a:rPr lang="en-US" sz="2000" b="1" dirty="0"/>
              <a:t> </a:t>
            </a:r>
            <a:r>
              <a:rPr lang="en-US" sz="2000" b="1" dirty="0" smtClean="0"/>
              <a:t>         specific state.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35721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br>
              <a:rPr lang="en-US" sz="1200" b="1" dirty="0" smtClean="0"/>
            </a:br>
            <a:r>
              <a:rPr lang="en-US" sz="1200" b="1" dirty="0" smtClean="0"/>
              <a:t>R = 1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-&gt; 0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91200" y="51816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5027711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2830" y="527101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All Other (non-Goal) Nodes</a:t>
            </a:r>
            <a:br>
              <a:rPr lang="en-US" sz="1200" b="1" dirty="0" smtClean="0"/>
            </a:br>
            <a:r>
              <a:rPr lang="en-US" sz="1200" b="1" dirty="0" smtClean="0"/>
              <a:t>R = 0</a:t>
            </a:r>
            <a:endParaRPr lang="en-US" sz="1200" b="1" dirty="0"/>
          </a:p>
        </p:txBody>
      </p:sp>
      <p:sp>
        <p:nvSpPr>
          <p:cNvPr id="22" name="Right Brace 21"/>
          <p:cNvSpPr/>
          <p:nvPr/>
        </p:nvSpPr>
        <p:spPr>
          <a:xfrm>
            <a:off x="5848350" y="3541749"/>
            <a:ext cx="247650" cy="13350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1562" y="4049433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Non-Goal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48" y="6265307"/>
            <a:ext cx="851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Without a Plan or Policy, a Reward cannot be anticipated until we reach the Goal Node.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baseline="-25000" dirty="0" smtClean="0"/>
              <a:t>t, t+1, t+2, … </a:t>
            </a:r>
            <a:r>
              <a:rPr lang="en-US" sz="2000" b="1" dirty="0" smtClean="0"/>
              <a:t>-&gt; Time step intervals, each corresponding to an action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and a new state.</a:t>
            </a:r>
            <a:endParaRPr lang="en-US" sz="2000" b="1" baseline="-25000" dirty="0" smtClean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 smtClean="0"/>
              <a:t>-&gt; The Reward at the next time step after an action has occurred.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State at the next time step after an action has occurred.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     -&gt; (gamma) Discount Factor between 0 and 1.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Discount Factor accounts for uncertainty in obtaining a future reward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9931" y="54959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9931" y="49530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9931" y="60293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50812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05200" y="5236545"/>
            <a:ext cx="4953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76951" y="5024735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at Goal, receiving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reward is certain.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6951" y="548640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one step away, receiving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reward is less certain.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578533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6951" y="6057898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Even further away, receiving</a:t>
            </a:r>
          </a:p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the reward is even less certain.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05200" y="634284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2500" y="567106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81109" y="615752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64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Principle of the Bellman Equation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</a:p>
          <a:p>
            <a:endParaRPr lang="en-US" sz="2000" b="1" dirty="0"/>
          </a:p>
          <a:p>
            <a:r>
              <a:rPr lang="en-US" sz="2000" b="1" dirty="0" smtClean="0"/>
              <a:t>	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3562" y="2799159"/>
            <a:ext cx="902038" cy="47744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925" y="1845052"/>
            <a:ext cx="280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value of some state s is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sum of rewards to a terminal state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state, with the reward of each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successive state discounted.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3534014"/>
            <a:ext cx="0" cy="35218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5575" y="3923109"/>
            <a:ext cx="1872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reward at the next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Step after taken some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action 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0013" y="1845052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subsequent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tate is discounted by </a:t>
            </a:r>
            <a:r>
              <a:rPr lang="el-GR" sz="1400" b="1" dirty="0">
                <a:solidFill>
                  <a:schemeClr val="bg1">
                    <a:lumMod val="50000"/>
                  </a:schemeClr>
                </a:solidFill>
              </a:rPr>
              <a:t>γ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2414706"/>
            <a:ext cx="0" cy="71577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5676" y="3943587"/>
            <a:ext cx="257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next subsequent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state is further discounted by </a:t>
            </a:r>
            <a:r>
              <a:rPr lang="el-GR" sz="1400" b="1" dirty="0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sz="1400" b="1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98945" y="3500796"/>
            <a:ext cx="0" cy="41421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927948" y="2727988"/>
            <a:ext cx="222053" cy="40249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153096"/>
            <a:ext cx="195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Discount Factor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Increased exponentially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55721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0292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9200" y="61055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1846" y="51574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9675" y="47522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=1 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435751" y="5157399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0201" y="5700324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5751" y="62337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4683" y="5700323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+ 1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54683" y="623372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+ 1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344032" y="55721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4032" y="5029199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44032" y="61055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6678" y="5157399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34507" y="47522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4450497" y="5172070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34809" y="5700321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0.9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1922" y="6233725"/>
            <a:ext cx="987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0.81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9515" y="570032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.9(1)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79515" y="6233724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.9*.9(1)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34882" y="5377155"/>
            <a:ext cx="128804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Note, the Reward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and value are not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the same thing.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Principle of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Equation – Factored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pPr algn="ctr"/>
            <a:r>
              <a:rPr lang="en-US" sz="2000" b="1" dirty="0" smtClean="0"/>
              <a:t>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		</a:t>
            </a:r>
          </a:p>
          <a:p>
            <a:r>
              <a:rPr lang="en-US" sz="2000" b="1" baseline="-25000" dirty="0"/>
              <a:t>	</a:t>
            </a:r>
            <a:r>
              <a:rPr lang="en-US" sz="2000" b="1" baseline="-25000" dirty="0" smtClean="0"/>
              <a:t>				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</a:t>
            </a:r>
          </a:p>
          <a:p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	   v(s</a:t>
            </a:r>
            <a:r>
              <a:rPr lang="en-US" sz="2000" b="1" dirty="0"/>
              <a:t>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dirty="0"/>
              <a:t> +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 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)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Optimality –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value of a state is based on the best action (optimal) for that state, and each subsequent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+ </a:t>
            </a:r>
            <a:r>
              <a:rPr lang="el-GR" sz="2000" b="1" dirty="0"/>
              <a:t>γ</a:t>
            </a:r>
            <a:r>
              <a:rPr lang="en-US" sz="2000" b="1" dirty="0"/>
              <a:t>(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 )</a:t>
            </a:r>
            <a:endParaRPr lang="en-US" sz="2000" b="1" dirty="0"/>
          </a:p>
          <a:p>
            <a:r>
              <a:rPr lang="en-US" sz="2000" b="1" baseline="30000" dirty="0" smtClean="0"/>
              <a:t>			</a:t>
            </a:r>
            <a:r>
              <a:rPr lang="en-US" sz="2000" b="1" dirty="0" smtClean="0"/>
              <a:t>             </a:t>
            </a:r>
            <a:r>
              <a:rPr lang="en-US" sz="2000" b="1" baseline="30000" dirty="0" smtClean="0"/>
              <a:t>a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endParaRPr lang="en-US" sz="2800" b="1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918848" y="1099838"/>
            <a:ext cx="305356" cy="28278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05200" y="3086100"/>
            <a:ext cx="3505200" cy="419100"/>
          </a:xfrm>
          <a:prstGeom prst="downArrow">
            <a:avLst>
              <a:gd name="adj1" fmla="val 50000"/>
              <a:gd name="adj2" fmla="val 5227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5834" y="5711388"/>
            <a:ext cx="1" cy="4365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6198" y="6119336"/>
            <a:ext cx="1799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action a at state 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which maximizes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reward.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846198" y="5802565"/>
            <a:ext cx="914401" cy="3603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78490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58425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8360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8490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8360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49298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7848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58424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835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3372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3307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3242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3372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3307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3337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3306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324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6422" y="225878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0173" y="15245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493242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5994" y="181111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5929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45864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5994" y="242071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5929" y="24207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8599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65928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4586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59044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45864" y="242071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74283" y="242071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4676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5562" y="1524584"/>
            <a:ext cx="155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1 step away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14624" y="1524583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5562" y="3773263"/>
            <a:ext cx="159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o the goal node.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6121" y="3773263"/>
            <a:ext cx="2069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 to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node with the highest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value.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18524" y="48188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8459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8394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18524" y="54284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8459" y="54284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1852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98458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839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91574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8394" y="54284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606813" y="54284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7206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7154" y="45323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94375" y="60380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4286" y="48327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4221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4156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54286" y="54423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34221" y="54423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5428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34220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1415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327336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14156" y="54423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442575" y="54423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22968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82916" y="45462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430137" y="60519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27076" y="647700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92936" y="6477000"/>
            <a:ext cx="25194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791200" y="5003422"/>
            <a:ext cx="614921" cy="13533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589029" y="5276061"/>
            <a:ext cx="2161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This produces a </a:t>
            </a:r>
            <a:r>
              <a:rPr lang="en-US" sz="1400" u="sng" dirty="0" smtClean="0">
                <a:solidFill>
                  <a:srgbClr val="00B050"/>
                </a:solidFill>
              </a:rPr>
              <a:t>plan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The Optimal Action (Move)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Deterministic vs. Non-Deterministic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Deterministic – The action taken has a 100% certainty of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          the expected (desired)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e.g., in our Grid World example, there is a 100% certainty that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if the action is to move left, that you will move left.</a:t>
            </a:r>
          </a:p>
          <a:p>
            <a:pPr lvl="1"/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Non-Deterministic (Stochastic) – The action taken has less than a 100% certainty of the expected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</a:p>
          <a:p>
            <a:pPr lvl="1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e.g., </a:t>
            </a:r>
            <a:r>
              <a:rPr lang="en-US" sz="2400" b="1" dirty="0" smtClean="0"/>
              <a:t>if a Robot is in a standing state and the action is to run,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there maybe a 80% of succeeding, but a 20% probability</a:t>
            </a:r>
          </a:p>
          <a:p>
            <a:pPr lvl="1"/>
            <a:r>
              <a:rPr lang="en-US" sz="2400" b="1" dirty="0" smtClean="0"/>
              <a:t>         of falling down.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985</Words>
  <Application>Microsoft Office PowerPoint</Application>
  <PresentationFormat>On-screen Show (4:3)</PresentationFormat>
  <Paragraphs>322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Artificial Intelligence Bellman Equation Introduction </vt:lpstr>
      <vt:lpstr>Introduction</vt:lpstr>
      <vt:lpstr>Basics</vt:lpstr>
      <vt:lpstr>Reward</vt:lpstr>
      <vt:lpstr>Discount Factor</vt:lpstr>
      <vt:lpstr>Bellman Equation</vt:lpstr>
      <vt:lpstr>Bellman Principle of Optimality</vt:lpstr>
      <vt:lpstr>Bellman Optimality Example</vt:lpstr>
      <vt:lpstr>Deterministic vs. Non-Deterministic</vt:lpstr>
      <vt:lpstr>Bellman Optimality with Probabilities</vt:lpstr>
      <vt:lpstr>Bellman Optimality Example</vt:lpstr>
      <vt:lpstr>Greedy vs. Optimal</vt:lpstr>
      <vt:lpstr>Greedy vs. Optimal</vt:lpstr>
      <vt:lpstr>Lifespan Penalty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225</cp:revision>
  <dcterms:created xsi:type="dcterms:W3CDTF">2006-08-16T00:00:00Z</dcterms:created>
  <dcterms:modified xsi:type="dcterms:W3CDTF">2017-09-29T00:31:27Z</dcterms:modified>
</cp:coreProperties>
</file>