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85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92939" autoAdjust="0"/>
  </p:normalViewPr>
  <p:slideViewPr>
    <p:cSldViewPr>
      <p:cViewPr>
        <p:scale>
          <a:sx n="90" d="100"/>
          <a:sy n="90" d="100"/>
        </p:scale>
        <p:origin x="11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Adversarial Attacks on </a:t>
            </a:r>
            <a:r>
              <a:rPr lang="en-US" dirty="0" smtClean="0"/>
              <a:t>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</a:t>
            </a:r>
            <a:r>
              <a:rPr lang="en-US" sz="1800" dirty="0" smtClean="0"/>
              <a:t>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 Backward Propagation on Image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90437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During Training backward propagation is used to adjust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weights in nodes until classification is acceptable.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General method is to use gradient descent.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With gradient descent, on each pass we measure the direction.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Are we getting closer or further away, and adjust weights 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positive or negative correspondingly.</a:t>
            </a:r>
          </a:p>
          <a:p>
            <a:pPr lvl="1"/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With pre-trained model, the weights are already 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Instead, we use backward propagation on the image.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We make small changes to pixel values and measure the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difference in cost function until we detect change and direction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in gradient descent.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Once we know the direction of change in gradient descent,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it can be exploited in predicting which pixels and corresponding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small changes to move from one classification to another.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Fooling a pre-trained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62319" y="2279745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2319" y="2734891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19" y="325197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8206" y="203903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2" idx="3"/>
          </p:cNvCxnSpPr>
          <p:nvPr/>
        </p:nvCxnSpPr>
        <p:spPr>
          <a:xfrm flipV="1">
            <a:off x="4143319" y="23563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4152139" y="2356395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31031" y="2411021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88206" y="259012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88206" y="310669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88206" y="363262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6"/>
          </p:cNvCxnSpPr>
          <p:nvPr/>
        </p:nvCxnSpPr>
        <p:spPr>
          <a:xfrm>
            <a:off x="4143319" y="2465648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4143319" y="2465648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4143319" y="2465648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31031" y="2811541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15420" y="33379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4143319" y="3437882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</p:cNvCxnSpPr>
          <p:nvPr/>
        </p:nvCxnSpPr>
        <p:spPr>
          <a:xfrm flipV="1">
            <a:off x="4143319" y="2920795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</p:cNvCxnSpPr>
          <p:nvPr/>
        </p:nvCxnSpPr>
        <p:spPr>
          <a:xfrm>
            <a:off x="4143319" y="2920794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>
            <a:off x="4143319" y="2920794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81519" y="2524159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5"/>
            <a:endCxn id="28" idx="2"/>
          </p:cNvCxnSpPr>
          <p:nvPr/>
        </p:nvCxnSpPr>
        <p:spPr>
          <a:xfrm>
            <a:off x="4713410" y="2356395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0347" y="1685426"/>
            <a:ext cx="2212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Convolutiona</a:t>
            </a:r>
            <a:r>
              <a:rPr lang="en-US" sz="1200" b="1" dirty="0" smtClean="0"/>
              <a:t>l </a:t>
            </a:r>
            <a:r>
              <a:rPr lang="en-US" sz="1200" b="1" dirty="0" smtClean="0"/>
              <a:t>Neural </a:t>
            </a:r>
            <a:r>
              <a:rPr lang="en-US" sz="1200" b="1" dirty="0" smtClean="0"/>
              <a:t>Network</a:t>
            </a:r>
            <a:endParaRPr lang="en-US" sz="1200" b="1" dirty="0"/>
          </a:p>
        </p:txBody>
      </p:sp>
      <p:cxnSp>
        <p:nvCxnSpPr>
          <p:cNvPr id="31" name="Straight Arrow Connector 30"/>
          <p:cNvCxnSpPr>
            <a:stCxn id="16" idx="6"/>
            <a:endCxn id="28" idx="2"/>
          </p:cNvCxnSpPr>
          <p:nvPr/>
        </p:nvCxnSpPr>
        <p:spPr>
          <a:xfrm flipV="1">
            <a:off x="4769206" y="2710062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7"/>
            <a:endCxn id="28" idx="2"/>
          </p:cNvCxnSpPr>
          <p:nvPr/>
        </p:nvCxnSpPr>
        <p:spPr>
          <a:xfrm flipV="1">
            <a:off x="4713410" y="2710062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8" idx="2"/>
          </p:cNvCxnSpPr>
          <p:nvPr/>
        </p:nvCxnSpPr>
        <p:spPr>
          <a:xfrm flipV="1">
            <a:off x="4783104" y="3222924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19400" y="2047168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35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53889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016999" y="2864493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799" y="2256229"/>
            <a:ext cx="1469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being Hacked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4972824" y="3037021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6"/>
          </p:cNvCxnSpPr>
          <p:nvPr/>
        </p:nvCxnSpPr>
        <p:spPr>
          <a:xfrm flipV="1">
            <a:off x="4769206" y="2761643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7"/>
            <a:endCxn id="38" idx="2"/>
          </p:cNvCxnSpPr>
          <p:nvPr/>
        </p:nvCxnSpPr>
        <p:spPr>
          <a:xfrm>
            <a:off x="4713410" y="3161147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38" idx="2"/>
          </p:cNvCxnSpPr>
          <p:nvPr/>
        </p:nvCxnSpPr>
        <p:spPr>
          <a:xfrm>
            <a:off x="4769206" y="2776023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8" idx="2"/>
          </p:cNvCxnSpPr>
          <p:nvPr/>
        </p:nvCxnSpPr>
        <p:spPr>
          <a:xfrm>
            <a:off x="4728750" y="2357047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404558" y="2646277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04559" y="2112476"/>
            <a:ext cx="208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Non-Cat Classifier (e.g., toaster)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stCxn id="59" idx="1"/>
            <a:endCxn id="28" idx="0"/>
          </p:cNvCxnSpPr>
          <p:nvPr/>
        </p:nvCxnSpPr>
        <p:spPr>
          <a:xfrm rot="10800000" flipV="1">
            <a:off x="5172019" y="2235587"/>
            <a:ext cx="232540" cy="288572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43600" y="2411022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5736762" y="2884201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404559" y="3192035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477000" y="2916169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760100" y="372743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Predictor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77986" y="368126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Forward Feed the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I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mage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rot="5400000" flipH="1" flipV="1">
            <a:off x="2026078" y="3350442"/>
            <a:ext cx="539727" cy="1279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blipFill rotWithShape="1">
                <a:blip r:embed="rId4"/>
                <a:stretch>
                  <a:fillRect l="-36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780003" y="2411022"/>
            <a:ext cx="1409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Cost (loss) function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80003" y="3292600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Label (toaster)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51936" y="360432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Predicted Label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5400000" flipH="1" flipV="1">
            <a:off x="7255475" y="3227152"/>
            <a:ext cx="253337" cy="881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V="1">
            <a:off x="7836211" y="3257606"/>
            <a:ext cx="458682" cy="23254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 rot="5400000">
            <a:off x="7205248" y="3610260"/>
            <a:ext cx="382539" cy="943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599787" y="4417828"/>
            <a:ext cx="1604449" cy="10668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Meet Confidence Threshold?</a:t>
            </a:r>
            <a:endParaRPr lang="en-US" sz="1000" dirty="0"/>
          </a:p>
        </p:txBody>
      </p:sp>
      <p:sp>
        <p:nvSpPr>
          <p:cNvPr id="83" name="Right Arrow 82"/>
          <p:cNvSpPr/>
          <p:nvPr/>
        </p:nvSpPr>
        <p:spPr>
          <a:xfrm rot="5400000">
            <a:off x="7307571" y="5643148"/>
            <a:ext cx="310204" cy="16301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91905" y="6001652"/>
            <a:ext cx="741536" cy="7606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DONE</a:t>
            </a:r>
            <a:endParaRPr 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484619" y="556955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254472" y="451264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89" name="Bent Arrow 88"/>
          <p:cNvSpPr/>
          <p:nvPr/>
        </p:nvSpPr>
        <p:spPr>
          <a:xfrm rot="16200000">
            <a:off x="2246052" y="3311799"/>
            <a:ext cx="756116" cy="2657419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11622" y="5238407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Backpropagation of the changes to the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image.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2301" y="4512641"/>
            <a:ext cx="918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Repeat 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eeding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Updated</a:t>
            </a:r>
            <a:b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Hacked I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mage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2" name="Curved Connector 91"/>
          <p:cNvCxnSpPr>
            <a:endCxn id="89" idx="0"/>
          </p:cNvCxnSpPr>
          <p:nvPr/>
        </p:nvCxnSpPr>
        <p:spPr>
          <a:xfrm flipV="1">
            <a:off x="884981" y="4451480"/>
            <a:ext cx="410420" cy="3695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 rot="10800000">
            <a:off x="5509705" y="4890675"/>
            <a:ext cx="1021227" cy="1759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58146" y="6358678"/>
            <a:ext cx="2414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Image is now labeled as a non-cat (toaster)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2" name="Curved Connector 81"/>
          <p:cNvCxnSpPr/>
          <p:nvPr/>
        </p:nvCxnSpPr>
        <p:spPr>
          <a:xfrm flipV="1">
            <a:off x="6729104" y="6358678"/>
            <a:ext cx="362801" cy="11106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93660" y="4484568"/>
            <a:ext cx="1144941" cy="9333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Tweak the image based on change in gradient </a:t>
            </a:r>
            <a:r>
              <a:rPr lang="en-US" sz="1200" dirty="0" err="1" smtClean="0"/>
              <a:t>dirctio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29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Adversarial Attack on CNN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655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Fool a pre-trained Image Recognition System into 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misclassifying an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Example: A Cat is classified as a Toaster.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Example: A Stop Sign is classified as a Green Light.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Adversarial Examples are inputs into a trained image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classifier that an attacker has designed to intentionally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cause the trained model to make mistakes.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The adversarial examples appear to be unchanged</a:t>
            </a:r>
          </a:p>
          <a:p>
            <a:pPr lvl="1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   to the human eye, but fool the trained model.</a:t>
            </a:r>
          </a:p>
          <a:p>
            <a:pPr lvl="1"/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Landmark Paper 2013 -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Intriguing properties of neural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networks, Cornell University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2389" y="1130174"/>
            <a:ext cx="807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The output layer in the CNN is fooled to predict an incorrect classification.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61622" y="2343450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29200" y="2343451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19675" y="30864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38725" y="385018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19675" y="4629452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5562600" y="261015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72125" y="33531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72125" y="411688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53075" y="4896152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1480" y="290090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21480" y="439811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8910" y="2023770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58" name="Oval 57"/>
          <p:cNvSpPr/>
          <p:nvPr/>
        </p:nvSpPr>
        <p:spPr>
          <a:xfrm>
            <a:off x="4105275" y="206484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095750" y="284053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124325" y="3613840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133850" y="436275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133850" y="5086056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29" idx="2"/>
          </p:cNvCxnSpPr>
          <p:nvPr/>
        </p:nvCxnSpPr>
        <p:spPr>
          <a:xfrm>
            <a:off x="4629150" y="2456261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619625" y="319920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7725" y="3962996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98660" y="2460367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57725" y="4733030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00575" y="3221913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8675" y="3958252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5" idx="3"/>
          </p:cNvCxnSpPr>
          <p:nvPr/>
        </p:nvCxnSpPr>
        <p:spPr>
          <a:xfrm flipV="1">
            <a:off x="4629150" y="508473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98660" y="2520133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11057" y="3239192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150" y="2533206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600575" y="271819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591050" y="3485288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29150" y="4249654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7"/>
          </p:cNvCxnSpPr>
          <p:nvPr/>
        </p:nvCxnSpPr>
        <p:spPr>
          <a:xfrm flipV="1">
            <a:off x="4579610" y="2807974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598660" y="352100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629149" y="4288715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1" idx="7"/>
          </p:cNvCxnSpPr>
          <p:nvPr/>
        </p:nvCxnSpPr>
        <p:spPr>
          <a:xfrm flipV="1">
            <a:off x="4589135" y="2841492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607252" y="3575048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7"/>
          </p:cNvCxnSpPr>
          <p:nvPr/>
        </p:nvCxnSpPr>
        <p:spPr>
          <a:xfrm flipV="1">
            <a:off x="4589135" y="2852129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1603" y="1781477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87" name="Oval 86"/>
          <p:cNvSpPr/>
          <p:nvPr/>
        </p:nvSpPr>
        <p:spPr>
          <a:xfrm>
            <a:off x="3038475" y="257383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038475" y="359246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038475" y="4687724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546041" y="2456261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9" idx="2"/>
          </p:cNvCxnSpPr>
          <p:nvPr/>
        </p:nvCxnSpPr>
        <p:spPr>
          <a:xfrm flipV="1">
            <a:off x="3534126" y="3107230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562350" y="4029222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</p:cNvCxnSpPr>
          <p:nvPr/>
        </p:nvCxnSpPr>
        <p:spPr>
          <a:xfrm>
            <a:off x="3571875" y="284053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43300" y="3779647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2" idx="2"/>
          </p:cNvCxnSpPr>
          <p:nvPr/>
        </p:nvCxnSpPr>
        <p:spPr>
          <a:xfrm>
            <a:off x="3534126" y="5094902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534126" y="2920050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7" idx="5"/>
          </p:cNvCxnSpPr>
          <p:nvPr/>
        </p:nvCxnSpPr>
        <p:spPr>
          <a:xfrm>
            <a:off x="3493760" y="3029115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5"/>
          </p:cNvCxnSpPr>
          <p:nvPr/>
        </p:nvCxnSpPr>
        <p:spPr>
          <a:xfrm>
            <a:off x="3493760" y="3029115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493760" y="2520133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71875" y="4742263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1" idx="2"/>
          </p:cNvCxnSpPr>
          <p:nvPr/>
        </p:nvCxnSpPr>
        <p:spPr>
          <a:xfrm>
            <a:off x="3571875" y="3858360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34126" y="3962995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9" idx="3"/>
          </p:cNvCxnSpPr>
          <p:nvPr/>
        </p:nvCxnSpPr>
        <p:spPr>
          <a:xfrm flipV="1">
            <a:off x="3484235" y="3295815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58" idx="3"/>
          </p:cNvCxnSpPr>
          <p:nvPr/>
        </p:nvCxnSpPr>
        <p:spPr>
          <a:xfrm flipV="1">
            <a:off x="3413755" y="2520133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12470" y="2072578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3" name="Rectangle 112"/>
          <p:cNvSpPr/>
          <p:nvPr/>
        </p:nvSpPr>
        <p:spPr>
          <a:xfrm>
            <a:off x="1345766" y="2513885"/>
            <a:ext cx="1139278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</a:t>
            </a:r>
          </a:p>
          <a:p>
            <a:pPr algn="ctr"/>
            <a:r>
              <a:rPr lang="en-US" dirty="0" smtClean="0"/>
              <a:t>Front-End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488766" y="2884531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488766" y="3891498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505661" y="4977947"/>
            <a:ext cx="549709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822472" y="2620463"/>
            <a:ext cx="120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Predicts correct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 (cat) with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low confidence.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4" y="2198625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175475" y="1654494"/>
            <a:ext cx="109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Original Image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612453" y="1931493"/>
            <a:ext cx="2" cy="2949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9" y="4182415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/>
          <p:nvPr/>
        </p:nvCxnSpPr>
        <p:spPr>
          <a:xfrm>
            <a:off x="964034" y="4802807"/>
            <a:ext cx="274854" cy="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27035" y="3357804"/>
            <a:ext cx="2" cy="286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060" y="5440076"/>
            <a:ext cx="1299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Adversarial Image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rgbClr val="FF0000"/>
                </a:solidFill>
              </a:rPr>
              <a:t>Stil</a:t>
            </a:r>
            <a:r>
              <a:rPr lang="en-US" sz="1000" dirty="0" smtClean="0">
                <a:solidFill>
                  <a:srgbClr val="FF0000"/>
                </a:solidFill>
              </a:rPr>
              <a:t>l looks like original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To human eye.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5954" y="3695681"/>
            <a:ext cx="935507" cy="26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27033" y="3963577"/>
            <a:ext cx="2" cy="2860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822472" y="4106615"/>
            <a:ext cx="1366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Predicts incorrect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class (toaster) with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high confidence.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Popular Example from Blog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1460" y="1130173"/>
            <a:ext cx="8098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https://medium.com/@</a:t>
            </a:r>
            <a:r>
              <a:rPr lang="en-US" sz="1200" b="1" dirty="0" smtClean="0">
                <a:solidFill>
                  <a:srgbClr val="00B0F0"/>
                </a:solidFill>
              </a:rPr>
              <a:t>ageitgey/machine-learning-is-fun-part-8-how-to-intentionally-trick-neural-networks-b55da32b7196</a:t>
            </a:r>
            <a:endParaRPr lang="en-US" sz="1200" b="1" dirty="0">
              <a:solidFill>
                <a:srgbClr val="00B0F0"/>
              </a:solidFill>
            </a:endParaRPr>
          </a:p>
        </p:txBody>
      </p:sp>
      <p:pic>
        <p:nvPicPr>
          <p:cNvPr id="1029" name="Picture 5" descr="https://cdn-images-1.medium.com/max/1000/1*r4LpJUjIqXPtH3r6cMsg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" y="2226327"/>
            <a:ext cx="8759825" cy="247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4839448" y="4893327"/>
            <a:ext cx="3865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The modified pixels are not detectable by the human eye.</a:t>
            </a:r>
            <a:endParaRPr lang="en-US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189029" y="1588056"/>
            <a:ext cx="642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This adversarial image was done on copy of Google’s Inception v3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5486400" y="4343400"/>
            <a:ext cx="2" cy="4950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Revisit How Model is Trained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62319" y="2279745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2319" y="2734891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19" y="325197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88206" y="203903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2" idx="3"/>
          </p:cNvCxnSpPr>
          <p:nvPr/>
        </p:nvCxnSpPr>
        <p:spPr>
          <a:xfrm flipV="1">
            <a:off x="4143319" y="23563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4152139" y="2356395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31031" y="2411021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88206" y="259012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88206" y="310669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88206" y="363262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6"/>
          </p:cNvCxnSpPr>
          <p:nvPr/>
        </p:nvCxnSpPr>
        <p:spPr>
          <a:xfrm>
            <a:off x="4143319" y="2465648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4143319" y="2465648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4143319" y="2465648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31031" y="2811541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15420" y="3337995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4143319" y="3437882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</p:cNvCxnSpPr>
          <p:nvPr/>
        </p:nvCxnSpPr>
        <p:spPr>
          <a:xfrm flipV="1">
            <a:off x="4143319" y="2920795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</p:cNvCxnSpPr>
          <p:nvPr/>
        </p:nvCxnSpPr>
        <p:spPr>
          <a:xfrm>
            <a:off x="4143319" y="2920794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>
            <a:off x="4143319" y="2920794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81519" y="2524159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5"/>
            <a:endCxn id="28" idx="2"/>
          </p:cNvCxnSpPr>
          <p:nvPr/>
        </p:nvCxnSpPr>
        <p:spPr>
          <a:xfrm>
            <a:off x="4713410" y="2356395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0347" y="1685426"/>
            <a:ext cx="2212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Convolutiona</a:t>
            </a:r>
            <a:r>
              <a:rPr lang="en-US" sz="1200" b="1" dirty="0" smtClean="0"/>
              <a:t>l </a:t>
            </a:r>
            <a:r>
              <a:rPr lang="en-US" sz="1200" b="1" dirty="0" smtClean="0"/>
              <a:t>Neural </a:t>
            </a:r>
            <a:r>
              <a:rPr lang="en-US" sz="1200" b="1" dirty="0" smtClean="0"/>
              <a:t>Network</a:t>
            </a:r>
            <a:endParaRPr lang="en-US" sz="1200" b="1" dirty="0"/>
          </a:p>
        </p:txBody>
      </p:sp>
      <p:cxnSp>
        <p:nvCxnSpPr>
          <p:cNvPr id="31" name="Straight Arrow Connector 30"/>
          <p:cNvCxnSpPr>
            <a:stCxn id="16" idx="6"/>
            <a:endCxn id="28" idx="2"/>
          </p:cNvCxnSpPr>
          <p:nvPr/>
        </p:nvCxnSpPr>
        <p:spPr>
          <a:xfrm flipV="1">
            <a:off x="4769206" y="2710062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7"/>
            <a:endCxn id="28" idx="2"/>
          </p:cNvCxnSpPr>
          <p:nvPr/>
        </p:nvCxnSpPr>
        <p:spPr>
          <a:xfrm flipV="1">
            <a:off x="4713410" y="2710062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8" idx="2"/>
          </p:cNvCxnSpPr>
          <p:nvPr/>
        </p:nvCxnSpPr>
        <p:spPr>
          <a:xfrm flipV="1">
            <a:off x="4783104" y="3222924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19400" y="2047168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35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53889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016999" y="2864493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48939" y="2243975"/>
            <a:ext cx="112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Training Image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4972824" y="3037021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6"/>
          </p:cNvCxnSpPr>
          <p:nvPr/>
        </p:nvCxnSpPr>
        <p:spPr>
          <a:xfrm flipV="1">
            <a:off x="4769206" y="2761643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7"/>
            <a:endCxn id="38" idx="2"/>
          </p:cNvCxnSpPr>
          <p:nvPr/>
        </p:nvCxnSpPr>
        <p:spPr>
          <a:xfrm>
            <a:off x="4713410" y="3161147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38" idx="2"/>
          </p:cNvCxnSpPr>
          <p:nvPr/>
        </p:nvCxnSpPr>
        <p:spPr>
          <a:xfrm>
            <a:off x="4769206" y="2776023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8" idx="2"/>
          </p:cNvCxnSpPr>
          <p:nvPr/>
        </p:nvCxnSpPr>
        <p:spPr>
          <a:xfrm>
            <a:off x="4728750" y="2357047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404558" y="2646277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404559" y="211247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Cat Classifier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stCxn id="59" idx="1"/>
            <a:endCxn id="28" idx="0"/>
          </p:cNvCxnSpPr>
          <p:nvPr/>
        </p:nvCxnSpPr>
        <p:spPr>
          <a:xfrm rot="10800000" flipV="1">
            <a:off x="5172019" y="2235585"/>
            <a:ext cx="232540" cy="28857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43600" y="2411022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5736762" y="2884201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404559" y="3192035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477000" y="2916169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760100" y="372743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Predictor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77986" y="368126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Forward Feed the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Training Image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rot="5400000" flipH="1" flipV="1">
            <a:off x="2026078" y="3350442"/>
            <a:ext cx="539727" cy="12791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616" y="2743042"/>
                <a:ext cx="1524007" cy="491096"/>
              </a:xfrm>
              <a:prstGeom prst="rect">
                <a:avLst/>
              </a:prstGeom>
              <a:blipFill rotWithShape="1">
                <a:blip r:embed="rId4"/>
                <a:stretch>
                  <a:fillRect l="-36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780003" y="2411022"/>
            <a:ext cx="1409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Cost (loss) function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80003" y="3292600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Expected Label (cat)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51936" y="3604323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Predicted Label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6" name="Curved Connector 75"/>
          <p:cNvCxnSpPr/>
          <p:nvPr/>
        </p:nvCxnSpPr>
        <p:spPr>
          <a:xfrm rot="5400000" flipH="1" flipV="1">
            <a:off x="7255475" y="3227152"/>
            <a:ext cx="253337" cy="881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rot="16200000" flipV="1">
            <a:off x="7836211" y="3257606"/>
            <a:ext cx="458682" cy="23254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 rot="5400000">
            <a:off x="7205248" y="3610260"/>
            <a:ext cx="382539" cy="943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599787" y="4417828"/>
            <a:ext cx="1604449" cy="10668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Meet Confidence Threshold?</a:t>
            </a:r>
            <a:endParaRPr lang="en-US" sz="1000" dirty="0"/>
          </a:p>
        </p:txBody>
      </p:sp>
      <p:sp>
        <p:nvSpPr>
          <p:cNvPr id="83" name="Right Arrow 82"/>
          <p:cNvSpPr/>
          <p:nvPr/>
        </p:nvSpPr>
        <p:spPr>
          <a:xfrm rot="5400000">
            <a:off x="7307571" y="5643148"/>
            <a:ext cx="310204" cy="16301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91905" y="6001652"/>
            <a:ext cx="741536" cy="7606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DONE</a:t>
            </a:r>
            <a:endParaRPr lang="en-US" sz="1000" b="1" dirty="0"/>
          </a:p>
        </p:txBody>
      </p:sp>
      <p:sp>
        <p:nvSpPr>
          <p:cNvPr id="80" name="Bent Arrow 79"/>
          <p:cNvSpPr/>
          <p:nvPr/>
        </p:nvSpPr>
        <p:spPr>
          <a:xfrm rot="16200000">
            <a:off x="5054547" y="3606745"/>
            <a:ext cx="756116" cy="2088794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84619" y="556955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254472" y="451264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89" name="Bent Arrow 88"/>
          <p:cNvSpPr/>
          <p:nvPr/>
        </p:nvSpPr>
        <p:spPr>
          <a:xfrm rot="16200000">
            <a:off x="2634487" y="2923364"/>
            <a:ext cx="756116" cy="3434290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39050" y="4026863"/>
            <a:ext cx="2348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Backpropagation Adjustments to Weights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2301" y="4512641"/>
            <a:ext cx="596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Repeat </a:t>
            </a:r>
          </a:p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eeding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Image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2" name="Curved Connector 91"/>
          <p:cNvCxnSpPr>
            <a:endCxn id="89" idx="0"/>
          </p:cNvCxnSpPr>
          <p:nvPr/>
        </p:nvCxnSpPr>
        <p:spPr>
          <a:xfrm flipV="1">
            <a:off x="884981" y="4451480"/>
            <a:ext cx="410419" cy="3695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Modest Imperfections in Image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35761" y="1941570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35761" y="2396716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5761" y="2913804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61648" y="1700864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6"/>
            <a:endCxn id="12" idx="3"/>
          </p:cNvCxnSpPr>
          <p:nvPr/>
        </p:nvCxnSpPr>
        <p:spPr>
          <a:xfrm flipV="1">
            <a:off x="4416761" y="2018220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3"/>
          </p:cNvCxnSpPr>
          <p:nvPr/>
        </p:nvCxnSpPr>
        <p:spPr>
          <a:xfrm flipV="1">
            <a:off x="4425581" y="2018220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04473" y="2072846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61648" y="225194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61648" y="276852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61648" y="329445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" idx="6"/>
          </p:cNvCxnSpPr>
          <p:nvPr/>
        </p:nvCxnSpPr>
        <p:spPr>
          <a:xfrm>
            <a:off x="4416761" y="2127473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4416761" y="2127473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</p:cNvCxnSpPr>
          <p:nvPr/>
        </p:nvCxnSpPr>
        <p:spPr>
          <a:xfrm>
            <a:off x="4416761" y="2127473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04473" y="2473366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88862" y="2999820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4416761" y="3099707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</p:cNvCxnSpPr>
          <p:nvPr/>
        </p:nvCxnSpPr>
        <p:spPr>
          <a:xfrm flipV="1">
            <a:off x="4416761" y="2582620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</p:cNvCxnSpPr>
          <p:nvPr/>
        </p:nvCxnSpPr>
        <p:spPr>
          <a:xfrm>
            <a:off x="4416761" y="2582619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</p:cNvCxnSpPr>
          <p:nvPr/>
        </p:nvCxnSpPr>
        <p:spPr>
          <a:xfrm>
            <a:off x="4416761" y="2582619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54961" y="2185984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5"/>
            <a:endCxn id="28" idx="2"/>
          </p:cNvCxnSpPr>
          <p:nvPr/>
        </p:nvCxnSpPr>
        <p:spPr>
          <a:xfrm>
            <a:off x="4986852" y="2018220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6"/>
            <a:endCxn id="28" idx="2"/>
          </p:cNvCxnSpPr>
          <p:nvPr/>
        </p:nvCxnSpPr>
        <p:spPr>
          <a:xfrm flipV="1">
            <a:off x="5042648" y="2371887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7"/>
            <a:endCxn id="28" idx="2"/>
          </p:cNvCxnSpPr>
          <p:nvPr/>
        </p:nvCxnSpPr>
        <p:spPr>
          <a:xfrm flipV="1">
            <a:off x="4986852" y="2371887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8" idx="2"/>
          </p:cNvCxnSpPr>
          <p:nvPr/>
        </p:nvCxnSpPr>
        <p:spPr>
          <a:xfrm flipV="1">
            <a:off x="5056546" y="2884749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92842" y="1708993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35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42" y="2115714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290441" y="2526318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22381" y="19058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Input</a:t>
            </a:r>
            <a:endParaRPr lang="en-US" sz="1200" b="1" dirty="0"/>
          </a:p>
        </p:txBody>
      </p:sp>
      <p:sp>
        <p:nvSpPr>
          <p:cNvPr id="38" name="Oval 37"/>
          <p:cNvSpPr/>
          <p:nvPr/>
        </p:nvSpPr>
        <p:spPr>
          <a:xfrm>
            <a:off x="5246266" y="2698846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6"/>
          </p:cNvCxnSpPr>
          <p:nvPr/>
        </p:nvCxnSpPr>
        <p:spPr>
          <a:xfrm flipV="1">
            <a:off x="5042648" y="2423468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7"/>
            <a:endCxn id="38" idx="2"/>
          </p:cNvCxnSpPr>
          <p:nvPr/>
        </p:nvCxnSpPr>
        <p:spPr>
          <a:xfrm>
            <a:off x="4986852" y="2822972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38" idx="2"/>
          </p:cNvCxnSpPr>
          <p:nvPr/>
        </p:nvCxnSpPr>
        <p:spPr>
          <a:xfrm>
            <a:off x="5042648" y="2437848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8" idx="2"/>
          </p:cNvCxnSpPr>
          <p:nvPr/>
        </p:nvCxnSpPr>
        <p:spPr>
          <a:xfrm>
            <a:off x="5002192" y="2018872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678000" y="2308102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217042" y="2072847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6010204" y="2546026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678001" y="2853860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6750442" y="2577994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61570" y="4282936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61570" y="4738082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1570" y="5255170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687457" y="4042230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67" idx="6"/>
            <a:endCxn id="82" idx="3"/>
          </p:cNvCxnSpPr>
          <p:nvPr/>
        </p:nvCxnSpPr>
        <p:spPr>
          <a:xfrm flipV="1">
            <a:off x="4442570" y="4359586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2" idx="3"/>
          </p:cNvCxnSpPr>
          <p:nvPr/>
        </p:nvCxnSpPr>
        <p:spPr>
          <a:xfrm flipV="1">
            <a:off x="4451390" y="4359586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430282" y="4414212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687457" y="4593311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87457" y="510988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687457" y="563581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67" idx="6"/>
          </p:cNvCxnSpPr>
          <p:nvPr/>
        </p:nvCxnSpPr>
        <p:spPr>
          <a:xfrm>
            <a:off x="4442570" y="4468839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7" idx="6"/>
          </p:cNvCxnSpPr>
          <p:nvPr/>
        </p:nvCxnSpPr>
        <p:spPr>
          <a:xfrm>
            <a:off x="4442570" y="4468839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7" idx="6"/>
          </p:cNvCxnSpPr>
          <p:nvPr/>
        </p:nvCxnSpPr>
        <p:spPr>
          <a:xfrm>
            <a:off x="4442570" y="4468839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430282" y="4814732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4414671" y="5341186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8" idx="6"/>
          </p:cNvCxnSpPr>
          <p:nvPr/>
        </p:nvCxnSpPr>
        <p:spPr>
          <a:xfrm>
            <a:off x="4442570" y="5441073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8" idx="6"/>
          </p:cNvCxnSpPr>
          <p:nvPr/>
        </p:nvCxnSpPr>
        <p:spPr>
          <a:xfrm flipV="1">
            <a:off x="4442570" y="4923986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0" idx="6"/>
          </p:cNvCxnSpPr>
          <p:nvPr/>
        </p:nvCxnSpPr>
        <p:spPr>
          <a:xfrm>
            <a:off x="4442570" y="4923985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0" idx="6"/>
          </p:cNvCxnSpPr>
          <p:nvPr/>
        </p:nvCxnSpPr>
        <p:spPr>
          <a:xfrm>
            <a:off x="4442570" y="4923985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280770" y="4527350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82" idx="5"/>
            <a:endCxn id="105" idx="2"/>
          </p:cNvCxnSpPr>
          <p:nvPr/>
        </p:nvCxnSpPr>
        <p:spPr>
          <a:xfrm>
            <a:off x="5012661" y="4359586"/>
            <a:ext cx="268109" cy="353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6"/>
            <a:endCxn id="105" idx="2"/>
          </p:cNvCxnSpPr>
          <p:nvPr/>
        </p:nvCxnSpPr>
        <p:spPr>
          <a:xfrm flipV="1">
            <a:off x="5068457" y="4713253"/>
            <a:ext cx="212313" cy="65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4" idx="7"/>
            <a:endCxn id="105" idx="2"/>
          </p:cNvCxnSpPr>
          <p:nvPr/>
        </p:nvCxnSpPr>
        <p:spPr>
          <a:xfrm flipV="1">
            <a:off x="5012661" y="4713253"/>
            <a:ext cx="268109" cy="451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14" idx="2"/>
          </p:cNvCxnSpPr>
          <p:nvPr/>
        </p:nvCxnSpPr>
        <p:spPr>
          <a:xfrm flipV="1">
            <a:off x="5082355" y="5226115"/>
            <a:ext cx="189720" cy="605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118651" y="4050359"/>
            <a:ext cx="787834" cy="182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Convolutional</a:t>
            </a:r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pic>
        <p:nvPicPr>
          <p:cNvPr id="111" name="Picture 2" descr="https://encrypted-tbn0.gstatic.com/images?q=tbn:ANd9GcQSF939gA-ibU-iRAAIIXhC7BnLntDHpCLRO3byPcR1zXp7fdyzeWExp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51" y="4457080"/>
            <a:ext cx="1040576" cy="11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ight Arrow 111"/>
          <p:cNvSpPr/>
          <p:nvPr/>
        </p:nvSpPr>
        <p:spPr>
          <a:xfrm>
            <a:off x="2316250" y="4867684"/>
            <a:ext cx="685800" cy="31484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248190" y="4247166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Input</a:t>
            </a:r>
            <a:endParaRPr lang="en-US" sz="1200" b="1" dirty="0"/>
          </a:p>
        </p:txBody>
      </p:sp>
      <p:sp>
        <p:nvSpPr>
          <p:cNvPr id="114" name="Oval 113"/>
          <p:cNvSpPr/>
          <p:nvPr/>
        </p:nvSpPr>
        <p:spPr>
          <a:xfrm>
            <a:off x="5272075" y="5040212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95" idx="6"/>
          </p:cNvCxnSpPr>
          <p:nvPr/>
        </p:nvCxnSpPr>
        <p:spPr>
          <a:xfrm flipV="1">
            <a:off x="5068457" y="4764834"/>
            <a:ext cx="134054" cy="10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7"/>
            <a:endCxn id="114" idx="2"/>
          </p:cNvCxnSpPr>
          <p:nvPr/>
        </p:nvCxnSpPr>
        <p:spPr>
          <a:xfrm>
            <a:off x="5012661" y="5164338"/>
            <a:ext cx="259414" cy="6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3" idx="6"/>
            <a:endCxn id="114" idx="2"/>
          </p:cNvCxnSpPr>
          <p:nvPr/>
        </p:nvCxnSpPr>
        <p:spPr>
          <a:xfrm>
            <a:off x="5068457" y="4779214"/>
            <a:ext cx="203618" cy="4469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4" idx="2"/>
          </p:cNvCxnSpPr>
          <p:nvPr/>
        </p:nvCxnSpPr>
        <p:spPr>
          <a:xfrm>
            <a:off x="5028001" y="4360238"/>
            <a:ext cx="244074" cy="865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Arrow 118"/>
          <p:cNvSpPr/>
          <p:nvPr/>
        </p:nvSpPr>
        <p:spPr>
          <a:xfrm>
            <a:off x="5703809" y="4649468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242851" y="4414213"/>
            <a:ext cx="393917" cy="122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6036013" y="4887392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Softmax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5703810" y="5195226"/>
            <a:ext cx="448703" cy="115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776251" y="4919360"/>
            <a:ext cx="224351" cy="1429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1330609" y="4671963"/>
            <a:ext cx="918481" cy="808075"/>
          </a:xfrm>
          <a:custGeom>
            <a:avLst/>
            <a:gdLst>
              <a:gd name="connsiteX0" fmla="*/ 0 w 918481"/>
              <a:gd name="connsiteY0" fmla="*/ 0 h 808075"/>
              <a:gd name="connsiteX1" fmla="*/ 116958 w 918481"/>
              <a:gd name="connsiteY1" fmla="*/ 170121 h 808075"/>
              <a:gd name="connsiteX2" fmla="*/ 404037 w 918481"/>
              <a:gd name="connsiteY2" fmla="*/ 350875 h 808075"/>
              <a:gd name="connsiteX3" fmla="*/ 457200 w 918481"/>
              <a:gd name="connsiteY3" fmla="*/ 382772 h 808075"/>
              <a:gd name="connsiteX4" fmla="*/ 520995 w 918481"/>
              <a:gd name="connsiteY4" fmla="*/ 425302 h 808075"/>
              <a:gd name="connsiteX5" fmla="*/ 627321 w 918481"/>
              <a:gd name="connsiteY5" fmla="*/ 457200 h 808075"/>
              <a:gd name="connsiteX6" fmla="*/ 712382 w 918481"/>
              <a:gd name="connsiteY6" fmla="*/ 478465 h 808075"/>
              <a:gd name="connsiteX7" fmla="*/ 914400 w 918481"/>
              <a:gd name="connsiteY7" fmla="*/ 467833 h 808075"/>
              <a:gd name="connsiteX8" fmla="*/ 903768 w 918481"/>
              <a:gd name="connsiteY8" fmla="*/ 435935 h 808075"/>
              <a:gd name="connsiteX9" fmla="*/ 808075 w 918481"/>
              <a:gd name="connsiteY9" fmla="*/ 382772 h 808075"/>
              <a:gd name="connsiteX10" fmla="*/ 648586 w 918481"/>
              <a:gd name="connsiteY10" fmla="*/ 340242 h 808075"/>
              <a:gd name="connsiteX11" fmla="*/ 542261 w 918481"/>
              <a:gd name="connsiteY11" fmla="*/ 329609 h 808075"/>
              <a:gd name="connsiteX12" fmla="*/ 318977 w 918481"/>
              <a:gd name="connsiteY12" fmla="*/ 340242 h 808075"/>
              <a:gd name="connsiteX13" fmla="*/ 308344 w 918481"/>
              <a:gd name="connsiteY13" fmla="*/ 372140 h 808075"/>
              <a:gd name="connsiteX14" fmla="*/ 297712 w 918481"/>
              <a:gd name="connsiteY14" fmla="*/ 457200 h 808075"/>
              <a:gd name="connsiteX15" fmla="*/ 287079 w 918481"/>
              <a:gd name="connsiteY15" fmla="*/ 616688 h 808075"/>
              <a:gd name="connsiteX16" fmla="*/ 106326 w 918481"/>
              <a:gd name="connsiteY16" fmla="*/ 627321 h 808075"/>
              <a:gd name="connsiteX17" fmla="*/ 42530 w 918481"/>
              <a:gd name="connsiteY17" fmla="*/ 669851 h 808075"/>
              <a:gd name="connsiteX18" fmla="*/ 74428 w 918481"/>
              <a:gd name="connsiteY18" fmla="*/ 691116 h 808075"/>
              <a:gd name="connsiteX19" fmla="*/ 116958 w 918481"/>
              <a:gd name="connsiteY19" fmla="*/ 723014 h 808075"/>
              <a:gd name="connsiteX20" fmla="*/ 191386 w 918481"/>
              <a:gd name="connsiteY20" fmla="*/ 765544 h 808075"/>
              <a:gd name="connsiteX21" fmla="*/ 223284 w 918481"/>
              <a:gd name="connsiteY21" fmla="*/ 776177 h 808075"/>
              <a:gd name="connsiteX22" fmla="*/ 287079 w 918481"/>
              <a:gd name="connsiteY22" fmla="*/ 808075 h 808075"/>
              <a:gd name="connsiteX23" fmla="*/ 308344 w 918481"/>
              <a:gd name="connsiteY23" fmla="*/ 786809 h 808075"/>
              <a:gd name="connsiteX24" fmla="*/ 372140 w 918481"/>
              <a:gd name="connsiteY24" fmla="*/ 744279 h 808075"/>
              <a:gd name="connsiteX25" fmla="*/ 425302 w 918481"/>
              <a:gd name="connsiteY25" fmla="*/ 669851 h 808075"/>
              <a:gd name="connsiteX26" fmla="*/ 467833 w 918481"/>
              <a:gd name="connsiteY26" fmla="*/ 659219 h 808075"/>
              <a:gd name="connsiteX27" fmla="*/ 563526 w 918481"/>
              <a:gd name="connsiteY27" fmla="*/ 637954 h 808075"/>
              <a:gd name="connsiteX28" fmla="*/ 542261 w 918481"/>
              <a:gd name="connsiteY28" fmla="*/ 552893 h 808075"/>
              <a:gd name="connsiteX29" fmla="*/ 510363 w 918481"/>
              <a:gd name="connsiteY29" fmla="*/ 510363 h 808075"/>
              <a:gd name="connsiteX30" fmla="*/ 489098 w 918481"/>
              <a:gd name="connsiteY30" fmla="*/ 478465 h 808075"/>
              <a:gd name="connsiteX31" fmla="*/ 467833 w 918481"/>
              <a:gd name="connsiteY31" fmla="*/ 414670 h 808075"/>
              <a:gd name="connsiteX32" fmla="*/ 542261 w 918481"/>
              <a:gd name="connsiteY32" fmla="*/ 212651 h 808075"/>
              <a:gd name="connsiteX33" fmla="*/ 574158 w 918481"/>
              <a:gd name="connsiteY33" fmla="*/ 170121 h 808075"/>
              <a:gd name="connsiteX34" fmla="*/ 637954 w 918481"/>
              <a:gd name="connsiteY34" fmla="*/ 127591 h 808075"/>
              <a:gd name="connsiteX35" fmla="*/ 659219 w 918481"/>
              <a:gd name="connsiteY35" fmla="*/ 95693 h 808075"/>
              <a:gd name="connsiteX36" fmla="*/ 691116 w 918481"/>
              <a:gd name="connsiteY36" fmla="*/ 53163 h 808075"/>
              <a:gd name="connsiteX37" fmla="*/ 648586 w 918481"/>
              <a:gd name="connsiteY37" fmla="*/ 10633 h 808075"/>
              <a:gd name="connsiteX38" fmla="*/ 637954 w 918481"/>
              <a:gd name="connsiteY38" fmla="*/ 10633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18481" h="808075">
                <a:moveTo>
                  <a:pt x="0" y="0"/>
                </a:moveTo>
                <a:cubicBezTo>
                  <a:pt x="38986" y="56707"/>
                  <a:pt x="68298" y="121461"/>
                  <a:pt x="116958" y="170121"/>
                </a:cubicBezTo>
                <a:cubicBezTo>
                  <a:pt x="253526" y="306689"/>
                  <a:pt x="272882" y="272184"/>
                  <a:pt x="404037" y="350875"/>
                </a:cubicBezTo>
                <a:cubicBezTo>
                  <a:pt x="421758" y="361507"/>
                  <a:pt x="439765" y="371677"/>
                  <a:pt x="457200" y="382772"/>
                </a:cubicBezTo>
                <a:cubicBezTo>
                  <a:pt x="478762" y="396493"/>
                  <a:pt x="496749" y="417220"/>
                  <a:pt x="520995" y="425302"/>
                </a:cubicBezTo>
                <a:cubicBezTo>
                  <a:pt x="566798" y="440570"/>
                  <a:pt x="566457" y="440970"/>
                  <a:pt x="627321" y="457200"/>
                </a:cubicBezTo>
                <a:cubicBezTo>
                  <a:pt x="655560" y="464730"/>
                  <a:pt x="684028" y="471377"/>
                  <a:pt x="712382" y="478465"/>
                </a:cubicBezTo>
                <a:cubicBezTo>
                  <a:pt x="779721" y="474921"/>
                  <a:pt x="848573" y="482461"/>
                  <a:pt x="914400" y="467833"/>
                </a:cubicBezTo>
                <a:cubicBezTo>
                  <a:pt x="925341" y="465402"/>
                  <a:pt x="911693" y="443860"/>
                  <a:pt x="903768" y="435935"/>
                </a:cubicBezTo>
                <a:cubicBezTo>
                  <a:pt x="896021" y="428188"/>
                  <a:pt x="823834" y="388502"/>
                  <a:pt x="808075" y="382772"/>
                </a:cubicBezTo>
                <a:cubicBezTo>
                  <a:pt x="787226" y="375191"/>
                  <a:pt x="666158" y="343171"/>
                  <a:pt x="648586" y="340242"/>
                </a:cubicBezTo>
                <a:cubicBezTo>
                  <a:pt x="613452" y="334386"/>
                  <a:pt x="577703" y="333153"/>
                  <a:pt x="542261" y="329609"/>
                </a:cubicBezTo>
                <a:cubicBezTo>
                  <a:pt x="467833" y="333153"/>
                  <a:pt x="392287" y="326913"/>
                  <a:pt x="318977" y="340242"/>
                </a:cubicBezTo>
                <a:cubicBezTo>
                  <a:pt x="307950" y="342247"/>
                  <a:pt x="310349" y="361113"/>
                  <a:pt x="308344" y="372140"/>
                </a:cubicBezTo>
                <a:cubicBezTo>
                  <a:pt x="303233" y="400253"/>
                  <a:pt x="300187" y="428733"/>
                  <a:pt x="297712" y="457200"/>
                </a:cubicBezTo>
                <a:cubicBezTo>
                  <a:pt x="293096" y="510280"/>
                  <a:pt x="326901" y="581290"/>
                  <a:pt x="287079" y="616688"/>
                </a:cubicBezTo>
                <a:cubicBezTo>
                  <a:pt x="241969" y="656786"/>
                  <a:pt x="166577" y="623777"/>
                  <a:pt x="106326" y="627321"/>
                </a:cubicBezTo>
                <a:cubicBezTo>
                  <a:pt x="92984" y="630657"/>
                  <a:pt x="35537" y="634886"/>
                  <a:pt x="42530" y="669851"/>
                </a:cubicBezTo>
                <a:cubicBezTo>
                  <a:pt x="45036" y="682382"/>
                  <a:pt x="64029" y="683688"/>
                  <a:pt x="74428" y="691116"/>
                </a:cubicBezTo>
                <a:cubicBezTo>
                  <a:pt x="88848" y="701416"/>
                  <a:pt x="102538" y="712714"/>
                  <a:pt x="116958" y="723014"/>
                </a:cubicBezTo>
                <a:cubicBezTo>
                  <a:pt x="143652" y="742081"/>
                  <a:pt x="160238" y="752195"/>
                  <a:pt x="191386" y="765544"/>
                </a:cubicBezTo>
                <a:cubicBezTo>
                  <a:pt x="201688" y="769959"/>
                  <a:pt x="213259" y="771165"/>
                  <a:pt x="223284" y="776177"/>
                </a:cubicBezTo>
                <a:cubicBezTo>
                  <a:pt x="305733" y="817402"/>
                  <a:pt x="206902" y="781348"/>
                  <a:pt x="287079" y="808075"/>
                </a:cubicBezTo>
                <a:cubicBezTo>
                  <a:pt x="294167" y="800986"/>
                  <a:pt x="299748" y="791967"/>
                  <a:pt x="308344" y="786809"/>
                </a:cubicBezTo>
                <a:cubicBezTo>
                  <a:pt x="355056" y="758782"/>
                  <a:pt x="331581" y="801061"/>
                  <a:pt x="372140" y="744279"/>
                </a:cubicBezTo>
                <a:cubicBezTo>
                  <a:pt x="396895" y="709623"/>
                  <a:pt x="385266" y="692728"/>
                  <a:pt x="425302" y="669851"/>
                </a:cubicBezTo>
                <a:cubicBezTo>
                  <a:pt x="437990" y="662601"/>
                  <a:pt x="453568" y="662389"/>
                  <a:pt x="467833" y="659219"/>
                </a:cubicBezTo>
                <a:cubicBezTo>
                  <a:pt x="589319" y="632222"/>
                  <a:pt x="459801" y="663883"/>
                  <a:pt x="563526" y="637954"/>
                </a:cubicBezTo>
                <a:cubicBezTo>
                  <a:pt x="556438" y="609600"/>
                  <a:pt x="553502" y="579871"/>
                  <a:pt x="542261" y="552893"/>
                </a:cubicBezTo>
                <a:cubicBezTo>
                  <a:pt x="535445" y="536535"/>
                  <a:pt x="520663" y="524783"/>
                  <a:pt x="510363" y="510363"/>
                </a:cubicBezTo>
                <a:cubicBezTo>
                  <a:pt x="502935" y="499964"/>
                  <a:pt x="494288" y="490142"/>
                  <a:pt x="489098" y="478465"/>
                </a:cubicBezTo>
                <a:cubicBezTo>
                  <a:pt x="479994" y="457982"/>
                  <a:pt x="467833" y="414670"/>
                  <a:pt x="467833" y="414670"/>
                </a:cubicBezTo>
                <a:cubicBezTo>
                  <a:pt x="530756" y="162978"/>
                  <a:pt x="464723" y="303112"/>
                  <a:pt x="542261" y="212651"/>
                </a:cubicBezTo>
                <a:cubicBezTo>
                  <a:pt x="553793" y="199196"/>
                  <a:pt x="560913" y="181894"/>
                  <a:pt x="574158" y="170121"/>
                </a:cubicBezTo>
                <a:cubicBezTo>
                  <a:pt x="593260" y="153141"/>
                  <a:pt x="637954" y="127591"/>
                  <a:pt x="637954" y="127591"/>
                </a:cubicBezTo>
                <a:cubicBezTo>
                  <a:pt x="645042" y="116958"/>
                  <a:pt x="651792" y="106092"/>
                  <a:pt x="659219" y="95693"/>
                </a:cubicBezTo>
                <a:cubicBezTo>
                  <a:pt x="669519" y="81273"/>
                  <a:pt x="686248" y="70202"/>
                  <a:pt x="691116" y="53163"/>
                </a:cubicBezTo>
                <a:cubicBezTo>
                  <a:pt x="700567" y="20083"/>
                  <a:pt x="667489" y="15359"/>
                  <a:pt x="648586" y="10633"/>
                </a:cubicBezTo>
                <a:cubicBezTo>
                  <a:pt x="645148" y="9773"/>
                  <a:pt x="641498" y="10633"/>
                  <a:pt x="637954" y="106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51185" y="2437028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99% Cat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65362" y="4791909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97% Cat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61431" y="1140002"/>
            <a:ext cx="7671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Small Imperfections in Image do not significantly impact classification.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29926" y="3903730"/>
            <a:ext cx="990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Imperfection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8" name="Curved Connector 127"/>
          <p:cNvCxnSpPr/>
          <p:nvPr/>
        </p:nvCxnSpPr>
        <p:spPr>
          <a:xfrm rot="16200000" flipH="1">
            <a:off x="827143" y="4187349"/>
            <a:ext cx="612444" cy="3966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Separability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 in Neural Networks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8605" y="1143000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Neural Networks are good are classifying non-linear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But they do it by segmenting up the analysis of the data into hundreds and thousands of hidden nodes that linearly separate the data.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46400" y="3736458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46400" y="545953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21830" y="3764766"/>
            <a:ext cx="224351" cy="4767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33576" y="4006266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6557" y="384926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Input(s)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1296" y="5729343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4277" y="557234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Input(s)</a:t>
            </a:r>
            <a:endParaRPr lang="en-US" sz="1400" b="1" dirty="0"/>
          </a:p>
        </p:txBody>
      </p:sp>
      <p:sp>
        <p:nvSpPr>
          <p:cNvPr id="14" name="Right Arrow 13"/>
          <p:cNvSpPr/>
          <p:nvPr/>
        </p:nvSpPr>
        <p:spPr>
          <a:xfrm>
            <a:off x="4221830" y="5516151"/>
            <a:ext cx="224351" cy="47678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67176" y="3431658"/>
            <a:ext cx="0" cy="1102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67176" y="4549047"/>
            <a:ext cx="1295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9938" y="472440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Nodes in Hidden Layer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3336061" y="4320985"/>
            <a:ext cx="528168" cy="4259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8" idx="0"/>
          </p:cNvCxnSpPr>
          <p:nvPr/>
        </p:nvCxnSpPr>
        <p:spPr>
          <a:xfrm rot="16200000" flipH="1">
            <a:off x="3353737" y="5000170"/>
            <a:ext cx="488913" cy="4298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>
            <a:off x="5057067" y="3647452"/>
            <a:ext cx="1117389" cy="685800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181600" y="34316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34000" y="35840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86400" y="37364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38800" y="38888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63947" y="401955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661659" y="3584058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30387" y="4275617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30387" y="3821075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791200" y="40412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43600" y="41936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43652" y="39092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96000" y="43460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36849" y="4349159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96000" y="375989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118859" y="4158666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14059" y="3584058"/>
            <a:ext cx="8545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80973" y="3299205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signal &gt;0 and &lt;=1</a:t>
            </a:r>
            <a:br>
              <a:rPr lang="en-US" sz="1400" b="1" dirty="0" smtClean="0"/>
            </a:br>
            <a:r>
              <a:rPr lang="en-US" sz="1400" b="1" dirty="0" smtClean="0"/>
              <a:t>that is favorable to cat.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80973" y="4018219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no signal.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232457" y="2983259"/>
            <a:ext cx="1832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Line (curve) that separates data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4" name="Curved Connector 53"/>
          <p:cNvCxnSpPr/>
          <p:nvPr/>
        </p:nvCxnSpPr>
        <p:spPr>
          <a:xfrm>
            <a:off x="5613549" y="3247343"/>
            <a:ext cx="330051" cy="25785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45913" y="5207211"/>
            <a:ext cx="0" cy="1102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45913" y="6324600"/>
            <a:ext cx="1295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4823972" y="5663901"/>
            <a:ext cx="1119117" cy="205741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084668" y="533400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02744" y="5633041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03164" y="524761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57800" y="5880122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237068" y="548640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061808" y="6172200"/>
            <a:ext cx="45719" cy="735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530169" y="542276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682569" y="557516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834969" y="5727563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662898" y="6098658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216857" y="5627599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87369" y="6056445"/>
            <a:ext cx="45719" cy="735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389823" y="5321152"/>
            <a:ext cx="1405833" cy="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85202" y="5072390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signal &gt;0 and &lt;=1</a:t>
            </a:r>
            <a:br>
              <a:rPr lang="en-US" sz="1400" b="1" dirty="0" smtClean="0"/>
            </a:br>
            <a:r>
              <a:rPr lang="en-US" sz="1400" b="1" dirty="0" smtClean="0"/>
              <a:t>that is favorable to cat.</a:t>
            </a:r>
            <a:endParaRPr lang="en-US" sz="1400" b="1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233542" y="6056704"/>
            <a:ext cx="54970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95656" y="5916257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Outputs no signal.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339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438"/>
            <a:ext cx="8686800" cy="7921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Exploit the Linear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Separability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6800" y="1066800"/>
            <a:ext cx="7476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Move data points (corresponding to a </a:t>
            </a:r>
            <a:r>
              <a:rPr lang="en-US" b="1" dirty="0" smtClean="0">
                <a:solidFill>
                  <a:srgbClr val="00B0F0"/>
                </a:solidFill>
              </a:rPr>
              <a:t>pixel) very near line of separation that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tiny change to value will move data point to other side of the line. 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609600" y="1905000"/>
            <a:ext cx="0" cy="20626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9600" y="3982800"/>
            <a:ext cx="2362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3657600" y="2339586"/>
            <a:ext cx="457200" cy="8786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38200" y="205740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urved Connector 80"/>
          <p:cNvCxnSpPr/>
          <p:nvPr/>
        </p:nvCxnSpPr>
        <p:spPr>
          <a:xfrm rot="5400000">
            <a:off x="844108" y="2449602"/>
            <a:ext cx="2062693" cy="973492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0600" y="220980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88708" y="306852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731608" y="203835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55921" y="2918778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39209" y="3581400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362201" y="2264715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514601" y="2417115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351569" y="3143391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09532" y="2943860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864822" y="3439170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03969" y="3545938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4724400" y="1914767"/>
            <a:ext cx="0" cy="20626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24400" y="3992567"/>
            <a:ext cx="2362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953000" y="206716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/>
          <p:nvPr/>
        </p:nvCxnSpPr>
        <p:spPr>
          <a:xfrm rot="5400000">
            <a:off x="4958908" y="2459369"/>
            <a:ext cx="2062693" cy="973492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105400" y="221956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846408" y="204811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970721" y="2928545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054009" y="3591167"/>
            <a:ext cx="152400" cy="1497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477001" y="2274482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629401" y="2426882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466369" y="3153158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824332" y="2953627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979622" y="3448937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18769" y="3555705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09600" y="4478179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Output signal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favorable to cat.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" name="Curved Connector 108"/>
          <p:cNvCxnSpPr/>
          <p:nvPr/>
        </p:nvCxnSpPr>
        <p:spPr>
          <a:xfrm rot="5400000" flipH="1" flipV="1">
            <a:off x="701625" y="3983648"/>
            <a:ext cx="760313" cy="27483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80259" y="2943860"/>
            <a:ext cx="369297" cy="3743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731608" y="4200350"/>
            <a:ext cx="412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Target data point (e.g., pixel) </a:t>
            </a:r>
            <a:r>
              <a:rPr lang="en-US" sz="1400" b="1" dirty="0" smtClean="0"/>
              <a:t>close to separation line.</a:t>
            </a:r>
            <a:endParaRPr lang="en-US" sz="1400" b="1" dirty="0" smtClean="0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1575956" y="3318215"/>
            <a:ext cx="561189" cy="879927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694008" y="3243344"/>
            <a:ext cx="152400" cy="1497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585559" y="3129045"/>
            <a:ext cx="369297" cy="37435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204770" y="5105400"/>
            <a:ext cx="437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Target data point </a:t>
            </a:r>
            <a:r>
              <a:rPr lang="en-US" sz="1400" b="1" dirty="0" smtClean="0"/>
              <a:t>moved to other side of separation line.</a:t>
            </a:r>
            <a:endParaRPr lang="en-US" sz="1400" b="1" dirty="0" smtClean="0"/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5846407" y="3555705"/>
            <a:ext cx="280596" cy="1590023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49183" y="4278124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Output signal</a:t>
            </a:r>
          </a:p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Not favorable to cat.</a:t>
            </a:r>
            <a:endParaRPr lang="en-US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/>
          <p:nvPr/>
        </p:nvCxnSpPr>
        <p:spPr>
          <a:xfrm rot="16200000" flipV="1">
            <a:off x="6251529" y="3768752"/>
            <a:ext cx="605489" cy="4593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Tweaking the Image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1300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Fool the classifier, we want to find pixels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correspond to data points very near the line of separation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in th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 hidden nodes.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nearer the point the smaller the change in value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is needed.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the change in value is small enough, it will not be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detected by human eye.</a:t>
            </a: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Find enough points to tweak across the 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Will change the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changes will not be noticeable to the human eye.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9011</TotalTime>
  <Words>746</Words>
  <Application>Microsoft Office PowerPoint</Application>
  <PresentationFormat>On-screen Show (4:3)</PresentationFormat>
  <Paragraphs>159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Machine Learning Adversarial Attacks on Neural Networks </vt:lpstr>
      <vt:lpstr>What is Adversarial Attack on CNN</vt:lpstr>
      <vt:lpstr>Overview</vt:lpstr>
      <vt:lpstr>Popular Example from Blog</vt:lpstr>
      <vt:lpstr>Revisit How Model is Trained</vt:lpstr>
      <vt:lpstr>Modest Imperfections in Image</vt:lpstr>
      <vt:lpstr>Linear Separability in Neural Networks</vt:lpstr>
      <vt:lpstr>Exploit the Linear Separability</vt:lpstr>
      <vt:lpstr>Tweaking the Image</vt:lpstr>
      <vt:lpstr>Use Backward Propagation on Image</vt:lpstr>
      <vt:lpstr>Fooling a pre-trained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280</cp:revision>
  <dcterms:created xsi:type="dcterms:W3CDTF">2006-08-16T00:00:00Z</dcterms:created>
  <dcterms:modified xsi:type="dcterms:W3CDTF">2017-10-21T04:30:21Z</dcterms:modified>
</cp:coreProperties>
</file>