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408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Neural 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August,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Deep Neural Network (FCNN)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91019" y="177119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31455" y="5248734"/>
            <a:ext cx="921188" cy="618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6"/>
            <a:endCxn id="17" idx="2"/>
          </p:cNvCxnSpPr>
          <p:nvPr/>
        </p:nvCxnSpPr>
        <p:spPr>
          <a:xfrm flipV="1">
            <a:off x="1723511" y="1904999"/>
            <a:ext cx="972508" cy="323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731455" y="2066694"/>
            <a:ext cx="959288" cy="3153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24322" y="334009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791019" y="483478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X</a:t>
            </a:r>
            <a:r>
              <a:rPr lang="en-US" sz="1600" baseline="-25000" dirty="0" err="1">
                <a:solidFill>
                  <a:schemeClr val="tx1"/>
                </a:solidFill>
              </a:rPr>
              <a:t>n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96019" y="14477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90743" y="281085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652643" y="41909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52643" y="55911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6"/>
            <a:endCxn id="18" idx="2"/>
          </p:cNvCxnSpPr>
          <p:nvPr/>
        </p:nvCxnSpPr>
        <p:spPr>
          <a:xfrm>
            <a:off x="1723511" y="2228390"/>
            <a:ext cx="967232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</p:cNvCxnSpPr>
          <p:nvPr/>
        </p:nvCxnSpPr>
        <p:spPr>
          <a:xfrm>
            <a:off x="1723511" y="2228390"/>
            <a:ext cx="929132" cy="22000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</p:cNvCxnSpPr>
          <p:nvPr/>
        </p:nvCxnSpPr>
        <p:spPr>
          <a:xfrm>
            <a:off x="1723511" y="2228390"/>
            <a:ext cx="980452" cy="3591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2"/>
          </p:cNvCxnSpPr>
          <p:nvPr/>
        </p:nvCxnSpPr>
        <p:spPr>
          <a:xfrm flipV="1">
            <a:off x="1731455" y="3268053"/>
            <a:ext cx="959288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31455" y="3734548"/>
            <a:ext cx="921188" cy="714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2"/>
          </p:cNvCxnSpPr>
          <p:nvPr/>
        </p:nvCxnSpPr>
        <p:spPr>
          <a:xfrm flipV="1">
            <a:off x="1718235" y="1904999"/>
            <a:ext cx="977784" cy="1829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23511" y="3734548"/>
            <a:ext cx="929132" cy="2085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200" y="1447798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 Layer</a:t>
            </a:r>
            <a:endParaRPr lang="en-US" sz="1200" b="1" dirty="0"/>
          </a:p>
        </p:txBody>
      </p:sp>
      <p:cxnSp>
        <p:nvCxnSpPr>
          <p:cNvPr id="44" name="Straight Arrow Connector 43"/>
          <p:cNvCxnSpPr>
            <a:endCxn id="18" idx="2"/>
          </p:cNvCxnSpPr>
          <p:nvPr/>
        </p:nvCxnSpPr>
        <p:spPr>
          <a:xfrm flipV="1">
            <a:off x="1705795" y="3268053"/>
            <a:ext cx="984948" cy="1999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723511" y="4449109"/>
            <a:ext cx="929132" cy="799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13860" y="1170800"/>
            <a:ext cx="1082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Hidden Layers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>
          <a:xfrm>
            <a:off x="6306508" y="353470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5205857" y="2033888"/>
            <a:ext cx="1100651" cy="1958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2"/>
          </p:cNvCxnSpPr>
          <p:nvPr/>
        </p:nvCxnSpPr>
        <p:spPr>
          <a:xfrm>
            <a:off x="5171007" y="3497832"/>
            <a:ext cx="1135501" cy="4940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5171007" y="3991909"/>
            <a:ext cx="1135501" cy="87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2"/>
          </p:cNvCxnSpPr>
          <p:nvPr/>
        </p:nvCxnSpPr>
        <p:spPr>
          <a:xfrm flipV="1">
            <a:off x="5162481" y="3991909"/>
            <a:ext cx="1144027" cy="2028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20557" y="3201592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 Layer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1263359"/>
            <a:ext cx="3403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It’s a Deep Neural Network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if it has more than one hidden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layer – That’s It!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296377" y="14477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291101" y="281085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253001" y="41909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253001" y="55911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628621" y="1904999"/>
            <a:ext cx="667866" cy="1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7" idx="2"/>
          </p:cNvCxnSpPr>
          <p:nvPr/>
        </p:nvCxnSpPr>
        <p:spPr>
          <a:xfrm>
            <a:off x="3628511" y="1904999"/>
            <a:ext cx="662590" cy="1363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6"/>
            <a:endCxn id="51" idx="2"/>
          </p:cNvCxnSpPr>
          <p:nvPr/>
        </p:nvCxnSpPr>
        <p:spPr>
          <a:xfrm>
            <a:off x="3628511" y="1904999"/>
            <a:ext cx="624490" cy="274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6"/>
          </p:cNvCxnSpPr>
          <p:nvPr/>
        </p:nvCxnSpPr>
        <p:spPr>
          <a:xfrm>
            <a:off x="3628511" y="1904999"/>
            <a:ext cx="624490" cy="4133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21133" y="3297222"/>
            <a:ext cx="6678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561389" y="4649771"/>
            <a:ext cx="6678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585135" y="6096000"/>
            <a:ext cx="6678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5" idx="2"/>
          </p:cNvCxnSpPr>
          <p:nvPr/>
        </p:nvCxnSpPr>
        <p:spPr>
          <a:xfrm flipV="1">
            <a:off x="3628621" y="1904999"/>
            <a:ext cx="667756" cy="1361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1" idx="2"/>
          </p:cNvCxnSpPr>
          <p:nvPr/>
        </p:nvCxnSpPr>
        <p:spPr>
          <a:xfrm>
            <a:off x="3606801" y="3297222"/>
            <a:ext cx="646200" cy="1350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3" idx="2"/>
          </p:cNvCxnSpPr>
          <p:nvPr/>
        </p:nvCxnSpPr>
        <p:spPr>
          <a:xfrm>
            <a:off x="3585135" y="4667981"/>
            <a:ext cx="667866" cy="1380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6"/>
          </p:cNvCxnSpPr>
          <p:nvPr/>
        </p:nvCxnSpPr>
        <p:spPr>
          <a:xfrm>
            <a:off x="3623235" y="3268053"/>
            <a:ext cx="606020" cy="2752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9" idx="6"/>
            <a:endCxn id="47" idx="2"/>
          </p:cNvCxnSpPr>
          <p:nvPr/>
        </p:nvCxnSpPr>
        <p:spPr>
          <a:xfrm flipV="1">
            <a:off x="3585135" y="3268053"/>
            <a:ext cx="705966" cy="1380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9" idx="6"/>
            <a:endCxn id="45" idx="2"/>
          </p:cNvCxnSpPr>
          <p:nvPr/>
        </p:nvCxnSpPr>
        <p:spPr>
          <a:xfrm flipV="1">
            <a:off x="3585135" y="1904999"/>
            <a:ext cx="711242" cy="274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0" idx="6"/>
            <a:endCxn id="51" idx="2"/>
          </p:cNvCxnSpPr>
          <p:nvPr/>
        </p:nvCxnSpPr>
        <p:spPr>
          <a:xfrm flipV="1">
            <a:off x="3585135" y="4648199"/>
            <a:ext cx="667866" cy="1400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0" idx="6"/>
            <a:endCxn id="47" idx="2"/>
          </p:cNvCxnSpPr>
          <p:nvPr/>
        </p:nvCxnSpPr>
        <p:spPr>
          <a:xfrm flipV="1">
            <a:off x="3585135" y="3268053"/>
            <a:ext cx="705966" cy="2780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3561389" y="2066694"/>
            <a:ext cx="727610" cy="3996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Hidden Nodes are Specialized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43533" y="26901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Age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63062" y="40903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Income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37344" y="209012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18-25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(low income)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16849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695554" y="2690199"/>
            <a:ext cx="792691" cy="45554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80515" y="370503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Spending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915426" y="1097998"/>
            <a:ext cx="4989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Each Node in the Hidden Network Specializes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2016" y="255596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1-1</a:t>
            </a:r>
            <a:endParaRPr lang="en-US" sz="1200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3437344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88245" y="47430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6" idx="6"/>
          </p:cNvCxnSpPr>
          <p:nvPr/>
        </p:nvCxnSpPr>
        <p:spPr>
          <a:xfrm>
            <a:off x="2676025" y="3147399"/>
            <a:ext cx="761319" cy="653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6"/>
          </p:cNvCxnSpPr>
          <p:nvPr/>
        </p:nvCxnSpPr>
        <p:spPr>
          <a:xfrm>
            <a:off x="2676025" y="3147399"/>
            <a:ext cx="807557" cy="2076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660338" y="3958001"/>
            <a:ext cx="792691" cy="455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0338" y="4413546"/>
            <a:ext cx="815810" cy="786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660338" y="2690199"/>
            <a:ext cx="815810" cy="172334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55795" y="291797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2-1</a:t>
            </a:r>
            <a:endParaRPr lang="en-US" sz="1200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2815667" y="2007082"/>
            <a:ext cx="2039308" cy="127006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155875" y="2026132"/>
            <a:ext cx="351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Learns weights to best predict when age is young and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income is low (i.e., they spend their parent’s money).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934042" y="2331027"/>
            <a:ext cx="222248" cy="1567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369836" y="2832966"/>
            <a:ext cx="1147013" cy="90498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49" idx="2"/>
          </p:cNvCxnSpPr>
          <p:nvPr/>
        </p:nvCxnSpPr>
        <p:spPr>
          <a:xfrm flipV="1">
            <a:off x="4369836" y="3849067"/>
            <a:ext cx="11470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6"/>
            <a:endCxn id="49" idx="2"/>
          </p:cNvCxnSpPr>
          <p:nvPr/>
        </p:nvCxnSpPr>
        <p:spPr>
          <a:xfrm flipV="1">
            <a:off x="4420737" y="3849067"/>
            <a:ext cx="1096112" cy="1351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60" idx="1"/>
          </p:cNvCxnSpPr>
          <p:nvPr/>
        </p:nvCxnSpPr>
        <p:spPr>
          <a:xfrm flipV="1">
            <a:off x="6435622" y="3843530"/>
            <a:ext cx="344893" cy="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08275" y="2815482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Outputs high signal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5142744" y="3004524"/>
            <a:ext cx="222248" cy="2809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529127" y="4818656"/>
            <a:ext cx="171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Outputs low or no signal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4968793" y="4652349"/>
            <a:ext cx="618447" cy="30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 flipV="1">
            <a:off x="4999053" y="3937972"/>
            <a:ext cx="530074" cy="1019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1321" y="30088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25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67615" y="443932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1000</a:t>
            </a:r>
            <a:endParaRPr lang="en-US" sz="12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177421" y="3137772"/>
            <a:ext cx="433241" cy="9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375298" y="4577822"/>
            <a:ext cx="355296" cy="9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8771" y="2917971"/>
            <a:ext cx="926379" cy="190068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9596" y="254732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Sample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Left Brace 100"/>
          <p:cNvSpPr/>
          <p:nvPr/>
        </p:nvSpPr>
        <p:spPr>
          <a:xfrm rot="16200000">
            <a:off x="3750269" y="5572598"/>
            <a:ext cx="408444" cy="93249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86000" y="6243066"/>
            <a:ext cx="3574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more hidden nodes, the more specialized learners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Cost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43533" y="26901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Age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63062" y="40903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Income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37344" y="209012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16849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695554" y="2690199"/>
            <a:ext cx="792691" cy="45554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34028" y="3705030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Spending - </a:t>
            </a:r>
            <a:r>
              <a:rPr lang="cy-GB" sz="1200" b="1" dirty="0"/>
              <a:t>ŷ</a:t>
            </a:r>
            <a:endParaRPr lang="en-US" sz="1200" b="1" baseline="-25000" dirty="0"/>
          </a:p>
          <a:p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25419" y="1097998"/>
            <a:ext cx="4023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Calculate Cost (Loss) During Training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2016" y="255596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1-1</a:t>
            </a:r>
            <a:endParaRPr lang="en-US" sz="1200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3437344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88245" y="47430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6" idx="6"/>
          </p:cNvCxnSpPr>
          <p:nvPr/>
        </p:nvCxnSpPr>
        <p:spPr>
          <a:xfrm>
            <a:off x="2676025" y="3147399"/>
            <a:ext cx="761319" cy="653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6"/>
          </p:cNvCxnSpPr>
          <p:nvPr/>
        </p:nvCxnSpPr>
        <p:spPr>
          <a:xfrm>
            <a:off x="2676025" y="3147399"/>
            <a:ext cx="807557" cy="2076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660338" y="3958001"/>
            <a:ext cx="792691" cy="455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0338" y="4413546"/>
            <a:ext cx="815810" cy="786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660338" y="2690199"/>
            <a:ext cx="815810" cy="172334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55795" y="291797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2-1</a:t>
            </a:r>
            <a:endParaRPr lang="en-US" sz="1200" baseline="-250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369836" y="2832966"/>
            <a:ext cx="1147013" cy="90498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49" idx="2"/>
          </p:cNvCxnSpPr>
          <p:nvPr/>
        </p:nvCxnSpPr>
        <p:spPr>
          <a:xfrm flipV="1">
            <a:off x="4369836" y="3849067"/>
            <a:ext cx="11470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6"/>
            <a:endCxn id="49" idx="2"/>
          </p:cNvCxnSpPr>
          <p:nvPr/>
        </p:nvCxnSpPr>
        <p:spPr>
          <a:xfrm flipV="1">
            <a:off x="4420737" y="3849067"/>
            <a:ext cx="1096112" cy="1351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49341" y="3849068"/>
            <a:ext cx="2984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1321" y="30088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25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67615" y="443932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1000</a:t>
            </a:r>
            <a:endParaRPr lang="en-US" sz="12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177421" y="3137772"/>
            <a:ext cx="4332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326942" y="4577822"/>
            <a:ext cx="3552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5742" y="571500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(label)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534861" y="5853499"/>
            <a:ext cx="57573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62201" y="2892731"/>
            <a:ext cx="1021891" cy="326385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47839" y="2555967"/>
            <a:ext cx="47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81353" y="5658225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     y</a:t>
            </a:r>
            <a:endParaRPr lang="en-US" sz="1200" b="1" dirty="0"/>
          </a:p>
        </p:txBody>
      </p:sp>
      <p:sp>
        <p:nvSpPr>
          <p:cNvPr id="50" name="Oval 49"/>
          <p:cNvSpPr/>
          <p:nvPr/>
        </p:nvSpPr>
        <p:spPr>
          <a:xfrm>
            <a:off x="7216692" y="3551873"/>
            <a:ext cx="766759" cy="26047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983095" y="470568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Predicted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And actual.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747747" y="4865540"/>
            <a:ext cx="468945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725419" y="2398766"/>
                <a:ext cx="1524007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b="1" dirty="0"/>
                          <m:t>ŷ</m:t>
                        </m:r>
                      </m:e>
                    </m:d>
                    <m:r>
                      <a:rPr lang="en-US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b="1" baseline="30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419" y="2398766"/>
                <a:ext cx="1524007" cy="491096"/>
              </a:xfrm>
              <a:prstGeom prst="rect">
                <a:avLst/>
              </a:prstGeom>
              <a:blipFill rotWithShape="1">
                <a:blip r:embed="rId2"/>
                <a:stretch>
                  <a:fillRect l="-320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>
            <a:off x="7542042" y="2889862"/>
            <a:ext cx="99286" cy="50200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86410" y="1651971"/>
            <a:ext cx="235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One of the most commonly used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cost functions for neural networks.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477227" y="2131915"/>
            <a:ext cx="256801" cy="3330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Feed Forward -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96893" y="1100681"/>
            <a:ext cx="312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Feed Forward Training Loop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533400" y="1676400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828800" y="2057400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93388" y="1960243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545788" y="2112643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2698188" y="2265043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2850588" y="2417443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781175" y="2715641"/>
            <a:ext cx="108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Feed a single 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row of data at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 time.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972068" y="2403907"/>
            <a:ext cx="468945" cy="3576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5400000">
            <a:off x="2971798" y="2967307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2551856" y="3427631"/>
            <a:ext cx="1460782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72" name="Right Arrow 71"/>
          <p:cNvSpPr/>
          <p:nvPr/>
        </p:nvSpPr>
        <p:spPr>
          <a:xfrm>
            <a:off x="4178215" y="3503831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24764" y="2884238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824764" y="3339384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824764" y="3856472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450651" y="2643532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6"/>
            <a:endCxn id="80" idx="3"/>
          </p:cNvCxnSpPr>
          <p:nvPr/>
        </p:nvCxnSpPr>
        <p:spPr>
          <a:xfrm flipV="1">
            <a:off x="5205764" y="2960888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80" idx="3"/>
          </p:cNvCxnSpPr>
          <p:nvPr/>
        </p:nvCxnSpPr>
        <p:spPr>
          <a:xfrm flipV="1">
            <a:off x="5214584" y="2960888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193476" y="3015514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450651" y="3194613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450651" y="3711190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450651" y="4237120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11" idx="6"/>
          </p:cNvCxnSpPr>
          <p:nvPr/>
        </p:nvCxnSpPr>
        <p:spPr>
          <a:xfrm>
            <a:off x="5205764" y="3070141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" idx="6"/>
          </p:cNvCxnSpPr>
          <p:nvPr/>
        </p:nvCxnSpPr>
        <p:spPr>
          <a:xfrm>
            <a:off x="5205764" y="3070141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6"/>
          </p:cNvCxnSpPr>
          <p:nvPr/>
        </p:nvCxnSpPr>
        <p:spPr>
          <a:xfrm>
            <a:off x="5205764" y="3070141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5193476" y="3416034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177865" y="3942488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9" idx="6"/>
          </p:cNvCxnSpPr>
          <p:nvPr/>
        </p:nvCxnSpPr>
        <p:spPr>
          <a:xfrm>
            <a:off x="5205764" y="4042375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9" idx="6"/>
          </p:cNvCxnSpPr>
          <p:nvPr/>
        </p:nvCxnSpPr>
        <p:spPr>
          <a:xfrm flipV="1">
            <a:off x="5205764" y="3525288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6"/>
          </p:cNvCxnSpPr>
          <p:nvPr/>
        </p:nvCxnSpPr>
        <p:spPr>
          <a:xfrm>
            <a:off x="5205764" y="3525287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6"/>
          </p:cNvCxnSpPr>
          <p:nvPr/>
        </p:nvCxnSpPr>
        <p:spPr>
          <a:xfrm>
            <a:off x="5205764" y="3525287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043964" y="3397903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>
            <a:stCxn id="80" idx="5"/>
            <a:endCxn id="100" idx="2"/>
          </p:cNvCxnSpPr>
          <p:nvPr/>
        </p:nvCxnSpPr>
        <p:spPr>
          <a:xfrm>
            <a:off x="5775855" y="2960888"/>
            <a:ext cx="268109" cy="622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015264" y="2287315"/>
            <a:ext cx="120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Neural Network</a:t>
            </a:r>
            <a:endParaRPr lang="en-US" sz="1200" b="1" dirty="0"/>
          </a:p>
        </p:txBody>
      </p:sp>
      <p:cxnSp>
        <p:nvCxnSpPr>
          <p:cNvPr id="103" name="Straight Arrow Connector 102"/>
          <p:cNvCxnSpPr>
            <a:endCxn id="100" idx="2"/>
          </p:cNvCxnSpPr>
          <p:nvPr/>
        </p:nvCxnSpPr>
        <p:spPr>
          <a:xfrm>
            <a:off x="5826415" y="3440595"/>
            <a:ext cx="217549" cy="143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00" idx="2"/>
          </p:cNvCxnSpPr>
          <p:nvPr/>
        </p:nvCxnSpPr>
        <p:spPr>
          <a:xfrm flipV="1">
            <a:off x="5846991" y="3583806"/>
            <a:ext cx="196973" cy="305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846991" y="3658244"/>
            <a:ext cx="161952" cy="710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ight Arrow 105"/>
          <p:cNvSpPr/>
          <p:nvPr/>
        </p:nvSpPr>
        <p:spPr>
          <a:xfrm>
            <a:off x="6667500" y="3532622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7315200" y="3361972"/>
                <a:ext cx="1076449" cy="35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2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200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sz="1200" b="1" dirty="0"/>
                          <m:t>ŷ</m:t>
                        </m:r>
                      </m:e>
                    </m:d>
                    <m:r>
                      <a:rPr lang="en-US" sz="1200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sz="1200" b="1" baseline="30000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361972"/>
                <a:ext cx="1076449" cy="358175"/>
              </a:xfrm>
              <a:prstGeom prst="rect">
                <a:avLst/>
              </a:prstGeom>
              <a:blipFill rotWithShape="1"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7005115" y="2775711"/>
            <a:ext cx="169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Calculate the cost (loss).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7772400" y="3052711"/>
            <a:ext cx="0" cy="3878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Arrow 109"/>
          <p:cNvSpPr/>
          <p:nvPr/>
        </p:nvSpPr>
        <p:spPr>
          <a:xfrm rot="5400000">
            <a:off x="7498014" y="4062213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>
            <a:off x="7143750" y="4427915"/>
            <a:ext cx="1266949" cy="1106074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Converge ?</a:t>
            </a:r>
            <a:endParaRPr 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315200" y="6172200"/>
            <a:ext cx="1630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Can’t minimize the loss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Anymore.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7896934" y="5628258"/>
            <a:ext cx="466849" cy="543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ight Arrow 113"/>
          <p:cNvSpPr/>
          <p:nvPr/>
        </p:nvSpPr>
        <p:spPr>
          <a:xfrm rot="16200000">
            <a:off x="2592008" y="4343523"/>
            <a:ext cx="121678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>
            <a:endCxn id="114" idx="1"/>
          </p:cNvCxnSpPr>
          <p:nvPr/>
        </p:nvCxnSpPr>
        <p:spPr>
          <a:xfrm flipH="1" flipV="1">
            <a:off x="3200399" y="4974773"/>
            <a:ext cx="1371601" cy="61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178616" y="5288976"/>
            <a:ext cx="170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Refeed same data while 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still minimizing loss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4726352" y="4866652"/>
            <a:ext cx="17795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 Weights</a:t>
            </a:r>
            <a:endParaRPr lang="en-US" dirty="0"/>
          </a:p>
        </p:txBody>
      </p:sp>
      <p:sp>
        <p:nvSpPr>
          <p:cNvPr id="123" name="Right Arrow 122"/>
          <p:cNvSpPr/>
          <p:nvPr/>
        </p:nvSpPr>
        <p:spPr>
          <a:xfrm rot="10800000">
            <a:off x="6573229" y="4951913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 flipV="1">
            <a:off x="3066006" y="5095252"/>
            <a:ext cx="439193" cy="21349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768942" y="5561976"/>
            <a:ext cx="3458" cy="4578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1104900" y="6019800"/>
            <a:ext cx="6691666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762310" y="5288976"/>
            <a:ext cx="211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Make small adjustments to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weights in the neural network.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Right Arrow 132"/>
          <p:cNvSpPr/>
          <p:nvPr/>
        </p:nvSpPr>
        <p:spPr>
          <a:xfrm rot="16200000">
            <a:off x="64794" y="4940158"/>
            <a:ext cx="2118313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446076" y="4202930"/>
            <a:ext cx="1317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Feed the next row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of data.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1176428" y="3909023"/>
            <a:ext cx="318316" cy="3717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0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Feed Forward -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96893" y="1100681"/>
            <a:ext cx="312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Feed Forward Training Loop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552450" y="1892735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847850" y="2273735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12438" y="21765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564838" y="23289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2717238" y="24813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2869638" y="26337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800225" y="2931976"/>
            <a:ext cx="108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Feed a single 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row of data at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 time.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991118" y="2620242"/>
            <a:ext cx="468945" cy="3576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5400000">
            <a:off x="2432540" y="5247725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952625" y="5555819"/>
            <a:ext cx="1460782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72" name="Right Arrow 71"/>
          <p:cNvSpPr/>
          <p:nvPr/>
        </p:nvSpPr>
        <p:spPr>
          <a:xfrm>
            <a:off x="3852802" y="2765036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84220" y="2237053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484220" y="2692199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484220" y="3209287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110107" y="199634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6"/>
            <a:endCxn id="80" idx="3"/>
          </p:cNvCxnSpPr>
          <p:nvPr/>
        </p:nvCxnSpPr>
        <p:spPr>
          <a:xfrm flipV="1">
            <a:off x="4865220" y="2313703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80" idx="3"/>
          </p:cNvCxnSpPr>
          <p:nvPr/>
        </p:nvCxnSpPr>
        <p:spPr>
          <a:xfrm flipV="1">
            <a:off x="4874040" y="2313703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852932" y="2368329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110107" y="2547428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10107" y="3064005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110107" y="3589935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11" idx="6"/>
          </p:cNvCxnSpPr>
          <p:nvPr/>
        </p:nvCxnSpPr>
        <p:spPr>
          <a:xfrm>
            <a:off x="4865220" y="2422956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" idx="6"/>
          </p:cNvCxnSpPr>
          <p:nvPr/>
        </p:nvCxnSpPr>
        <p:spPr>
          <a:xfrm>
            <a:off x="4865220" y="2422956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6"/>
          </p:cNvCxnSpPr>
          <p:nvPr/>
        </p:nvCxnSpPr>
        <p:spPr>
          <a:xfrm>
            <a:off x="4865220" y="2422956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852932" y="2768849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837321" y="3295303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9" idx="6"/>
          </p:cNvCxnSpPr>
          <p:nvPr/>
        </p:nvCxnSpPr>
        <p:spPr>
          <a:xfrm>
            <a:off x="4865220" y="3395190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9" idx="6"/>
          </p:cNvCxnSpPr>
          <p:nvPr/>
        </p:nvCxnSpPr>
        <p:spPr>
          <a:xfrm flipV="1">
            <a:off x="4865220" y="2878103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6"/>
          </p:cNvCxnSpPr>
          <p:nvPr/>
        </p:nvCxnSpPr>
        <p:spPr>
          <a:xfrm>
            <a:off x="4865220" y="2878102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6"/>
          </p:cNvCxnSpPr>
          <p:nvPr/>
        </p:nvCxnSpPr>
        <p:spPr>
          <a:xfrm>
            <a:off x="4865220" y="2878102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03420" y="2750718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>
            <a:stCxn id="80" idx="5"/>
            <a:endCxn id="100" idx="2"/>
          </p:cNvCxnSpPr>
          <p:nvPr/>
        </p:nvCxnSpPr>
        <p:spPr>
          <a:xfrm>
            <a:off x="5435311" y="2313703"/>
            <a:ext cx="268109" cy="622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669902" y="1642734"/>
            <a:ext cx="120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Neural Network</a:t>
            </a:r>
            <a:endParaRPr lang="en-US" sz="1200" b="1" dirty="0"/>
          </a:p>
        </p:txBody>
      </p:sp>
      <p:cxnSp>
        <p:nvCxnSpPr>
          <p:cNvPr id="103" name="Straight Arrow Connector 102"/>
          <p:cNvCxnSpPr>
            <a:endCxn id="100" idx="2"/>
          </p:cNvCxnSpPr>
          <p:nvPr/>
        </p:nvCxnSpPr>
        <p:spPr>
          <a:xfrm>
            <a:off x="5485871" y="2793410"/>
            <a:ext cx="217549" cy="143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00" idx="2"/>
          </p:cNvCxnSpPr>
          <p:nvPr/>
        </p:nvCxnSpPr>
        <p:spPr>
          <a:xfrm flipV="1">
            <a:off x="5506447" y="2936621"/>
            <a:ext cx="196973" cy="305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506447" y="3011059"/>
            <a:ext cx="161952" cy="710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ight Arrow 105"/>
          <p:cNvSpPr/>
          <p:nvPr/>
        </p:nvSpPr>
        <p:spPr>
          <a:xfrm>
            <a:off x="6326956" y="2885437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7315200" y="3361972"/>
                <a:ext cx="1076449" cy="35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2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200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sz="1200" b="1" dirty="0"/>
                          <m:t>ŷ</m:t>
                        </m:r>
                      </m:e>
                    </m:d>
                    <m:r>
                      <a:rPr lang="en-US" sz="1200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sz="1200" b="1" baseline="30000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361972"/>
                <a:ext cx="1076449" cy="358175"/>
              </a:xfrm>
              <a:prstGeom prst="rect">
                <a:avLst/>
              </a:prstGeom>
              <a:blipFill rotWithShape="1"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7005115" y="2775711"/>
            <a:ext cx="169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Calculate the cost (loss).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7772400" y="3052711"/>
            <a:ext cx="0" cy="3878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Arrow 109"/>
          <p:cNvSpPr/>
          <p:nvPr/>
        </p:nvSpPr>
        <p:spPr>
          <a:xfrm rot="5400000">
            <a:off x="7322552" y="4237675"/>
            <a:ext cx="808124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>
            <a:off x="4691715" y="4343598"/>
            <a:ext cx="1266949" cy="1106074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Converge ?</a:t>
            </a:r>
            <a:endParaRPr 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584130" y="5865167"/>
            <a:ext cx="1648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Can’t minimize the cost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function anymore.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5435311" y="5710111"/>
            <a:ext cx="1120246" cy="385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33" idx="1"/>
          </p:cNvCxnSpPr>
          <p:nvPr/>
        </p:nvCxnSpPr>
        <p:spPr>
          <a:xfrm flipH="1" flipV="1">
            <a:off x="1110617" y="5670119"/>
            <a:ext cx="828673" cy="61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1847850" y="4782335"/>
            <a:ext cx="17795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 Weights</a:t>
            </a:r>
            <a:endParaRPr lang="en-US" dirty="0"/>
          </a:p>
        </p:txBody>
      </p:sp>
      <p:sp>
        <p:nvSpPr>
          <p:cNvPr id="123" name="Right Arrow 122"/>
          <p:cNvSpPr/>
          <p:nvPr/>
        </p:nvSpPr>
        <p:spPr>
          <a:xfrm rot="10800000">
            <a:off x="6205688" y="4849793"/>
            <a:ext cx="699736" cy="7813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210241" y="4270396"/>
            <a:ext cx="286384" cy="185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834273" y="3808731"/>
            <a:ext cx="211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Make small adjustments to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weights in the neural network.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Right Arrow 132"/>
          <p:cNvSpPr/>
          <p:nvPr/>
        </p:nvSpPr>
        <p:spPr>
          <a:xfrm rot="16200000">
            <a:off x="287832" y="4824475"/>
            <a:ext cx="1645568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7066175" y="4749262"/>
            <a:ext cx="1460782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Summation</a:t>
            </a:r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 rot="10800000">
            <a:off x="3773546" y="4849792"/>
            <a:ext cx="798454" cy="7813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53433" y="3856472"/>
            <a:ext cx="1316469" cy="78480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7287334" y="5091497"/>
                <a:ext cx="1211101" cy="35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∑</a:t>
                </a:r>
                <a:r>
                  <a:rPr lang="en-US" sz="1200" b="1" dirty="0" smtClean="0"/>
                  <a:t> 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2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200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sz="1200" b="1" dirty="0"/>
                          <m:t>ŷ</m:t>
                        </m:r>
                      </m:e>
                    </m:d>
                    <m:r>
                      <a:rPr lang="en-US" sz="1200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sz="1200" b="1" baseline="300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34" y="5091497"/>
                <a:ext cx="1211101" cy="358175"/>
              </a:xfrm>
              <a:prstGeom prst="rect">
                <a:avLst/>
              </a:prstGeom>
              <a:blipFill rotWithShape="1">
                <a:blip r:embed="rId3"/>
                <a:stretch>
                  <a:fillRect l="-100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4300890" y="450533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26420" y="6017566"/>
            <a:ext cx="197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Run the training set again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through the neural network.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Each run is called an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1514095" y="5784419"/>
            <a:ext cx="333755" cy="23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919501" y="5496263"/>
            <a:ext cx="3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77" name="Right Arrow 76"/>
          <p:cNvSpPr/>
          <p:nvPr/>
        </p:nvSpPr>
        <p:spPr>
          <a:xfrm rot="5400000">
            <a:off x="5157166" y="5687252"/>
            <a:ext cx="381764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43207" y="5976429"/>
            <a:ext cx="809681" cy="804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Stop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210241" y="6286398"/>
            <a:ext cx="1714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Trained Neural Network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048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Output Nodes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68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Squashes a set of input values into 0 and 1 (probabilities), all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adding up to 1.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6122" y="2562823"/>
            <a:ext cx="1600200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3700" y="2562824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924175" y="3305773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43225" y="4069558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24175" y="484882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3467100" y="282952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76625" y="3572473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76625" y="4336258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57575" y="511552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66322" y="282952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74869" y="267563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56797" y="357247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65344" y="341858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547272" y="433625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55819" y="418236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537747" y="511552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6294" y="496163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400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3410" y="2243143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31" name="Oval 30"/>
          <p:cNvSpPr/>
          <p:nvPr/>
        </p:nvSpPr>
        <p:spPr>
          <a:xfrm>
            <a:off x="2009775" y="228422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000250" y="305990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028825" y="383321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038350" y="4582124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038350" y="5305429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endCxn id="7" idx="2"/>
          </p:cNvCxnSpPr>
          <p:nvPr/>
        </p:nvCxnSpPr>
        <p:spPr>
          <a:xfrm>
            <a:off x="2533650" y="2675634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24125" y="3418582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62225" y="418236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03160" y="2679740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62225" y="4952403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505075" y="3441286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43175" y="4177625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1" idx="3"/>
          </p:cNvCxnSpPr>
          <p:nvPr/>
        </p:nvCxnSpPr>
        <p:spPr>
          <a:xfrm flipV="1">
            <a:off x="2533650" y="530411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03160" y="2739506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515557" y="3458565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3650" y="2752579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505075" y="293757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495550" y="3704661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533650" y="446902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7"/>
          </p:cNvCxnSpPr>
          <p:nvPr/>
        </p:nvCxnSpPr>
        <p:spPr>
          <a:xfrm flipV="1">
            <a:off x="2484110" y="3027347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503160" y="374037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533649" y="450808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7"/>
          </p:cNvCxnSpPr>
          <p:nvPr/>
        </p:nvCxnSpPr>
        <p:spPr>
          <a:xfrm flipV="1">
            <a:off x="2493635" y="3060865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511752" y="3794421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7"/>
          </p:cNvCxnSpPr>
          <p:nvPr/>
        </p:nvCxnSpPr>
        <p:spPr>
          <a:xfrm flipV="1">
            <a:off x="2493635" y="3071502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16103" y="2000850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73" name="Oval 72"/>
          <p:cNvSpPr/>
          <p:nvPr/>
        </p:nvSpPr>
        <p:spPr>
          <a:xfrm>
            <a:off x="942975" y="2793203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42975" y="3811840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942975" y="4907097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450541" y="2675634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8" idx="2"/>
          </p:cNvCxnSpPr>
          <p:nvPr/>
        </p:nvCxnSpPr>
        <p:spPr>
          <a:xfrm flipV="1">
            <a:off x="1438626" y="3326603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466850" y="4248595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6"/>
          </p:cNvCxnSpPr>
          <p:nvPr/>
        </p:nvCxnSpPr>
        <p:spPr>
          <a:xfrm>
            <a:off x="1476375" y="3059903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47800" y="399902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1" idx="2"/>
          </p:cNvCxnSpPr>
          <p:nvPr/>
        </p:nvCxnSpPr>
        <p:spPr>
          <a:xfrm>
            <a:off x="1438626" y="5314275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438626" y="3139423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3" idx="5"/>
          </p:cNvCxnSpPr>
          <p:nvPr/>
        </p:nvCxnSpPr>
        <p:spPr>
          <a:xfrm>
            <a:off x="1398260" y="3248488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3" idx="5"/>
          </p:cNvCxnSpPr>
          <p:nvPr/>
        </p:nvCxnSpPr>
        <p:spPr>
          <a:xfrm>
            <a:off x="1398260" y="3248488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1398260" y="2739506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476375" y="4961636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50" idx="2"/>
          </p:cNvCxnSpPr>
          <p:nvPr/>
        </p:nvCxnSpPr>
        <p:spPr>
          <a:xfrm>
            <a:off x="1476375" y="4077733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438626" y="4182368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38" idx="3"/>
          </p:cNvCxnSpPr>
          <p:nvPr/>
        </p:nvCxnSpPr>
        <p:spPr>
          <a:xfrm flipV="1">
            <a:off x="1388735" y="3515188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31" idx="3"/>
          </p:cNvCxnSpPr>
          <p:nvPr/>
        </p:nvCxnSpPr>
        <p:spPr>
          <a:xfrm flipV="1">
            <a:off x="1318255" y="2739506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16970" y="2291951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16370" y="5870381"/>
            <a:ext cx="814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93205" y="6070707"/>
            <a:ext cx="1074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(real) values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9" name="Curved Connector 118"/>
          <p:cNvCxnSpPr>
            <a:endCxn id="75" idx="3"/>
          </p:cNvCxnSpPr>
          <p:nvPr/>
        </p:nvCxnSpPr>
        <p:spPr>
          <a:xfrm rot="5400000" flipH="1" flipV="1">
            <a:off x="565031" y="5414322"/>
            <a:ext cx="507999" cy="40412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5400000" flipH="1" flipV="1">
            <a:off x="2809691" y="5680181"/>
            <a:ext cx="686339" cy="20206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eft Brace 121"/>
          <p:cNvSpPr/>
          <p:nvPr/>
        </p:nvSpPr>
        <p:spPr>
          <a:xfrm flipH="1">
            <a:off x="7325532" y="2846332"/>
            <a:ext cx="342900" cy="225996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7459689" y="1937587"/>
            <a:ext cx="149335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Classification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probabilities, e.g.,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90% apple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6% pear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3% orange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1% banana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91000" y="5781211"/>
            <a:ext cx="2368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Each output node </a:t>
            </a:r>
            <a:r>
              <a:rPr lang="en-US" sz="1400" dirty="0" smtClean="0">
                <a:solidFill>
                  <a:srgbClr val="FF0000"/>
                </a:solidFill>
              </a:rPr>
              <a:t>specializes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on a different classification.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>
            <a:stCxn id="77" idx="1"/>
          </p:cNvCxnSpPr>
          <p:nvPr/>
        </p:nvCxnSpPr>
        <p:spPr>
          <a:xfrm flipH="1" flipV="1">
            <a:off x="3483951" y="5361650"/>
            <a:ext cx="707049" cy="681171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Initial History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35771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Neural Networks have been around a long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1943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Warren McCulloch, a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neurophysiologist and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Walter Pitts,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a mathematician, published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 paper on how neurons might work.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They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modeled a simple neural network with electrical circuits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1949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Organization of 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Behavior,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by Donald Hebb reinforced</a:t>
            </a:r>
          </a:p>
          <a:p>
            <a:pPr lvl="1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he concept of neurons.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1950s 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Nathanial Rochester from the IBM research laboratories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 first effort to simulate a neural network.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1959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- Bernard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Widrow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Marcian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Hoff of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Stanford developed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he first real neural network – MADALINE.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1969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Marvin Minsky and Seymour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Papert's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1969 book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i="1" dirty="0" err="1" smtClean="0">
                <a:solidFill>
                  <a:schemeClr val="accent5">
                    <a:lumMod val="75000"/>
                  </a:schemeClr>
                </a:solidFill>
              </a:rPr>
              <a:t>Perceptrons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, kicked off the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dissolutionment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period where little 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esearch continued until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1981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i.e., demonstrated the Perceptron could not model an XOR operation.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Neuron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50287" y="1117507"/>
            <a:ext cx="400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Neural Networks consist of Neurons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17946" y="1794616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6292" y="151761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34" idx="1"/>
          </p:cNvCxnSpPr>
          <p:nvPr/>
        </p:nvCxnSpPr>
        <p:spPr>
          <a:xfrm>
            <a:off x="2590800" y="2438400"/>
            <a:ext cx="1574561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4" idx="2"/>
          </p:cNvCxnSpPr>
          <p:nvPr/>
        </p:nvCxnSpPr>
        <p:spPr>
          <a:xfrm>
            <a:off x="2741036" y="3801352"/>
            <a:ext cx="1287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4" idx="3"/>
          </p:cNvCxnSpPr>
          <p:nvPr/>
        </p:nvCxnSpPr>
        <p:spPr>
          <a:xfrm flipV="1">
            <a:off x="2650438" y="4124641"/>
            <a:ext cx="1514923" cy="1029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91971" y="257051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1971" y="350967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91971" y="43622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954634" y="3790560"/>
            <a:ext cx="13226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51249" y="336351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51249" y="48768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4028801" y="33441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Neuron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914400" y="2251816"/>
            <a:ext cx="533400" cy="3234584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3300391"/>
            <a:ext cx="1028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Inputs from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features 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(independent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variables) in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dataset.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28800" y="5136119"/>
            <a:ext cx="1823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Weight (importance)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on how each feature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contributes to the output.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05200" y="2847515"/>
            <a:ext cx="838200" cy="22886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420360" y="3869109"/>
            <a:ext cx="923040" cy="12670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3476625" y="4626985"/>
            <a:ext cx="866775" cy="5091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293793" y="335344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Output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Value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55163" y="206268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model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(predictor)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4755163" y="2613368"/>
            <a:ext cx="276974" cy="7307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2174" y="2022018"/>
            <a:ext cx="1089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prediction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Can be: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Real value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Probability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Binary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Categorical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010400" y="2299017"/>
            <a:ext cx="581774" cy="10451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Neuron – Categorical Output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50287" y="1117507"/>
            <a:ext cx="400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Neural Networks consist of Neurons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51249" y="204180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9595" y="1764807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34" idx="1"/>
          </p:cNvCxnSpPr>
          <p:nvPr/>
        </p:nvCxnSpPr>
        <p:spPr>
          <a:xfrm>
            <a:off x="2624103" y="2685591"/>
            <a:ext cx="1574561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4" idx="2"/>
          </p:cNvCxnSpPr>
          <p:nvPr/>
        </p:nvCxnSpPr>
        <p:spPr>
          <a:xfrm>
            <a:off x="2774339" y="4048543"/>
            <a:ext cx="1287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4" idx="3"/>
          </p:cNvCxnSpPr>
          <p:nvPr/>
        </p:nvCxnSpPr>
        <p:spPr>
          <a:xfrm flipV="1">
            <a:off x="2683741" y="4371832"/>
            <a:ext cx="1514923" cy="1029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225274" y="281770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225274" y="37568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225274" y="460941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987937" y="4037751"/>
            <a:ext cx="13226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84552" y="361070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84552" y="512399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4062104" y="359134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Neuron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310540" y="201199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r>
              <a:rPr lang="en-US" sz="1200" baseline="-25000" dirty="0" smtClean="0">
                <a:solidFill>
                  <a:schemeClr val="tx1"/>
                </a:solidFill>
              </a:rPr>
              <a:t>1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27096" y="354763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27096" y="504779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r>
              <a:rPr lang="en-US" sz="12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Straight Arrow Connector 29"/>
          <p:cNvCxnSpPr>
            <a:endCxn id="50" idx="3"/>
          </p:cNvCxnSpPr>
          <p:nvPr/>
        </p:nvCxnSpPr>
        <p:spPr>
          <a:xfrm flipV="1">
            <a:off x="4987936" y="2792487"/>
            <a:ext cx="1459164" cy="1102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87936" y="4221431"/>
            <a:ext cx="1339160" cy="1054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47100" y="1767489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Outputs</a:t>
            </a:r>
            <a:endParaRPr lang="en-US" sz="1200" dirty="0"/>
          </a:p>
        </p:txBody>
      </p:sp>
      <p:sp>
        <p:nvSpPr>
          <p:cNvPr id="37" name="Left Brace 36"/>
          <p:cNvSpPr/>
          <p:nvPr/>
        </p:nvSpPr>
        <p:spPr>
          <a:xfrm rot="10800000">
            <a:off x="7391400" y="2298063"/>
            <a:ext cx="533400" cy="3234584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24800" y="3548740"/>
            <a:ext cx="1075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Categorical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(e.g., Apple,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Pear, Banana).</a:t>
            </a:r>
          </a:p>
        </p:txBody>
      </p:sp>
    </p:spTree>
    <p:extLst>
      <p:ext uri="{BB962C8B-B14F-4D97-AF65-F5344CB8AC3E}">
        <p14:creationId xmlns:p14="http://schemas.microsoft.com/office/powerpoint/2010/main" val="2267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Neuron - Details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50287" y="1117507"/>
            <a:ext cx="400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Neural Networks consist of Neurons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17946" y="1794616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6292" y="151761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34" idx="1"/>
          </p:cNvCxnSpPr>
          <p:nvPr/>
        </p:nvCxnSpPr>
        <p:spPr>
          <a:xfrm>
            <a:off x="2590800" y="2438400"/>
            <a:ext cx="1574561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4" idx="2"/>
          </p:cNvCxnSpPr>
          <p:nvPr/>
        </p:nvCxnSpPr>
        <p:spPr>
          <a:xfrm>
            <a:off x="2741036" y="3801352"/>
            <a:ext cx="1287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4" idx="3"/>
          </p:cNvCxnSpPr>
          <p:nvPr/>
        </p:nvCxnSpPr>
        <p:spPr>
          <a:xfrm flipV="1">
            <a:off x="2650438" y="4124641"/>
            <a:ext cx="1514923" cy="1029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91971" y="257051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1971" y="350967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91971" y="43622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954634" y="3790560"/>
            <a:ext cx="13226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51249" y="336351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51249" y="48768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4028801" y="33441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Neuron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293793" y="335344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Output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Value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03844" y="1665864"/>
            <a:ext cx="382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Normalize (0..1) or Standardize the inputs (feature scaling)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so no input dominates another.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971800" y="1896696"/>
            <a:ext cx="632044" cy="2308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635402" y="4264780"/>
            <a:ext cx="239521" cy="3207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447800" y="1317562"/>
            <a:ext cx="1600200" cy="485463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98774" y="4336590"/>
                <a:ext cx="1034321" cy="68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1400" b="0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∗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𝑥𝑖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74" y="4336590"/>
                <a:ext cx="1034321" cy="6806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846698" y="434683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Ø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67537" y="4384551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2849" y="5353480"/>
            <a:ext cx="2347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Summation of the weighted inputs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347116" y="5017289"/>
            <a:ext cx="222248" cy="3361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12849" y="5876151"/>
            <a:ext cx="1370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Activation function</a:t>
            </a:r>
          </a:p>
        </p:txBody>
      </p:sp>
      <p:cxnSp>
        <p:nvCxnSpPr>
          <p:cNvPr id="42" name="Straight Arrow Connector 41"/>
          <p:cNvCxnSpPr>
            <a:endCxn id="10" idx="2"/>
          </p:cNvCxnSpPr>
          <p:nvPr/>
        </p:nvCxnSpPr>
        <p:spPr>
          <a:xfrm flipH="1" flipV="1">
            <a:off x="5078492" y="4931607"/>
            <a:ext cx="490872" cy="953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60039" y="2709016"/>
            <a:ext cx="0" cy="5675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603844" y="2709015"/>
            <a:ext cx="3156195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26285" y="2161400"/>
            <a:ext cx="179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Backward propagation to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adjust </a:t>
            </a:r>
            <a:r>
              <a:rPr lang="en-US" sz="1200" dirty="0" smtClean="0">
                <a:solidFill>
                  <a:srgbClr val="FF0000"/>
                </a:solidFill>
              </a:rPr>
              <a:t>(learn) the weights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(e.g., </a:t>
            </a:r>
            <a:r>
              <a:rPr lang="en-US" sz="1200" u="sng" dirty="0" smtClean="0">
                <a:solidFill>
                  <a:srgbClr val="FF0000"/>
                </a:solidFill>
              </a:rPr>
              <a:t>Gradient Descent</a:t>
            </a:r>
            <a:r>
              <a:rPr lang="en-US" sz="1200" dirty="0" smtClean="0">
                <a:solidFill>
                  <a:srgbClr val="FF0000"/>
                </a:solidFill>
              </a:rPr>
              <a:t>).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780901" y="2346066"/>
            <a:ext cx="466246" cy="2769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191971" y="4362221"/>
            <a:ext cx="372218" cy="36217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486044" y="4843350"/>
            <a:ext cx="78146" cy="648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82125" y="5525869"/>
            <a:ext cx="163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The higher the weight,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the more it contributes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to the outcome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(prediction).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Activation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8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Most Common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Threshold – Either a zero or one is outputted (binary).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Ø(x) =</a:t>
            </a:r>
          </a:p>
          <a:p>
            <a:pPr lvl="1"/>
            <a:endParaRPr lang="en-US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Sigmoid – A Curve that converges exponentially towards 0 for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x &lt; 0 and 1 for x &gt; 0.</a:t>
            </a:r>
          </a:p>
          <a:p>
            <a:pPr lvl="1"/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6600" y="2080438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{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073168" y="2141993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if x ≥ 0</a:t>
            </a:r>
          </a:p>
          <a:p>
            <a:r>
              <a:rPr lang="en-US" sz="2000" dirty="0" smtClean="0"/>
              <a:t>0 if x &lt; 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066518" y="2080438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}</a:t>
            </a:r>
          </a:p>
        </p:txBody>
      </p:sp>
      <p:sp>
        <p:nvSpPr>
          <p:cNvPr id="6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790700"/>
            <a:ext cx="5619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67" y="3962400"/>
            <a:ext cx="4629502" cy="200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599113" y="5810020"/>
            <a:ext cx="239521" cy="3207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00600" y="3733800"/>
            <a:ext cx="228601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400" y="6130732"/>
            <a:ext cx="148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Convergence to zero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60077" y="3456801"/>
            <a:ext cx="145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Convergence to one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4405312"/>
            <a:ext cx="155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Also referred to as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squashing function,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Squashing the output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between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0 and 1.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575" y="4497646"/>
            <a:ext cx="156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Popularly used in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output nodes for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probability prediction.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Activation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52400" y="1164134"/>
                <a:ext cx="8725658" cy="5537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Most Common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Hyperbolic Tangent – converges to -1 for x &lt; 0 and 1 for x &gt; 0.</a:t>
                </a:r>
              </a:p>
              <a:p>
                <a:pPr lvl="1"/>
                <a:endParaRPr lang="en-US" sz="24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b="1" dirty="0" smtClean="0"/>
                  <a:t>	Ø(x</a:t>
                </a:r>
                <a:r>
                  <a:rPr lang="en-US" sz="2000" b="1" dirty="0"/>
                  <a:t>) </a:t>
                </a:r>
                <a:r>
                  <a:rPr lang="en-US" sz="2000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− 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 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Rectifier – 0 if x &lt;= 0, otherwise x</a:t>
                </a:r>
              </a:p>
              <a:p>
                <a:pPr lvl="1"/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b="1" dirty="0" smtClean="0"/>
                  <a:t>		Ø(x) =</a:t>
                </a:r>
              </a:p>
              <a:p>
                <a:pPr lvl="1"/>
                <a:endParaRPr lang="en-US" sz="2000" b="1" dirty="0"/>
              </a:p>
              <a:p>
                <a:pPr lvl="1"/>
                <a:r>
                  <a:rPr lang="en-US" sz="2000" b="1" dirty="0" smtClean="0"/>
                  <a:t>		Ø(x</a:t>
                </a:r>
                <a:r>
                  <a:rPr lang="en-US" sz="2000" b="1" dirty="0"/>
                  <a:t>) </a:t>
                </a:r>
                <a:r>
                  <a:rPr lang="en-US" sz="2000" b="1" dirty="0" smtClean="0"/>
                  <a:t>=  max(0,x)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64134"/>
                <a:ext cx="8725658" cy="5537029"/>
              </a:xfrm>
              <a:prstGeom prst="rect">
                <a:avLst/>
              </a:prstGeom>
              <a:blipFill rotWithShape="1">
                <a:blip r:embed="rId2"/>
                <a:stretch>
                  <a:fillRect l="-1188" t="-991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790700"/>
            <a:ext cx="5619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Image result for rectifier function neural network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27" y="4343400"/>
            <a:ext cx="333360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02650" y="4579445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{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36350" y="4640018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 if x ≤ 0</a:t>
            </a:r>
          </a:p>
          <a:p>
            <a:r>
              <a:rPr lang="en-US" sz="2000" dirty="0" smtClean="0"/>
              <a:t>x if x &gt; 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986077" y="4609240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5258576"/>
            <a:ext cx="1586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Popularly used in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hidden layers for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outputting to the next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layer.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51" y="2057400"/>
            <a:ext cx="3171825" cy="174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400800" y="2438400"/>
            <a:ext cx="155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Also referred to as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squashing function,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Squashing the output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between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-1 and 1.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981200" y="5708236"/>
            <a:ext cx="945177" cy="648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800" y="6294418"/>
            <a:ext cx="1764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Alternate representation.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Fully Connected Neural Network (FCNN)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4453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Full Connected Neural Network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Input Layer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inputs from the data (samples).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Output Layer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– the predictions.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Hidden Layer(s) 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Between the input and output layers,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where the learning occurs.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All nodes are connected to every other node in the next layer.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Activation Functions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where outputs are binary, squashed, or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ectified.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Forward Feeding and Backward Propagation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- for learning the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weights.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Fully Connected Neural Network (FCNN)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481103" y="177119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21539" y="5248735"/>
            <a:ext cx="921188" cy="618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6"/>
            <a:endCxn id="17" idx="2"/>
          </p:cNvCxnSpPr>
          <p:nvPr/>
        </p:nvCxnSpPr>
        <p:spPr>
          <a:xfrm flipV="1">
            <a:off x="2413595" y="1905000"/>
            <a:ext cx="972508" cy="323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2"/>
          </p:cNvCxnSpPr>
          <p:nvPr/>
        </p:nvCxnSpPr>
        <p:spPr>
          <a:xfrm flipV="1">
            <a:off x="2421539" y="1905000"/>
            <a:ext cx="964564" cy="3315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14406" y="334009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1481103" y="483478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X</a:t>
            </a:r>
            <a:r>
              <a:rPr lang="en-US" sz="1600" baseline="-25000" dirty="0" err="1">
                <a:solidFill>
                  <a:schemeClr val="tx1"/>
                </a:solidFill>
              </a:rPr>
              <a:t>n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86103" y="14478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80827" y="281085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42727" y="41910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42727" y="5591175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6"/>
            <a:endCxn id="18" idx="2"/>
          </p:cNvCxnSpPr>
          <p:nvPr/>
        </p:nvCxnSpPr>
        <p:spPr>
          <a:xfrm>
            <a:off x="2413595" y="2228391"/>
            <a:ext cx="967232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</p:cNvCxnSpPr>
          <p:nvPr/>
        </p:nvCxnSpPr>
        <p:spPr>
          <a:xfrm>
            <a:off x="2413595" y="2228391"/>
            <a:ext cx="929132" cy="2282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</p:cNvCxnSpPr>
          <p:nvPr/>
        </p:nvCxnSpPr>
        <p:spPr>
          <a:xfrm>
            <a:off x="2413595" y="2228391"/>
            <a:ext cx="980452" cy="3591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2"/>
          </p:cNvCxnSpPr>
          <p:nvPr/>
        </p:nvCxnSpPr>
        <p:spPr>
          <a:xfrm flipV="1">
            <a:off x="2421539" y="3268054"/>
            <a:ext cx="959288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21539" y="3734549"/>
            <a:ext cx="921188" cy="776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2"/>
          </p:cNvCxnSpPr>
          <p:nvPr/>
        </p:nvCxnSpPr>
        <p:spPr>
          <a:xfrm flipV="1">
            <a:off x="2408319" y="1905000"/>
            <a:ext cx="977784" cy="1829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13595" y="3734549"/>
            <a:ext cx="929132" cy="2085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8284" y="1447799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 Layer</a:t>
            </a:r>
            <a:endParaRPr lang="en-US" sz="1200" b="1" dirty="0"/>
          </a:p>
        </p:txBody>
      </p:sp>
      <p:cxnSp>
        <p:nvCxnSpPr>
          <p:cNvPr id="44" name="Straight Arrow Connector 43"/>
          <p:cNvCxnSpPr>
            <a:endCxn id="18" idx="2"/>
          </p:cNvCxnSpPr>
          <p:nvPr/>
        </p:nvCxnSpPr>
        <p:spPr>
          <a:xfrm flipV="1">
            <a:off x="2395879" y="3268054"/>
            <a:ext cx="984948" cy="1999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413595" y="4511077"/>
            <a:ext cx="929132" cy="737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13860" y="1170800"/>
            <a:ext cx="102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Hidden Layer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>
          <a:xfrm>
            <a:off x="5419246" y="341051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4318595" y="1909690"/>
            <a:ext cx="1100651" cy="1958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2"/>
          </p:cNvCxnSpPr>
          <p:nvPr/>
        </p:nvCxnSpPr>
        <p:spPr>
          <a:xfrm>
            <a:off x="4283745" y="3373634"/>
            <a:ext cx="1135501" cy="4940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4283745" y="3867711"/>
            <a:ext cx="1135501" cy="87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2"/>
          </p:cNvCxnSpPr>
          <p:nvPr/>
        </p:nvCxnSpPr>
        <p:spPr>
          <a:xfrm flipV="1">
            <a:off x="4275219" y="3867711"/>
            <a:ext cx="1144027" cy="2028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52707" y="3063094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 Layer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1263359"/>
            <a:ext cx="3259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Simple FCNN: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</a:rPr>
              <a:t>- One Hidden Layer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</a:rPr>
              <a:t>- One Output Node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2" name="Picture 5" descr="Image result for rectifier function neural network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51" y="5024602"/>
            <a:ext cx="1011087" cy="76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H="1" flipV="1">
            <a:off x="4318595" y="4834784"/>
            <a:ext cx="1022056" cy="413722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328120" y="5291984"/>
            <a:ext cx="1012531" cy="747326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21726" y="5236028"/>
            <a:ext cx="2455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Rectifier Activation Function (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</a:rPr>
              <a:t>ReLU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3643427"/>
            <a:ext cx="1203980" cy="52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6698800" y="3373634"/>
            <a:ext cx="197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Sigmoid Activation Function</a:t>
            </a:r>
            <a:endParaRPr lang="en-US" sz="1200" b="1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6472858" y="3867711"/>
            <a:ext cx="585616" cy="998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5"/>
          </p:cNvCxnSpPr>
          <p:nvPr/>
        </p:nvCxnSpPr>
        <p:spPr>
          <a:xfrm flipH="1" flipV="1">
            <a:off x="4176759" y="3591343"/>
            <a:ext cx="1163892" cy="167575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4170505" y="2271869"/>
            <a:ext cx="1170146" cy="299522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46430" y="5465622"/>
            <a:ext cx="1350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If below zero, then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Output no signal.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05125" y="4234078"/>
            <a:ext cx="175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Squash into a probability.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54553" y="6163449"/>
            <a:ext cx="743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Acronym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8429068" y="5513027"/>
            <a:ext cx="0" cy="6369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6828</TotalTime>
  <Words>867</Words>
  <Application>Microsoft Office PowerPoint</Application>
  <PresentationFormat>On-screen Show (4:3)</PresentationFormat>
  <Paragraphs>303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Machine Learning Neural Networks </vt:lpstr>
      <vt:lpstr>Initial History</vt:lpstr>
      <vt:lpstr>Neuron</vt:lpstr>
      <vt:lpstr>Neuron – Categorical Output</vt:lpstr>
      <vt:lpstr>Neuron - Details</vt:lpstr>
      <vt:lpstr>Activation Functions</vt:lpstr>
      <vt:lpstr>Activation Functions</vt:lpstr>
      <vt:lpstr>Fully Connected Neural Network (FCNN)</vt:lpstr>
      <vt:lpstr>Fully Connected Neural Network (FCNN)</vt:lpstr>
      <vt:lpstr>Deep Neural Network (FCNN)</vt:lpstr>
      <vt:lpstr>Hidden Nodes are Specialized Learners</vt:lpstr>
      <vt:lpstr>Cost Function</vt:lpstr>
      <vt:lpstr>Feed Forward - Training</vt:lpstr>
      <vt:lpstr>Feed Forward - Training</vt:lpstr>
      <vt:lpstr>Multiple Output Nodes - Softmax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204</cp:revision>
  <dcterms:created xsi:type="dcterms:W3CDTF">2006-08-16T00:00:00Z</dcterms:created>
  <dcterms:modified xsi:type="dcterms:W3CDTF">2017-08-18T01:57:51Z</dcterms:modified>
</cp:coreProperties>
</file>