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0" r:id="rId17"/>
    <p:sldId id="271" r:id="rId18"/>
    <p:sldId id="272" r:id="rId19"/>
    <p:sldId id="273" r:id="rId20"/>
    <p:sldId id="274" r:id="rId21"/>
    <p:sldId id="280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18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</a:t>
            </a:r>
            <a:br>
              <a:rPr lang="en-US" dirty="0" smtClean="0"/>
            </a:br>
            <a:r>
              <a:rPr lang="en-US" dirty="0" smtClean="0"/>
              <a:t>Machine Learning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Co-Organizer, Portland Data Science Group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May, 2017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Pruning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774452"/>
              </p:ext>
            </p:extLst>
          </p:nvPr>
        </p:nvGraphicFramePr>
        <p:xfrm>
          <a:off x="457199" y="180969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600200"/>
                <a:gridCol w="19050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</a:t>
                      </a:r>
                      <a:r>
                        <a:rPr lang="en-US" dirty="0" err="1" smtClean="0"/>
                        <a:t>oz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banana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apple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Oval 20"/>
          <p:cNvSpPr/>
          <p:nvPr/>
        </p:nvSpPr>
        <p:spPr>
          <a:xfrm>
            <a:off x="5029200" y="1700094"/>
            <a:ext cx="914400" cy="170979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016500" y="1330762"/>
            <a:ext cx="396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does not contribute to outcome</a:t>
            </a:r>
            <a:endParaRPr lang="en-US" dirty="0"/>
          </a:p>
        </p:txBody>
      </p:sp>
      <p:graphicFrame>
        <p:nvGraphicFramePr>
          <p:cNvPr id="1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7079448"/>
              </p:ext>
            </p:extLst>
          </p:nvPr>
        </p:nvGraphicFramePr>
        <p:xfrm>
          <a:off x="1409700" y="4419600"/>
          <a:ext cx="6324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6002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</a:t>
                      </a:r>
                      <a:r>
                        <a:rPr lang="en-US" dirty="0" err="1" smtClean="0"/>
                        <a:t>oz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banana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apple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Curved Connector 16"/>
          <p:cNvCxnSpPr/>
          <p:nvPr/>
        </p:nvCxnSpPr>
        <p:spPr>
          <a:xfrm rot="10800000" flipV="1">
            <a:off x="5943600" y="1663822"/>
            <a:ext cx="457202" cy="41583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wn Arrow 13"/>
          <p:cNvSpPr/>
          <p:nvPr/>
        </p:nvSpPr>
        <p:spPr>
          <a:xfrm>
            <a:off x="4114800" y="3505200"/>
            <a:ext cx="10668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6574609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Decision Tree After Pruning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43200" y="1219199"/>
            <a:ext cx="3035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Simple Training Model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532359" y="1790700"/>
            <a:ext cx="1778965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46331" y="2273300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76400" y="2743200"/>
            <a:ext cx="16637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56787" y="2730500"/>
            <a:ext cx="164693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240487" y="2298700"/>
            <a:ext cx="301565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83457" y="2275820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4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494248" y="2243554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4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838200" y="3657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02388" y="3657600"/>
            <a:ext cx="1659943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703852" y="3657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550747" y="3657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981200" y="3225800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622627" y="3225800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964094" y="3225800"/>
            <a:ext cx="376006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588847" y="3206750"/>
            <a:ext cx="345353" cy="4699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537" y="1621423"/>
            <a:ext cx="76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weight</a:t>
            </a:r>
            <a:endParaRPr lang="en-US" sz="1600" b="1" dirty="0"/>
          </a:p>
        </p:txBody>
      </p:sp>
      <p:cxnSp>
        <p:nvCxnSpPr>
          <p:cNvPr id="40" name="Curved Connector 39"/>
          <p:cNvCxnSpPr>
            <a:stCxn id="39" idx="1"/>
            <a:endCxn id="8" idx="3"/>
          </p:cNvCxnSpPr>
          <p:nvPr/>
        </p:nvCxnSpPr>
        <p:spPr>
          <a:xfrm rot="10800000" flipV="1">
            <a:off x="5311325" y="1790700"/>
            <a:ext cx="606213" cy="228600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046834" y="2614374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width</a:t>
            </a:r>
            <a:endParaRPr lang="en-US" sz="1600" b="1" dirty="0"/>
          </a:p>
        </p:txBody>
      </p:sp>
      <p:cxnSp>
        <p:nvCxnSpPr>
          <p:cNvPr id="45" name="Curved Connector 44"/>
          <p:cNvCxnSpPr/>
          <p:nvPr/>
        </p:nvCxnSpPr>
        <p:spPr>
          <a:xfrm rot="10800000" flipV="1">
            <a:off x="3340100" y="2838628"/>
            <a:ext cx="780119" cy="285572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>
            <a:off x="4742637" y="2819400"/>
            <a:ext cx="814150" cy="304801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22694" y="3225800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2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3117067" y="3208754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2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5115387" y="3187700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2.5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6708440" y="3183354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2.5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25400" y="3746500"/>
            <a:ext cx="724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height</a:t>
            </a:r>
            <a:endParaRPr lang="en-US" sz="1600" b="1" dirty="0"/>
          </a:p>
        </p:txBody>
      </p:sp>
      <p:sp>
        <p:nvSpPr>
          <p:cNvPr id="67" name="Rectangle 66"/>
          <p:cNvSpPr/>
          <p:nvPr/>
        </p:nvSpPr>
        <p:spPr>
          <a:xfrm>
            <a:off x="533400" y="4800600"/>
            <a:ext cx="944925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540359" y="4800600"/>
            <a:ext cx="967891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2713695" y="4800600"/>
            <a:ext cx="943905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3730159" y="4800600"/>
            <a:ext cx="959132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346331" y="5702300"/>
            <a:ext cx="2542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Leaves are the classification</a:t>
            </a:r>
            <a:endParaRPr lang="en-US" sz="1600" b="1" dirty="0"/>
          </a:p>
        </p:txBody>
      </p:sp>
      <p:sp>
        <p:nvSpPr>
          <p:cNvPr id="77" name="Rectangle 76"/>
          <p:cNvSpPr/>
          <p:nvPr/>
        </p:nvSpPr>
        <p:spPr>
          <a:xfrm>
            <a:off x="7546788" y="4800600"/>
            <a:ext cx="1199776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78" name="Striped Right Arrow 77"/>
          <p:cNvSpPr/>
          <p:nvPr/>
        </p:nvSpPr>
        <p:spPr>
          <a:xfrm>
            <a:off x="5332180" y="4944561"/>
            <a:ext cx="1602020" cy="169277"/>
          </a:xfrm>
          <a:prstGeom prst="strip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endCxn id="67" idx="0"/>
          </p:cNvCxnSpPr>
          <p:nvPr/>
        </p:nvCxnSpPr>
        <p:spPr>
          <a:xfrm flipH="1">
            <a:off x="1005863" y="4114800"/>
            <a:ext cx="472463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753132" y="4114800"/>
            <a:ext cx="539337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9957" y="4288423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 3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1997134" y="4288423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&lt;= 3</a:t>
            </a:r>
            <a:endParaRPr lang="en-US" sz="1600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915865" y="4114800"/>
            <a:ext cx="472463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670388" y="4114800"/>
            <a:ext cx="539337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76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769948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Ensemble – Decision Stumps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7469" y="1024811"/>
            <a:ext cx="438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Decision Stumps – Weak Learners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67613" y="1557754"/>
            <a:ext cx="1778965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703059" y="2055405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95170" y="3382377"/>
            <a:ext cx="16637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418762" y="2065754"/>
            <a:ext cx="301565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90917" y="2055405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4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720327" y="2027316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4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1237671" y="5100716"/>
            <a:ext cx="1659943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714040" y="3864977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320590" y="3890377"/>
            <a:ext cx="376006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84334" y="1392823"/>
            <a:ext cx="76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weight</a:t>
            </a:r>
            <a:endParaRPr lang="en-US" sz="1600" b="1" dirty="0"/>
          </a:p>
        </p:txBody>
      </p:sp>
      <p:cxnSp>
        <p:nvCxnSpPr>
          <p:cNvPr id="40" name="Curved Connector 39"/>
          <p:cNvCxnSpPr>
            <a:endCxn id="8" idx="3"/>
          </p:cNvCxnSpPr>
          <p:nvPr/>
        </p:nvCxnSpPr>
        <p:spPr>
          <a:xfrm rot="10800000" flipV="1">
            <a:off x="3046579" y="1557754"/>
            <a:ext cx="606213" cy="228600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70189" y="3037651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width</a:t>
            </a:r>
            <a:endParaRPr lang="en-US" sz="1600" b="1" dirty="0"/>
          </a:p>
        </p:txBody>
      </p:sp>
      <p:cxnSp>
        <p:nvCxnSpPr>
          <p:cNvPr id="45" name="Curved Connector 44"/>
          <p:cNvCxnSpPr/>
          <p:nvPr/>
        </p:nvCxnSpPr>
        <p:spPr>
          <a:xfrm rot="10800000" flipV="1">
            <a:off x="2958870" y="3477805"/>
            <a:ext cx="780119" cy="285572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0800000" flipV="1">
            <a:off x="2984495" y="5117592"/>
            <a:ext cx="612997" cy="304801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41464" y="3864977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2.5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2573822" y="3847931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2.5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3561939" y="4931439"/>
            <a:ext cx="724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height</a:t>
            </a:r>
            <a:endParaRPr lang="en-US" sz="1600" b="1" dirty="0"/>
          </a:p>
        </p:txBody>
      </p:sp>
      <p:sp>
        <p:nvSpPr>
          <p:cNvPr id="67" name="Rectangle 66"/>
          <p:cNvSpPr/>
          <p:nvPr/>
        </p:nvSpPr>
        <p:spPr>
          <a:xfrm>
            <a:off x="1186680" y="4309477"/>
            <a:ext cx="944925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2279706" y="4296777"/>
            <a:ext cx="967891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156904" y="5985201"/>
            <a:ext cx="943905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2226586" y="5985201"/>
            <a:ext cx="959132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325175" y="2478682"/>
            <a:ext cx="886124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463431" y="5568621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&lt;= 4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1261711" y="5578801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 4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1187700" y="2487205"/>
            <a:ext cx="943905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538356" y="5553401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144906" y="5578801"/>
            <a:ext cx="376006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Brace 3"/>
          <p:cNvSpPr/>
          <p:nvPr/>
        </p:nvSpPr>
        <p:spPr>
          <a:xfrm>
            <a:off x="4761618" y="1731377"/>
            <a:ext cx="1410582" cy="4427447"/>
          </a:xfrm>
          <a:prstGeom prst="rightBrace">
            <a:avLst>
              <a:gd name="adj1" fmla="val 4524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00800" y="3749222"/>
            <a:ext cx="2211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MAJORITY VOTE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3012" y="4328993"/>
            <a:ext cx="1967205" cy="132343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Weight: 4.2 = Apple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Width : 2.3  = Banana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Height : 5.5 = Banana</a:t>
            </a:r>
          </a:p>
          <a:p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     VOTE = Banana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25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(Simple) Linear Regression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03699" y="1219199"/>
            <a:ext cx="1981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It’s In The Line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524000" y="2019300"/>
            <a:ext cx="0" cy="2933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4953000"/>
            <a:ext cx="54864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133600" y="3352800"/>
            <a:ext cx="3962400" cy="990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44488" y="5060434"/>
            <a:ext cx="540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</a:p>
          <a:p>
            <a:r>
              <a:rPr lang="en-US" dirty="0" smtClean="0"/>
              <a:t> (x)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73157" y="505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52142" y="5328396"/>
            <a:ext cx="1217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Feature (data)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Curved Connector 24"/>
          <p:cNvCxnSpPr>
            <a:stCxn id="24" idx="1"/>
          </p:cNvCxnSpPr>
          <p:nvPr/>
        </p:nvCxnSpPr>
        <p:spPr>
          <a:xfrm rot="10800000">
            <a:off x="4584700" y="5239267"/>
            <a:ext cx="767442" cy="24301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9892" y="3168134"/>
            <a:ext cx="77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Spend</a:t>
            </a:r>
          </a:p>
          <a:p>
            <a:pPr algn="ctr"/>
            <a:r>
              <a:rPr lang="en-US" dirty="0" smtClean="0"/>
              <a:t>(y)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90787" y="2209800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Label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(learn)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Curved Connector 30"/>
          <p:cNvCxnSpPr>
            <a:stCxn id="30" idx="1"/>
          </p:cNvCxnSpPr>
          <p:nvPr/>
        </p:nvCxnSpPr>
        <p:spPr>
          <a:xfrm rot="10800000" flipH="1" flipV="1">
            <a:off x="290787" y="2471410"/>
            <a:ext cx="623612" cy="805188"/>
          </a:xfrm>
          <a:prstGeom prst="curvedConnector4">
            <a:avLst>
              <a:gd name="adj1" fmla="val -36657"/>
              <a:gd name="adj2" fmla="val 66245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/>
          <p:cNvSpPr/>
          <p:nvPr/>
        </p:nvSpPr>
        <p:spPr>
          <a:xfrm>
            <a:off x="2762250" y="423493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2647950" y="384466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2362200" y="40386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2362200" y="43434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3505200" y="4114798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3016250" y="38227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2895600" y="34729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4038138" y="424420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3923838" y="371423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2895600" y="34729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5212442" y="337425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5486400" y="305623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4320944" y="34729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4854120" y="38124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5846695" y="38158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897976" y="2471409"/>
            <a:ext cx="1755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Data Plotted (Scatter)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0" name="Curved Connector 49"/>
          <p:cNvCxnSpPr>
            <a:endCxn id="39" idx="0"/>
          </p:cNvCxnSpPr>
          <p:nvPr/>
        </p:nvCxnSpPr>
        <p:spPr>
          <a:xfrm rot="10800000" flipV="1">
            <a:off x="2952750" y="2649390"/>
            <a:ext cx="912584" cy="823544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569848" y="3661945"/>
            <a:ext cx="1308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est Fitted Line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2" name="Curved Connector 51"/>
          <p:cNvCxnSpPr/>
          <p:nvPr/>
        </p:nvCxnSpPr>
        <p:spPr>
          <a:xfrm rot="10800000">
            <a:off x="6096001" y="3428485"/>
            <a:ext cx="555329" cy="37894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21707" y="5986790"/>
            <a:ext cx="154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y = b + ax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40212" y="464522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b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53" name="Curved Connector 52"/>
          <p:cNvCxnSpPr>
            <a:stCxn id="44" idx="0"/>
          </p:cNvCxnSpPr>
          <p:nvPr/>
        </p:nvCxnSpPr>
        <p:spPr>
          <a:xfrm rot="5400000" flipH="1" flipV="1">
            <a:off x="1882922" y="4394545"/>
            <a:ext cx="247591" cy="25376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543550" y="4474633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ax (slope)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55" name="Curved Connector 54"/>
          <p:cNvCxnSpPr/>
          <p:nvPr/>
        </p:nvCxnSpPr>
        <p:spPr>
          <a:xfrm rot="16200000" flipV="1">
            <a:off x="5034538" y="3694603"/>
            <a:ext cx="880193" cy="81487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49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Loss Function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12886" y="1107873"/>
            <a:ext cx="6561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Minimize Loss (Estimated Error) when Fitting a Line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603359" y="2567023"/>
            <a:ext cx="4400550" cy="1143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92767" y="2769433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y1</a:t>
            </a:r>
            <a:endParaRPr lang="en-US" sz="1400" dirty="0"/>
          </a:p>
        </p:txBody>
      </p:sp>
      <p:sp>
        <p:nvSpPr>
          <p:cNvPr id="34" name="Flowchart: Connector 33"/>
          <p:cNvSpPr/>
          <p:nvPr/>
        </p:nvSpPr>
        <p:spPr>
          <a:xfrm>
            <a:off x="2812909" y="31004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4570623" y="411590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4527409" y="20336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5861130" y="220799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5895117" y="359812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652802" y="1872136"/>
            <a:ext cx="1394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Actual Values (y)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19350" y="4260008"/>
            <a:ext cx="1869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Predicted Values (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yhat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2" name="Curved Connector 51"/>
          <p:cNvCxnSpPr>
            <a:endCxn id="23" idx="0"/>
          </p:cNvCxnSpPr>
          <p:nvPr/>
        </p:nvCxnSpPr>
        <p:spPr>
          <a:xfrm rot="16200000" flipH="1">
            <a:off x="2540747" y="2440121"/>
            <a:ext cx="492106" cy="166517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70059" y="3200990"/>
            <a:ext cx="0" cy="45136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Connector 55"/>
          <p:cNvSpPr/>
          <p:nvPr/>
        </p:nvSpPr>
        <p:spPr>
          <a:xfrm>
            <a:off x="6508609" y="322055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584559" y="2142087"/>
            <a:ext cx="0" cy="101256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918280" y="2341339"/>
            <a:ext cx="0" cy="45136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4584559" y="3220557"/>
            <a:ext cx="0" cy="94958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0"/>
          </p:cNvCxnSpPr>
          <p:nvPr/>
        </p:nvCxnSpPr>
        <p:spPr>
          <a:xfrm flipV="1">
            <a:off x="5952267" y="2854230"/>
            <a:ext cx="0" cy="74389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6" idx="0"/>
          </p:cNvCxnSpPr>
          <p:nvPr/>
        </p:nvCxnSpPr>
        <p:spPr>
          <a:xfrm flipV="1">
            <a:off x="6565759" y="2679864"/>
            <a:ext cx="0" cy="54069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399569" y="1728032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y2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408870" y="426916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y3</a:t>
            </a:r>
            <a:endParaRPr lang="en-US" sz="1400" dirty="0"/>
          </a:p>
        </p:txBody>
      </p:sp>
      <p:cxnSp>
        <p:nvCxnSpPr>
          <p:cNvPr id="64" name="Curved Connector 63"/>
          <p:cNvCxnSpPr/>
          <p:nvPr/>
        </p:nvCxnSpPr>
        <p:spPr>
          <a:xfrm flipV="1">
            <a:off x="2951900" y="1881921"/>
            <a:ext cx="1453764" cy="157836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739385" y="1872135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y4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796535" y="374377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y5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386864" y="3362771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y6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72523" y="5424550"/>
                <a:ext cx="1986185" cy="879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𝑦h𝑎𝑡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523" y="5424550"/>
                <a:ext cx="1986185" cy="87985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565609" y="5633645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MSE  </a:t>
            </a:r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68" name="Curved Connector 67"/>
          <p:cNvCxnSpPr/>
          <p:nvPr/>
        </p:nvCxnSpPr>
        <p:spPr>
          <a:xfrm rot="16200000" flipV="1">
            <a:off x="2671798" y="3893614"/>
            <a:ext cx="573817" cy="17729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rot="5400000" flipH="1" flipV="1">
            <a:off x="3553971" y="3295728"/>
            <a:ext cx="994378" cy="95250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219061" y="2796321"/>
            <a:ext cx="867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(y –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yhat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2" name="Curved Connector 71"/>
          <p:cNvCxnSpPr/>
          <p:nvPr/>
        </p:nvCxnSpPr>
        <p:spPr>
          <a:xfrm>
            <a:off x="2059918" y="3002239"/>
            <a:ext cx="810143" cy="424434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78142" y="5679559"/>
            <a:ext cx="1987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Mean Square Error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328853" y="4851968"/>
            <a:ext cx="2589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Sum the Square of the Difference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6" name="Left Brace 75"/>
          <p:cNvSpPr/>
          <p:nvPr/>
        </p:nvSpPr>
        <p:spPr>
          <a:xfrm rot="5400000">
            <a:off x="4508172" y="4636894"/>
            <a:ext cx="267073" cy="1308240"/>
          </a:xfrm>
          <a:prstGeom prst="leftBrace">
            <a:avLst>
              <a:gd name="adj1" fmla="val 8333"/>
              <a:gd name="adj2" fmla="val 5097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96869" y="6266976"/>
            <a:ext cx="2589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Divide by the number of samples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78" name="Curved Connector 77"/>
          <p:cNvCxnSpPr/>
          <p:nvPr/>
        </p:nvCxnSpPr>
        <p:spPr>
          <a:xfrm flipV="1">
            <a:off x="3086745" y="6019800"/>
            <a:ext cx="592037" cy="401065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93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Libraries Do the Work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90902" y="1107873"/>
            <a:ext cx="5609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Python &amp; R have libraries that do the math!</a:t>
            </a:r>
          </a:p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e.g., </a:t>
            </a:r>
            <a:r>
              <a:rPr lang="en-US" sz="2400" dirty="0" err="1" smtClean="0">
                <a:solidFill>
                  <a:srgbClr val="0070C0"/>
                </a:solidFill>
              </a:rPr>
              <a:t>numPy</a:t>
            </a:r>
            <a:r>
              <a:rPr lang="en-US" sz="2400" dirty="0" smtClean="0">
                <a:solidFill>
                  <a:srgbClr val="0070C0"/>
                </a:solidFill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</a:rPr>
              <a:t>sci</a:t>
            </a:r>
            <a:r>
              <a:rPr lang="en-US" sz="2400" dirty="0" smtClean="0">
                <a:solidFill>
                  <a:srgbClr val="0070C0"/>
                </a:solidFill>
              </a:rPr>
              <a:t>-learn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4500" y="2259975"/>
            <a:ext cx="96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Split the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Dataset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1763" y="2438400"/>
            <a:ext cx="4099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X_train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X_test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= split( dataset,  0.80 )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1061" y="3325861"/>
            <a:ext cx="101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Train the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Model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83243" y="2099846"/>
            <a:ext cx="802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dataset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5615726" y="2099846"/>
            <a:ext cx="3293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ercentage (e.g., 80% train, 20% test)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2224123" y="2098644"/>
            <a:ext cx="1785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training &amp; test data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86000" y="3635752"/>
            <a:ext cx="2852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model = train(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X_train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, 4 )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85215" y="3050977"/>
            <a:ext cx="869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training </a:t>
            </a:r>
          </a:p>
          <a:p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3215068" y="3297198"/>
            <a:ext cx="8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method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2364494" y="3064252"/>
            <a:ext cx="783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</a:t>
            </a:r>
            <a:r>
              <a:rPr lang="en-US" sz="1600" dirty="0" smtClean="0"/>
              <a:t>rained</a:t>
            </a:r>
          </a:p>
          <a:p>
            <a:r>
              <a:rPr lang="en-US" sz="1600" dirty="0" smtClean="0"/>
              <a:t>model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524758" y="4467205"/>
            <a:ext cx="923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Test the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Model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86000" y="4771310"/>
            <a:ext cx="2922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Y_test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= model(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X_test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, 4 )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94575" y="3050976"/>
            <a:ext cx="1021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column of</a:t>
            </a:r>
          </a:p>
          <a:p>
            <a:r>
              <a:rPr lang="en-US" sz="1600" dirty="0" smtClean="0"/>
              <a:t>label</a:t>
            </a:r>
            <a:endParaRPr 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2273300" y="4174818"/>
            <a:ext cx="981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redicted</a:t>
            </a:r>
            <a:br>
              <a:rPr lang="en-US" sz="1600" dirty="0" smtClean="0"/>
            </a:br>
            <a:r>
              <a:rPr lang="en-US" sz="1600" dirty="0" smtClean="0"/>
              <a:t>values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3202052" y="4189294"/>
            <a:ext cx="783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</a:t>
            </a:r>
            <a:r>
              <a:rPr lang="en-US" sz="1600" dirty="0" smtClean="0"/>
              <a:t>rained</a:t>
            </a:r>
          </a:p>
          <a:p>
            <a:r>
              <a:rPr lang="en-US" sz="1600" dirty="0" smtClean="0"/>
              <a:t>model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991944" y="4174817"/>
            <a:ext cx="552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</a:t>
            </a:r>
            <a:r>
              <a:rPr lang="en-US" sz="1600" dirty="0" smtClean="0"/>
              <a:t>est</a:t>
            </a:r>
          </a:p>
          <a:p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697878" y="4205545"/>
            <a:ext cx="1021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column of</a:t>
            </a:r>
          </a:p>
          <a:p>
            <a:r>
              <a:rPr lang="en-US" sz="1600" dirty="0" smtClean="0"/>
              <a:t>label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24758" y="5562599"/>
            <a:ext cx="1042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Calculate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Accuracy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389894" y="5685709"/>
            <a:ext cx="3944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result  = accuracy(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X_test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, 4,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Y_test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)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268013" y="5347155"/>
            <a:ext cx="1201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actual value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5494169" y="5148729"/>
            <a:ext cx="981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redicted</a:t>
            </a:r>
            <a:br>
              <a:rPr lang="en-US" sz="1600" dirty="0" smtClean="0"/>
            </a:br>
            <a:r>
              <a:rPr lang="en-US" sz="1600" dirty="0" smtClean="0"/>
              <a:t>values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262683" y="3050977"/>
            <a:ext cx="1572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Pseudo Names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Curved Connector 10"/>
          <p:cNvCxnSpPr>
            <a:endCxn id="4" idx="2"/>
          </p:cNvCxnSpPr>
          <p:nvPr/>
        </p:nvCxnSpPr>
        <p:spPr>
          <a:xfrm rot="10800000">
            <a:off x="4311717" y="2838510"/>
            <a:ext cx="2950969" cy="351398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2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Unsupervised Learning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793408"/>
              </p:ext>
            </p:extLst>
          </p:nvPr>
        </p:nvGraphicFramePr>
        <p:xfrm>
          <a:off x="1219200" y="2514600"/>
          <a:ext cx="6553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6002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categorical-value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66706" y="1781768"/>
            <a:ext cx="269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Attributes of each sample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16200000">
            <a:off x="3810000" y="-32266"/>
            <a:ext cx="381000" cy="464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753180"/>
              </p:ext>
            </p:extLst>
          </p:nvPr>
        </p:nvGraphicFramePr>
        <p:xfrm>
          <a:off x="1181100" y="5029200"/>
          <a:ext cx="6553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6002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</a:t>
                      </a:r>
                      <a:r>
                        <a:rPr lang="en-US" dirty="0" err="1" smtClean="0"/>
                        <a:t>oz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yellow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48100" y="4416815"/>
            <a:ext cx="1089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Example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7052" y="1187510"/>
            <a:ext cx="804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There is NO label – we don’t know what each sample is in the training set!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Clusters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03699" y="1219199"/>
            <a:ext cx="2338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It’s In The Cluster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524000" y="2019300"/>
            <a:ext cx="0" cy="2933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4953000"/>
            <a:ext cx="54864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44488" y="5060434"/>
            <a:ext cx="802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</a:t>
            </a:r>
          </a:p>
          <a:p>
            <a:r>
              <a:rPr lang="en-US" dirty="0" smtClean="0"/>
              <a:t>   (x1)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73157" y="505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9892" y="3168134"/>
            <a:ext cx="85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</a:t>
            </a:r>
          </a:p>
          <a:p>
            <a:pPr algn="ctr"/>
            <a:r>
              <a:rPr lang="en-US" dirty="0" smtClean="0"/>
              <a:t>(x2)</a:t>
            </a:r>
            <a:endParaRPr lang="en-US" dirty="0"/>
          </a:p>
        </p:txBody>
      </p:sp>
      <p:cxnSp>
        <p:nvCxnSpPr>
          <p:cNvPr id="31" name="Curved Connector 30"/>
          <p:cNvCxnSpPr>
            <a:endCxn id="45" idx="1"/>
          </p:cNvCxnSpPr>
          <p:nvPr/>
        </p:nvCxnSpPr>
        <p:spPr>
          <a:xfrm rot="16200000" flipH="1">
            <a:off x="4632143" y="2201124"/>
            <a:ext cx="1003304" cy="738688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/>
          <p:cNvSpPr/>
          <p:nvPr/>
        </p:nvSpPr>
        <p:spPr>
          <a:xfrm>
            <a:off x="5372100" y="435907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2990850" y="2883268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2476500" y="3276598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2362200" y="43434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4432300" y="40063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3016250" y="38227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2305050" y="281977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4745708" y="446753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3562350" y="256622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2647950" y="227357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5212442" y="337425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5486400" y="305623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4320944" y="34729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4854120" y="38124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5846695" y="38158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764451" y="1902023"/>
            <a:ext cx="1755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Data Plotted (Scatter)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0" name="Curved Connector 49"/>
          <p:cNvCxnSpPr>
            <a:endCxn id="41" idx="5"/>
          </p:cNvCxnSpPr>
          <p:nvPr/>
        </p:nvCxnSpPr>
        <p:spPr>
          <a:xfrm rot="10800000" flipV="1">
            <a:off x="3659912" y="2059723"/>
            <a:ext cx="1142947" cy="599083"/>
          </a:xfrm>
          <a:prstGeom prst="curvedConnector4">
            <a:avLst>
              <a:gd name="adj1" fmla="val 49268"/>
              <a:gd name="adj2" fmla="val 14081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616205" y="1640413"/>
            <a:ext cx="1069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Cluster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(e.g., Apple)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 rot="848842">
            <a:off x="2034977" y="1848893"/>
            <a:ext cx="1739438" cy="2937366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3782133">
            <a:off x="4150000" y="2671165"/>
            <a:ext cx="1739438" cy="2341003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172200" y="3265556"/>
            <a:ext cx="1191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Cluster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(e.g., Banana)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4060" y="6095999"/>
            <a:ext cx="8595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Find a Relationship Between Data that Separates them into Clusters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69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K-Means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24000" y="2221287"/>
            <a:ext cx="0" cy="2933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5154987"/>
            <a:ext cx="54864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44488" y="5060434"/>
            <a:ext cx="802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</a:t>
            </a:r>
          </a:p>
          <a:p>
            <a:r>
              <a:rPr lang="en-US" dirty="0" smtClean="0"/>
              <a:t>   (x1)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73157" y="52565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9892" y="3370121"/>
            <a:ext cx="85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</a:t>
            </a:r>
          </a:p>
          <a:p>
            <a:pPr algn="ctr"/>
            <a:r>
              <a:rPr lang="en-US" dirty="0" smtClean="0"/>
              <a:t>(x2)</a:t>
            </a:r>
            <a:endParaRPr lang="en-US" dirty="0"/>
          </a:p>
        </p:txBody>
      </p:sp>
      <p:sp>
        <p:nvSpPr>
          <p:cNvPr id="32" name="Flowchart: Connector 31"/>
          <p:cNvSpPr/>
          <p:nvPr/>
        </p:nvSpPr>
        <p:spPr>
          <a:xfrm>
            <a:off x="5372100" y="4561059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2990850" y="308525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2476500" y="347858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2362200" y="454538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4432300" y="420832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3016250" y="402468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2305050" y="3021759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4745708" y="46695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3562350" y="276821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2647950" y="247556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5212442" y="3576239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5486400" y="32582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4320944" y="367492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4854120" y="401438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5846695" y="401782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54527" y="2814381"/>
            <a:ext cx="1367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Cluster Centroid</a:t>
            </a:r>
          </a:p>
        </p:txBody>
      </p:sp>
      <p:sp>
        <p:nvSpPr>
          <p:cNvPr id="4" name="Oval 3"/>
          <p:cNvSpPr/>
          <p:nvPr/>
        </p:nvSpPr>
        <p:spPr>
          <a:xfrm rot="4291102">
            <a:off x="3427630" y="2067573"/>
            <a:ext cx="1786627" cy="431326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5400000">
            <a:off x="2154328" y="1937579"/>
            <a:ext cx="1513618" cy="2061381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3143250" y="3237655"/>
            <a:ext cx="114300" cy="10846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3695700" y="4456393"/>
            <a:ext cx="114300" cy="10846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3157" y="1194136"/>
            <a:ext cx="6513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Pick Number of Clusters (e.g., 2 for Apple and Banana)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Place a point (cluster centroid) randomly for each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Assign each sample to a cluster based on closest cluster centroid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9" name="Curved Connector 8"/>
          <p:cNvCxnSpPr>
            <a:stCxn id="44" idx="1"/>
            <a:endCxn id="33" idx="6"/>
          </p:cNvCxnSpPr>
          <p:nvPr/>
        </p:nvCxnSpPr>
        <p:spPr>
          <a:xfrm rot="10800000" flipV="1">
            <a:off x="3257551" y="2968269"/>
            <a:ext cx="696977" cy="32361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4" idx="1"/>
          </p:cNvCxnSpPr>
          <p:nvPr/>
        </p:nvCxnSpPr>
        <p:spPr>
          <a:xfrm rot="10800000" flipV="1">
            <a:off x="3676651" y="2968270"/>
            <a:ext cx="277876" cy="1488124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810000" y="4288029"/>
            <a:ext cx="639039" cy="20972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7" idx="1"/>
          </p:cNvCxnSpPr>
          <p:nvPr/>
        </p:nvCxnSpPr>
        <p:spPr>
          <a:xfrm flipH="1" flipV="1">
            <a:off x="3257550" y="3370121"/>
            <a:ext cx="1191489" cy="8540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02926" y="2885942"/>
            <a:ext cx="1520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Calculate Distance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to each centroid</a:t>
            </a:r>
          </a:p>
        </p:txBody>
      </p:sp>
      <p:cxnSp>
        <p:nvCxnSpPr>
          <p:cNvPr id="55" name="Curved Connector 54"/>
          <p:cNvCxnSpPr/>
          <p:nvPr/>
        </p:nvCxnSpPr>
        <p:spPr>
          <a:xfrm rot="10800000" flipV="1">
            <a:off x="4129519" y="3085255"/>
            <a:ext cx="3065902" cy="929132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3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Recalculate Centroids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24000" y="2221287"/>
            <a:ext cx="0" cy="2933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5154987"/>
            <a:ext cx="54864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44488" y="5060434"/>
            <a:ext cx="802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</a:t>
            </a:r>
          </a:p>
          <a:p>
            <a:r>
              <a:rPr lang="en-US" dirty="0" smtClean="0"/>
              <a:t>   (x1)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73157" y="52565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9892" y="3370121"/>
            <a:ext cx="85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</a:t>
            </a:r>
          </a:p>
          <a:p>
            <a:pPr algn="ctr"/>
            <a:r>
              <a:rPr lang="en-US" dirty="0" smtClean="0"/>
              <a:t>(x2)</a:t>
            </a:r>
            <a:endParaRPr lang="en-US" dirty="0"/>
          </a:p>
        </p:txBody>
      </p:sp>
      <p:sp>
        <p:nvSpPr>
          <p:cNvPr id="32" name="Flowchart: Connector 31"/>
          <p:cNvSpPr/>
          <p:nvPr/>
        </p:nvSpPr>
        <p:spPr>
          <a:xfrm>
            <a:off x="5372100" y="4561059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2990850" y="308525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2476500" y="347858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2590800" y="472375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4432300" y="420832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3016250" y="402468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2305050" y="3021759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4745708" y="46695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3562350" y="276821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2647950" y="247556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5212442" y="3576239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5486400" y="32582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4320944" y="367492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4854120" y="401438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5846695" y="401782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54527" y="2814381"/>
            <a:ext cx="20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Previous Cluster Centroid</a:t>
            </a:r>
          </a:p>
        </p:txBody>
      </p:sp>
      <p:sp>
        <p:nvSpPr>
          <p:cNvPr id="4" name="Oval 3"/>
          <p:cNvSpPr/>
          <p:nvPr/>
        </p:nvSpPr>
        <p:spPr>
          <a:xfrm rot="3785428">
            <a:off x="3580227" y="2262292"/>
            <a:ext cx="1488245" cy="4313265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5400000">
            <a:off x="2000483" y="2266976"/>
            <a:ext cx="1996860" cy="1885829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3143250" y="3237655"/>
            <a:ext cx="114300" cy="10846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3695700" y="4456393"/>
            <a:ext cx="114300" cy="10846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3157" y="1194136"/>
            <a:ext cx="7108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Calculate Centroid (Center) of each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Move Centroid to new calculated 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Assign each sample to a cluster based on closest (new) cluster centroid 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9" name="Curved Connector 8"/>
          <p:cNvCxnSpPr>
            <a:stCxn id="44" idx="1"/>
            <a:endCxn id="33" idx="6"/>
          </p:cNvCxnSpPr>
          <p:nvPr/>
        </p:nvCxnSpPr>
        <p:spPr>
          <a:xfrm rot="10800000" flipV="1">
            <a:off x="3257551" y="2968269"/>
            <a:ext cx="696977" cy="323617"/>
          </a:xfrm>
          <a:prstGeom prst="curved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4" idx="1"/>
          </p:cNvCxnSpPr>
          <p:nvPr/>
        </p:nvCxnSpPr>
        <p:spPr>
          <a:xfrm rot="10800000" flipV="1">
            <a:off x="3676651" y="2968270"/>
            <a:ext cx="277876" cy="1488124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0" idx="2"/>
          </p:cNvCxnSpPr>
          <p:nvPr/>
        </p:nvCxnSpPr>
        <p:spPr>
          <a:xfrm>
            <a:off x="3075558" y="4140851"/>
            <a:ext cx="1134492" cy="11964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8" idx="0"/>
          </p:cNvCxnSpPr>
          <p:nvPr/>
        </p:nvCxnSpPr>
        <p:spPr>
          <a:xfrm flipH="1" flipV="1">
            <a:off x="2911138" y="3070699"/>
            <a:ext cx="162262" cy="9539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89450" y="2117466"/>
            <a:ext cx="1258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New Centroids</a:t>
            </a:r>
          </a:p>
        </p:txBody>
      </p:sp>
      <p:cxnSp>
        <p:nvCxnSpPr>
          <p:cNvPr id="55" name="Curved Connector 54"/>
          <p:cNvCxnSpPr>
            <a:endCxn id="49" idx="6"/>
          </p:cNvCxnSpPr>
          <p:nvPr/>
        </p:nvCxnSpPr>
        <p:spPr>
          <a:xfrm rot="10800000" flipV="1">
            <a:off x="2968288" y="2271354"/>
            <a:ext cx="1563577" cy="74919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Connector 48"/>
          <p:cNvSpPr/>
          <p:nvPr/>
        </p:nvSpPr>
        <p:spPr>
          <a:xfrm>
            <a:off x="2853987" y="2966312"/>
            <a:ext cx="114300" cy="10846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/>
          <p:cNvSpPr/>
          <p:nvPr/>
        </p:nvSpPr>
        <p:spPr>
          <a:xfrm>
            <a:off x="4210050" y="4206265"/>
            <a:ext cx="114300" cy="10846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urved Connector 56"/>
          <p:cNvCxnSpPr>
            <a:stCxn id="54" idx="1"/>
          </p:cNvCxnSpPr>
          <p:nvPr/>
        </p:nvCxnSpPr>
        <p:spPr>
          <a:xfrm rot="10800000" flipV="1">
            <a:off x="4267200" y="2271355"/>
            <a:ext cx="222250" cy="185149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56725" y="4722542"/>
            <a:ext cx="1016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Recalculate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Distances</a:t>
            </a:r>
          </a:p>
        </p:txBody>
      </p:sp>
      <p:cxnSp>
        <p:nvCxnSpPr>
          <p:cNvPr id="61" name="Curved Connector 60"/>
          <p:cNvCxnSpPr/>
          <p:nvPr/>
        </p:nvCxnSpPr>
        <p:spPr>
          <a:xfrm flipV="1">
            <a:off x="1219200" y="3576239"/>
            <a:ext cx="1749088" cy="1407913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flipV="1">
            <a:off x="1219200" y="4208322"/>
            <a:ext cx="2286000" cy="852112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02280" y="6063734"/>
            <a:ext cx="5107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REPEAT STEPS until centroids do not move anymore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6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ML : DS vs CS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onut 3"/>
          <p:cNvSpPr/>
          <p:nvPr/>
        </p:nvSpPr>
        <p:spPr>
          <a:xfrm>
            <a:off x="3581400" y="3357264"/>
            <a:ext cx="1828800" cy="1752600"/>
          </a:xfrm>
          <a:prstGeom prst="don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03893" y="4002731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ML</a:t>
            </a:r>
            <a:endParaRPr lang="en-US" sz="2400" b="1" dirty="0"/>
          </a:p>
        </p:txBody>
      </p:sp>
      <p:sp>
        <p:nvSpPr>
          <p:cNvPr id="38" name="Vertical Scroll 37"/>
          <p:cNvSpPr/>
          <p:nvPr/>
        </p:nvSpPr>
        <p:spPr>
          <a:xfrm>
            <a:off x="558800" y="2457796"/>
            <a:ext cx="1752600" cy="3581400"/>
          </a:xfrm>
          <a:prstGeom prst="verticalScroll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 smtClean="0"/>
              <a:t>SCIENCE</a:t>
            </a:r>
            <a:endParaRPr lang="en-US" dirty="0"/>
          </a:p>
        </p:txBody>
      </p:sp>
      <p:sp>
        <p:nvSpPr>
          <p:cNvPr id="39" name="Vertical Scroll 38"/>
          <p:cNvSpPr/>
          <p:nvPr/>
        </p:nvSpPr>
        <p:spPr>
          <a:xfrm>
            <a:off x="6794500" y="2472728"/>
            <a:ext cx="1752600" cy="3581400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br>
              <a:rPr lang="en-US" dirty="0" smtClean="0"/>
            </a:br>
            <a:r>
              <a:rPr lang="en-US" dirty="0" smtClean="0"/>
              <a:t>SCIENCE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55438" y="1302265"/>
            <a:ext cx="8658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Machine Learning is a marriage of Statistics and Computer Science</a:t>
            </a:r>
            <a:endParaRPr lang="en-US" sz="2400" dirty="0"/>
          </a:p>
        </p:txBody>
      </p:sp>
      <p:sp>
        <p:nvSpPr>
          <p:cNvPr id="41" name="Right Arrow 40"/>
          <p:cNvSpPr/>
          <p:nvPr/>
        </p:nvSpPr>
        <p:spPr>
          <a:xfrm>
            <a:off x="2311400" y="3812232"/>
            <a:ext cx="1117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10800000">
            <a:off x="5651499" y="3829396"/>
            <a:ext cx="1117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38526" y="1943100"/>
            <a:ext cx="11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Traditional</a:t>
            </a:r>
            <a:endParaRPr lang="en-US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7074226" y="1962496"/>
            <a:ext cx="116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Front Ends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44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Preparing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Dataset - Clean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4067626" y="1638016"/>
            <a:ext cx="61322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lded Corner 8"/>
          <p:cNvSpPr/>
          <p:nvPr/>
        </p:nvSpPr>
        <p:spPr>
          <a:xfrm>
            <a:off x="4680854" y="1270248"/>
            <a:ext cx="1066800" cy="9906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Clean</a:t>
            </a:r>
            <a:endParaRPr lang="en-US" sz="15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590800"/>
            <a:ext cx="6681444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Fix/Remove unreadable entries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bad (funny) characters from different character </a:t>
            </a:r>
            <a:r>
              <a:rPr lang="en-US" dirty="0" err="1" smtClean="0"/>
              <a:t>codesets</a:t>
            </a:r>
            <a:endParaRPr lang="en-US" dirty="0" smtClean="0"/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Fix/Remove Misaligned entries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incorrect number of fields for row in a CSV file.</a:t>
            </a: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Replace blank fields (i.e., synthesize a value).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Mean value of all non-blank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Use rows with values as training set to learn the value</a:t>
            </a:r>
            <a:endParaRPr lang="en-US" dirty="0"/>
          </a:p>
        </p:txBody>
      </p:sp>
      <p:sp>
        <p:nvSpPr>
          <p:cNvPr id="13" name="Folded Corner 12"/>
          <p:cNvSpPr/>
          <p:nvPr/>
        </p:nvSpPr>
        <p:spPr>
          <a:xfrm>
            <a:off x="3000826" y="1298637"/>
            <a:ext cx="1066800" cy="990600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Dataset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75051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Preparing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Dataset – Conversion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ded Corner 9"/>
          <p:cNvSpPr/>
          <p:nvPr/>
        </p:nvSpPr>
        <p:spPr>
          <a:xfrm>
            <a:off x="5656946" y="1330478"/>
            <a:ext cx="1066800" cy="990600"/>
          </a:xfrm>
          <a:prstGeom prst="foldedCorne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Categorical Value Conversion</a:t>
            </a:r>
            <a:endParaRPr lang="en-US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304798" y="2743200"/>
            <a:ext cx="771890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Change categorical values into real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Cannot use enumeration (values imply importance!)</a:t>
            </a: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Expand into dummy variables, one per category, use 0 and 1 as values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269344" y="1672099"/>
            <a:ext cx="61322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lded Corner 15"/>
          <p:cNvSpPr/>
          <p:nvPr/>
        </p:nvSpPr>
        <p:spPr>
          <a:xfrm>
            <a:off x="3882572" y="1304331"/>
            <a:ext cx="1066800" cy="9906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Clean</a:t>
            </a:r>
            <a:endParaRPr lang="en-US" sz="1500" dirty="0"/>
          </a:p>
        </p:txBody>
      </p:sp>
      <p:sp>
        <p:nvSpPr>
          <p:cNvPr id="17" name="Folded Corner 16"/>
          <p:cNvSpPr/>
          <p:nvPr/>
        </p:nvSpPr>
        <p:spPr>
          <a:xfrm>
            <a:off x="2202544" y="1332720"/>
            <a:ext cx="1066800" cy="990600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Dataset</a:t>
            </a:r>
            <a:endParaRPr lang="en-US" sz="1500" dirty="0"/>
          </a:p>
        </p:txBody>
      </p:sp>
      <p:sp>
        <p:nvSpPr>
          <p:cNvPr id="18" name="Right Arrow 17"/>
          <p:cNvSpPr/>
          <p:nvPr/>
        </p:nvSpPr>
        <p:spPr>
          <a:xfrm>
            <a:off x="5020130" y="1672099"/>
            <a:ext cx="61322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605671"/>
              </p:ext>
            </p:extLst>
          </p:nvPr>
        </p:nvGraphicFramePr>
        <p:xfrm>
          <a:off x="1320798" y="4343400"/>
          <a:ext cx="1041402" cy="151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Fruit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r>
                        <a:rPr lang="en-US" dirty="0" smtClean="0"/>
                        <a:t>Banana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0023"/>
              </p:ext>
            </p:extLst>
          </p:nvPr>
        </p:nvGraphicFramePr>
        <p:xfrm>
          <a:off x="4038600" y="4343400"/>
          <a:ext cx="38100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2"/>
                <a:gridCol w="1295400"/>
                <a:gridCol w="1269998"/>
              </a:tblGrid>
              <a:tr h="243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2667000" y="5029200"/>
            <a:ext cx="104321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9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Preparing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Dataset – Feature Scaling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ded Corner 11"/>
          <p:cNvSpPr/>
          <p:nvPr/>
        </p:nvSpPr>
        <p:spPr>
          <a:xfrm>
            <a:off x="6497570" y="1320764"/>
            <a:ext cx="1066800" cy="990600"/>
          </a:xfrm>
          <a:prstGeom prst="foldedCorner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Feature Scaling</a:t>
            </a:r>
            <a:endParaRPr 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506186" y="2743200"/>
            <a:ext cx="683347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Scale values to be within the same proportional range</a:t>
            </a: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A column with much larger range will over influence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   learning over another column with smaller range.</a:t>
            </a: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Typically, scale the range between 0 and 1 (normalization) or </a:t>
            </a:r>
            <a:br>
              <a:rPr lang="en-US" sz="2000" dirty="0" smtClean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0070C0"/>
                </a:solidFill>
              </a:rPr>
              <a:t>-1 and 1 (standardization).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4754044" y="1333216"/>
            <a:ext cx="1066800" cy="990600"/>
          </a:xfrm>
          <a:prstGeom prst="foldedCorne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Categorical Value Conversion</a:t>
            </a:r>
            <a:endParaRPr lang="en-US" sz="1500" dirty="0"/>
          </a:p>
        </p:txBody>
      </p:sp>
      <p:sp>
        <p:nvSpPr>
          <p:cNvPr id="16" name="Right Arrow 15"/>
          <p:cNvSpPr/>
          <p:nvPr/>
        </p:nvSpPr>
        <p:spPr>
          <a:xfrm>
            <a:off x="2366442" y="1674837"/>
            <a:ext cx="61322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lded Corner 16"/>
          <p:cNvSpPr/>
          <p:nvPr/>
        </p:nvSpPr>
        <p:spPr>
          <a:xfrm>
            <a:off x="2979670" y="1307069"/>
            <a:ext cx="1066800" cy="9906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Clean</a:t>
            </a:r>
            <a:endParaRPr lang="en-US" sz="1500" dirty="0"/>
          </a:p>
        </p:txBody>
      </p:sp>
      <p:sp>
        <p:nvSpPr>
          <p:cNvPr id="18" name="Folded Corner 17"/>
          <p:cNvSpPr/>
          <p:nvPr/>
        </p:nvSpPr>
        <p:spPr>
          <a:xfrm>
            <a:off x="1299642" y="1335458"/>
            <a:ext cx="1066800" cy="990600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Dataset</a:t>
            </a:r>
            <a:endParaRPr lang="en-US" sz="1500" dirty="0"/>
          </a:p>
        </p:txBody>
      </p:sp>
      <p:sp>
        <p:nvSpPr>
          <p:cNvPr id="19" name="Right Arrow 18"/>
          <p:cNvSpPr/>
          <p:nvPr/>
        </p:nvSpPr>
        <p:spPr>
          <a:xfrm>
            <a:off x="4117228" y="1674837"/>
            <a:ext cx="61322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884342" y="1674837"/>
            <a:ext cx="61322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33176" y="572437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 =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332113" y="5591647"/>
                <a:ext cx="1959575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min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min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113" y="5591647"/>
                <a:ext cx="1959575" cy="6690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22300" y="5724376"/>
            <a:ext cx="15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71705" y="5180109"/>
            <a:ext cx="1164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original value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28290" y="5180110"/>
            <a:ext cx="928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new value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5" name="Curved Connector 24"/>
          <p:cNvCxnSpPr>
            <a:stCxn id="23" idx="2"/>
            <a:endCxn id="7" idx="1"/>
          </p:cNvCxnSpPr>
          <p:nvPr/>
        </p:nvCxnSpPr>
        <p:spPr>
          <a:xfrm rot="16200000" flipH="1">
            <a:off x="2552191" y="5528056"/>
            <a:ext cx="421155" cy="34081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2" idx="1"/>
          </p:cNvCxnSpPr>
          <p:nvPr/>
        </p:nvCxnSpPr>
        <p:spPr>
          <a:xfrm rot="10800000" flipV="1">
            <a:off x="3810001" y="5333998"/>
            <a:ext cx="361705" cy="36446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34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Categories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onut 3"/>
          <p:cNvSpPr/>
          <p:nvPr/>
        </p:nvSpPr>
        <p:spPr>
          <a:xfrm>
            <a:off x="3581400" y="2895600"/>
            <a:ext cx="1828800" cy="1752600"/>
          </a:xfrm>
          <a:prstGeom prst="don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03893" y="3541067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ML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460820" y="1600200"/>
            <a:ext cx="2667000" cy="762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Regression/Classification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(Prediction)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56211" y="1657866"/>
            <a:ext cx="2667000" cy="762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Reinforcement Learning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(Robotics)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8920" y="5143163"/>
            <a:ext cx="2667000" cy="762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Networks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(Recognition)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86587" y="5075198"/>
            <a:ext cx="2667000" cy="762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Natural Language Processing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(Speech/Language)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832420" y="2362200"/>
            <a:ext cx="0" cy="1178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832420" y="3964296"/>
            <a:ext cx="0" cy="1178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832420" y="3541067"/>
            <a:ext cx="17489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832420" y="3949363"/>
            <a:ext cx="17489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220087" y="2443633"/>
            <a:ext cx="0" cy="1178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220087" y="3896331"/>
            <a:ext cx="0" cy="1178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410200" y="3622500"/>
            <a:ext cx="1809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410200" y="3896331"/>
            <a:ext cx="1809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45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Solutions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onut 3"/>
          <p:cNvSpPr/>
          <p:nvPr/>
        </p:nvSpPr>
        <p:spPr>
          <a:xfrm>
            <a:off x="3581400" y="3357264"/>
            <a:ext cx="1828800" cy="1752600"/>
          </a:xfrm>
          <a:prstGeom prst="don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03893" y="4002731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ML</a:t>
            </a:r>
            <a:endParaRPr lang="en-US" sz="2400" b="1" dirty="0"/>
          </a:p>
        </p:txBody>
      </p:sp>
      <p:sp>
        <p:nvSpPr>
          <p:cNvPr id="41" name="Right Arrow 40"/>
          <p:cNvSpPr/>
          <p:nvPr/>
        </p:nvSpPr>
        <p:spPr>
          <a:xfrm>
            <a:off x="2311400" y="3812232"/>
            <a:ext cx="1117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10800000">
            <a:off x="5568913" y="3812232"/>
            <a:ext cx="1117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24512" y="1936436"/>
            <a:ext cx="101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Statistics</a:t>
            </a:r>
            <a:endParaRPr lang="en-US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6794500" y="1943504"/>
            <a:ext cx="184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Computer Science</a:t>
            </a:r>
            <a:endParaRPr lang="en-US" i="1" dirty="0"/>
          </a:p>
        </p:txBody>
      </p:sp>
      <p:sp>
        <p:nvSpPr>
          <p:cNvPr id="6" name="Rounded Rectangle 5"/>
          <p:cNvSpPr/>
          <p:nvPr/>
        </p:nvSpPr>
        <p:spPr>
          <a:xfrm>
            <a:off x="279726" y="2667000"/>
            <a:ext cx="1905000" cy="33517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79074" y="3375190"/>
            <a:ext cx="1905000" cy="33517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79074" y="4120026"/>
            <a:ext cx="1905000" cy="33517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Forecasting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79726" y="4942278"/>
            <a:ext cx="1905000" cy="33517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79074" y="5638800"/>
            <a:ext cx="1905000" cy="33517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Association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1752600"/>
            <a:ext cx="1338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Apple vs Pear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607628" y="2487914"/>
            <a:ext cx="1490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Life Expectancy</a:t>
            </a:r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620328" y="3187987"/>
            <a:ext cx="92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Weather</a:t>
            </a:r>
            <a:endParaRPr lang="en-US" sz="1600" b="1" dirty="0"/>
          </a:p>
        </p:txBody>
      </p:sp>
      <p:cxnSp>
        <p:nvCxnSpPr>
          <p:cNvPr id="9" name="Curved Connector 8"/>
          <p:cNvCxnSpPr>
            <a:stCxn id="7" idx="1"/>
          </p:cNvCxnSpPr>
          <p:nvPr/>
        </p:nvCxnSpPr>
        <p:spPr>
          <a:xfrm rot="10800000" flipV="1">
            <a:off x="2184074" y="1921877"/>
            <a:ext cx="406726" cy="73531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20" idx="1"/>
          </p:cNvCxnSpPr>
          <p:nvPr/>
        </p:nvCxnSpPr>
        <p:spPr>
          <a:xfrm rot="10800000" flipV="1">
            <a:off x="2209800" y="2657191"/>
            <a:ext cx="397828" cy="70007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0800000" flipV="1">
            <a:off x="2163285" y="3362371"/>
            <a:ext cx="397828" cy="70007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67089" y="6279428"/>
            <a:ext cx="1554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Shelf Placement</a:t>
            </a:r>
            <a:endParaRPr lang="en-US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692863" y="5582906"/>
            <a:ext cx="1193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Suggestions</a:t>
            </a:r>
            <a:endParaRPr lang="en-US" sz="1600" b="1" dirty="0"/>
          </a:p>
        </p:txBody>
      </p:sp>
      <p:cxnSp>
        <p:nvCxnSpPr>
          <p:cNvPr id="24" name="Curved Connector 23"/>
          <p:cNvCxnSpPr>
            <a:stCxn id="29" idx="1"/>
          </p:cNvCxnSpPr>
          <p:nvPr/>
        </p:nvCxnSpPr>
        <p:spPr>
          <a:xfrm rot="10800000">
            <a:off x="2209799" y="5973973"/>
            <a:ext cx="457290" cy="47473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0800000">
            <a:off x="2209799" y="5277450"/>
            <a:ext cx="457290" cy="47473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762716" y="2654517"/>
            <a:ext cx="2127286" cy="3351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 Vision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6794500" y="3357264"/>
            <a:ext cx="2108202" cy="3351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Speech Recognition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6794500" y="4129224"/>
            <a:ext cx="2108202" cy="3351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6781800" y="4987074"/>
            <a:ext cx="2108202" cy="3351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Adaption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17511" y="1750113"/>
            <a:ext cx="1102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Road Signs</a:t>
            </a:r>
            <a:endParaRPr lang="en-US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901953" y="2487914"/>
            <a:ext cx="1266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Voice to Text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040325" y="3179452"/>
            <a:ext cx="1127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Translation</a:t>
            </a:r>
            <a:endParaRPr lang="en-US" sz="1600" b="1" dirty="0"/>
          </a:p>
        </p:txBody>
      </p:sp>
      <p:cxnSp>
        <p:nvCxnSpPr>
          <p:cNvPr id="32" name="Curved Connector 31"/>
          <p:cNvCxnSpPr/>
          <p:nvPr/>
        </p:nvCxnSpPr>
        <p:spPr>
          <a:xfrm>
            <a:off x="6127712" y="1921877"/>
            <a:ext cx="626238" cy="71808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6781800" y="5638801"/>
            <a:ext cx="2108202" cy="3351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Recognition</a:t>
            </a:r>
            <a:endParaRPr lang="en-US" dirty="0"/>
          </a:p>
        </p:txBody>
      </p:sp>
      <p:cxnSp>
        <p:nvCxnSpPr>
          <p:cNvPr id="53" name="Curved Connector 52"/>
          <p:cNvCxnSpPr/>
          <p:nvPr/>
        </p:nvCxnSpPr>
        <p:spPr>
          <a:xfrm>
            <a:off x="6168262" y="2630648"/>
            <a:ext cx="626238" cy="71808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/>
          <p:nvPr/>
        </p:nvCxnSpPr>
        <p:spPr>
          <a:xfrm>
            <a:off x="6155562" y="3353367"/>
            <a:ext cx="626238" cy="71808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92724" y="5582906"/>
            <a:ext cx="1206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Automation</a:t>
            </a:r>
            <a:endParaRPr lang="en-US" sz="16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344304" y="6268706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Gun Shots</a:t>
            </a:r>
            <a:endParaRPr lang="en-US" sz="1600" b="1" dirty="0"/>
          </a:p>
        </p:txBody>
      </p:sp>
      <p:cxnSp>
        <p:nvCxnSpPr>
          <p:cNvPr id="35" name="Curved Connector 34"/>
          <p:cNvCxnSpPr>
            <a:stCxn id="55" idx="3"/>
          </p:cNvCxnSpPr>
          <p:nvPr/>
        </p:nvCxnSpPr>
        <p:spPr>
          <a:xfrm flipV="1">
            <a:off x="6399401" y="5322246"/>
            <a:ext cx="395099" cy="42993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flipV="1">
            <a:off x="6440831" y="5973972"/>
            <a:ext cx="395099" cy="42993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41623" y="1219200"/>
            <a:ext cx="10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Examples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0675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770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Ladder ( Complexity == Salary)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ube 5"/>
          <p:cNvSpPr/>
          <p:nvPr/>
        </p:nvSpPr>
        <p:spPr>
          <a:xfrm>
            <a:off x="2413000" y="5638800"/>
            <a:ext cx="4368800" cy="9906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Marketing / Sales</a:t>
            </a: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Text Classification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Cube 17"/>
          <p:cNvSpPr/>
          <p:nvPr/>
        </p:nvSpPr>
        <p:spPr>
          <a:xfrm>
            <a:off x="2413000" y="4495800"/>
            <a:ext cx="4368800" cy="99060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Human Interface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Computer Vision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Cube 18"/>
          <p:cNvSpPr/>
          <p:nvPr/>
        </p:nvSpPr>
        <p:spPr>
          <a:xfrm>
            <a:off x="2438400" y="3352800"/>
            <a:ext cx="4343400" cy="99060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Factory Automation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3D Printing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Cube 19"/>
          <p:cNvSpPr/>
          <p:nvPr/>
        </p:nvSpPr>
        <p:spPr>
          <a:xfrm>
            <a:off x="2438400" y="2209800"/>
            <a:ext cx="4343400" cy="990600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Autonomous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Cube 20"/>
          <p:cNvSpPr/>
          <p:nvPr/>
        </p:nvSpPr>
        <p:spPr>
          <a:xfrm>
            <a:off x="2413000" y="1143000"/>
            <a:ext cx="4368800" cy="990600"/>
          </a:xfrm>
          <a:prstGeom prst="cub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Space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2790" y="1453634"/>
            <a:ext cx="9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Frontier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39800" y="3733800"/>
            <a:ext cx="109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Emergent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1787" y="5949434"/>
            <a:ext cx="164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Mature Growth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>
            <a:off x="2072258" y="2705100"/>
            <a:ext cx="213742" cy="25527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545771" y="4191000"/>
            <a:ext cx="9065" cy="17584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1554835" y="1825883"/>
            <a:ext cx="1" cy="17584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62800" y="5956300"/>
            <a:ext cx="145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Very Good $$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16665" y="3663434"/>
            <a:ext cx="154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Exceptional $$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6858000" y="2705100"/>
            <a:ext cx="152400" cy="23651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137400" y="1453634"/>
            <a:ext cx="167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Stratosphere $$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7882107" y="4057650"/>
            <a:ext cx="9065" cy="175843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873042" y="1841500"/>
            <a:ext cx="9065" cy="175843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It’s About Training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83959" y="1219200"/>
            <a:ext cx="7058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Machine Learning is about using data to train a model </a:t>
            </a:r>
            <a:endParaRPr lang="en-US" sz="2400" dirty="0"/>
          </a:p>
        </p:txBody>
      </p:sp>
      <p:sp>
        <p:nvSpPr>
          <p:cNvPr id="6" name="Can 5"/>
          <p:cNvSpPr/>
          <p:nvPr/>
        </p:nvSpPr>
        <p:spPr>
          <a:xfrm>
            <a:off x="533400" y="2331828"/>
            <a:ext cx="1143000" cy="34593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6" name="Can 15"/>
          <p:cNvSpPr/>
          <p:nvPr/>
        </p:nvSpPr>
        <p:spPr>
          <a:xfrm>
            <a:off x="2438400" y="2331828"/>
            <a:ext cx="1143000" cy="20877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2451100" y="4584700"/>
            <a:ext cx="1143000" cy="12065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Horizontal Scroll 8"/>
          <p:cNvSpPr/>
          <p:nvPr/>
        </p:nvSpPr>
        <p:spPr>
          <a:xfrm>
            <a:off x="4725862" y="2810564"/>
            <a:ext cx="2209800" cy="1130300"/>
          </a:xfrm>
          <a:prstGeom prst="horizontalScroll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4419600"/>
            <a:ext cx="17526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triped Right Arrow 11"/>
          <p:cNvSpPr/>
          <p:nvPr/>
        </p:nvSpPr>
        <p:spPr>
          <a:xfrm>
            <a:off x="1790700" y="3200400"/>
            <a:ext cx="5715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iped Right Arrow 22"/>
          <p:cNvSpPr/>
          <p:nvPr/>
        </p:nvSpPr>
        <p:spPr>
          <a:xfrm>
            <a:off x="1790700" y="4959350"/>
            <a:ext cx="5715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iped Right Arrow 23"/>
          <p:cNvSpPr/>
          <p:nvPr/>
        </p:nvSpPr>
        <p:spPr>
          <a:xfrm>
            <a:off x="3733800" y="3200400"/>
            <a:ext cx="8382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8458" y="1857751"/>
            <a:ext cx="304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Split Dataset into Training and Test</a:t>
            </a:r>
            <a:endParaRPr lang="en-US" sz="1600" dirty="0"/>
          </a:p>
        </p:txBody>
      </p:sp>
      <p:cxnSp>
        <p:nvCxnSpPr>
          <p:cNvPr id="18" name="Curved Connector 17"/>
          <p:cNvCxnSpPr/>
          <p:nvPr/>
        </p:nvCxnSpPr>
        <p:spPr>
          <a:xfrm rot="16200000" flipH="1">
            <a:off x="1454932" y="2507853"/>
            <a:ext cx="927895" cy="3048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orizontal Scroll 27"/>
          <p:cNvSpPr/>
          <p:nvPr/>
        </p:nvSpPr>
        <p:spPr>
          <a:xfrm>
            <a:off x="4725862" y="4594914"/>
            <a:ext cx="2209800" cy="1130300"/>
          </a:xfrm>
          <a:prstGeom prst="horizontalScroll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33980" y="1860271"/>
            <a:ext cx="3222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 Training Data to Train the Model</a:t>
            </a:r>
            <a:endParaRPr lang="en-US" sz="1600" dirty="0"/>
          </a:p>
        </p:txBody>
      </p:sp>
      <p:cxnSp>
        <p:nvCxnSpPr>
          <p:cNvPr id="30" name="Curved Connector 29"/>
          <p:cNvCxnSpPr/>
          <p:nvPr/>
        </p:nvCxnSpPr>
        <p:spPr>
          <a:xfrm rot="5400000">
            <a:off x="4033113" y="2204313"/>
            <a:ext cx="1001577" cy="99060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triped Right Arrow 31"/>
          <p:cNvSpPr/>
          <p:nvPr/>
        </p:nvSpPr>
        <p:spPr>
          <a:xfrm rot="5400000">
            <a:off x="5479026" y="4067864"/>
            <a:ext cx="703472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riped Right Arrow 32"/>
          <p:cNvSpPr/>
          <p:nvPr/>
        </p:nvSpPr>
        <p:spPr>
          <a:xfrm>
            <a:off x="3733800" y="4959350"/>
            <a:ext cx="8382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049962" y="3744014"/>
            <a:ext cx="1458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Produce Model</a:t>
            </a:r>
            <a:endParaRPr lang="en-US" sz="1600" dirty="0"/>
          </a:p>
        </p:txBody>
      </p:sp>
      <p:cxnSp>
        <p:nvCxnSpPr>
          <p:cNvPr id="35" name="Curved Connector 34"/>
          <p:cNvCxnSpPr>
            <a:stCxn id="21" idx="1"/>
          </p:cNvCxnSpPr>
          <p:nvPr/>
        </p:nvCxnSpPr>
        <p:spPr>
          <a:xfrm rot="10800000" flipV="1">
            <a:off x="6059364" y="3913291"/>
            <a:ext cx="990598" cy="383172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020143" y="6205785"/>
            <a:ext cx="1427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Test the Model</a:t>
            </a:r>
            <a:endParaRPr lang="en-US" sz="1600" dirty="0"/>
          </a:p>
        </p:txBody>
      </p:sp>
      <p:cxnSp>
        <p:nvCxnSpPr>
          <p:cNvPr id="46" name="Curved Connector 45"/>
          <p:cNvCxnSpPr>
            <a:stCxn id="45" idx="0"/>
          </p:cNvCxnSpPr>
          <p:nvPr/>
        </p:nvCxnSpPr>
        <p:spPr>
          <a:xfrm rot="5400000" flipH="1" flipV="1">
            <a:off x="3548733" y="5601618"/>
            <a:ext cx="789234" cy="41910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Up Ribbon 30"/>
          <p:cNvSpPr/>
          <p:nvPr/>
        </p:nvSpPr>
        <p:spPr>
          <a:xfrm>
            <a:off x="4840162" y="6167347"/>
            <a:ext cx="2209800" cy="448339"/>
          </a:xfrm>
          <a:prstGeom prst="ribbon2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47" name="Striped Right Arrow 46"/>
          <p:cNvSpPr/>
          <p:nvPr/>
        </p:nvSpPr>
        <p:spPr>
          <a:xfrm rot="5400000">
            <a:off x="5645368" y="5651175"/>
            <a:ext cx="370785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479588" y="5879775"/>
            <a:ext cx="1074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Determine</a:t>
            </a:r>
            <a:br>
              <a:rPr lang="en-US" sz="1600" dirty="0" smtClean="0"/>
            </a:br>
            <a:r>
              <a:rPr lang="en-US" sz="1600" dirty="0" smtClean="0"/>
              <a:t>Accuracy</a:t>
            </a:r>
            <a:endParaRPr lang="en-US" sz="1600" dirty="0"/>
          </a:p>
        </p:txBody>
      </p:sp>
      <p:cxnSp>
        <p:nvCxnSpPr>
          <p:cNvPr id="49" name="Curved Connector 48"/>
          <p:cNvCxnSpPr>
            <a:stCxn id="48" idx="1"/>
          </p:cNvCxnSpPr>
          <p:nvPr/>
        </p:nvCxnSpPr>
        <p:spPr>
          <a:xfrm rot="10800000">
            <a:off x="6086226" y="5916801"/>
            <a:ext cx="1393362" cy="255363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10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It’s in the Label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981200" y="2371907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Features + Label (where label is what the item [row] is. e.g., apple.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1219200"/>
            <a:ext cx="5351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Supervised versus Unsupervised Learning</a:t>
            </a:r>
            <a:endParaRPr lang="en-US" sz="2400" dirty="0"/>
          </a:p>
        </p:txBody>
      </p:sp>
      <p:sp>
        <p:nvSpPr>
          <p:cNvPr id="16" name="Can 15"/>
          <p:cNvSpPr/>
          <p:nvPr/>
        </p:nvSpPr>
        <p:spPr>
          <a:xfrm>
            <a:off x="457200" y="2331828"/>
            <a:ext cx="1143000" cy="16305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Labeled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457200" y="4343400"/>
            <a:ext cx="1143000" cy="1630572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Unlabeled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33600" y="4340914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Features Only. e.g., we do not know its an apple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3131066"/>
            <a:ext cx="418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Human (or program) pre-label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Learn how features map to labels.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30108" y="4835520"/>
            <a:ext cx="3827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Learn how features map to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Learn how clusters map to labels.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2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Supervised Learning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208353"/>
              </p:ext>
            </p:extLst>
          </p:nvPr>
        </p:nvGraphicFramePr>
        <p:xfrm>
          <a:off x="381000" y="1981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600200"/>
                <a:gridCol w="19050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category/value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category/value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categorical-value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category/value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867104" y="1191735"/>
            <a:ext cx="259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Attributes of each sample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53200" y="1198602"/>
            <a:ext cx="19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the sample is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16200000">
            <a:off x="2971800" y="-565666"/>
            <a:ext cx="381000" cy="464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/>
          <p:nvPr/>
        </p:nvCxnSpPr>
        <p:spPr>
          <a:xfrm rot="16200000" flipV="1">
            <a:off x="5635371" y="5947037"/>
            <a:ext cx="410862" cy="251594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847585"/>
              </p:ext>
            </p:extLst>
          </p:nvPr>
        </p:nvGraphicFramePr>
        <p:xfrm>
          <a:off x="457200" y="4267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600200"/>
                <a:gridCol w="19050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</a:t>
                      </a:r>
                      <a:r>
                        <a:rPr lang="en-US" dirty="0" err="1" smtClean="0"/>
                        <a:t>oz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banana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apple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733800" y="3803830"/>
            <a:ext cx="1089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Example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029201" y="4953000"/>
            <a:ext cx="914400" cy="9144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424464" y="6278265"/>
            <a:ext cx="181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Little Significance</a:t>
            </a:r>
            <a:endParaRPr lang="en-US" dirty="0"/>
          </a:p>
        </p:txBody>
      </p:sp>
      <p:cxnSp>
        <p:nvCxnSpPr>
          <p:cNvPr id="24" name="Curved Connector 23"/>
          <p:cNvCxnSpPr/>
          <p:nvPr/>
        </p:nvCxnSpPr>
        <p:spPr>
          <a:xfrm rot="16200000" flipH="1">
            <a:off x="7387967" y="1522967"/>
            <a:ext cx="387867" cy="3810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Brace 25"/>
          <p:cNvSpPr/>
          <p:nvPr/>
        </p:nvSpPr>
        <p:spPr>
          <a:xfrm rot="5400000">
            <a:off x="2590800" y="3826132"/>
            <a:ext cx="381000" cy="4495801"/>
          </a:xfrm>
          <a:prstGeom prst="rightBrace">
            <a:avLst>
              <a:gd name="adj1" fmla="val 125000"/>
              <a:gd name="adj2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752600" y="6264533"/>
            <a:ext cx="206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Greater Significance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33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Decision Tree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43200" y="1219199"/>
            <a:ext cx="3035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Simple Training Model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532359" y="1790700"/>
            <a:ext cx="1778965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46331" y="2273300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76400" y="2743200"/>
            <a:ext cx="16637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56787" y="2730500"/>
            <a:ext cx="164693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240487" y="2298700"/>
            <a:ext cx="301565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83457" y="2275820"/>
            <a:ext cx="662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green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494248" y="2243554"/>
            <a:ext cx="726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yellow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838200" y="3657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02388" y="3657600"/>
            <a:ext cx="1659943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703852" y="3657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550747" y="3657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981200" y="3225800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622627" y="3225800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964094" y="3225800"/>
            <a:ext cx="376006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588847" y="3206750"/>
            <a:ext cx="345353" cy="4699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537" y="1621423"/>
            <a:ext cx="614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color</a:t>
            </a:r>
            <a:endParaRPr lang="en-US" sz="1600" b="1" dirty="0"/>
          </a:p>
        </p:txBody>
      </p:sp>
      <p:cxnSp>
        <p:nvCxnSpPr>
          <p:cNvPr id="40" name="Curved Connector 39"/>
          <p:cNvCxnSpPr>
            <a:stCxn id="39" idx="1"/>
            <a:endCxn id="8" idx="3"/>
          </p:cNvCxnSpPr>
          <p:nvPr/>
        </p:nvCxnSpPr>
        <p:spPr>
          <a:xfrm rot="10800000" flipV="1">
            <a:off x="5311325" y="1790700"/>
            <a:ext cx="606213" cy="228600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046834" y="2614374"/>
            <a:ext cx="76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weight</a:t>
            </a:r>
            <a:endParaRPr lang="en-US" sz="1600" b="1" dirty="0"/>
          </a:p>
        </p:txBody>
      </p:sp>
      <p:cxnSp>
        <p:nvCxnSpPr>
          <p:cNvPr id="45" name="Curved Connector 44"/>
          <p:cNvCxnSpPr/>
          <p:nvPr/>
        </p:nvCxnSpPr>
        <p:spPr>
          <a:xfrm rot="10800000" flipV="1">
            <a:off x="3340100" y="2838628"/>
            <a:ext cx="780119" cy="285572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>
            <a:off x="4742637" y="2819400"/>
            <a:ext cx="814150" cy="304801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22694" y="3225800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4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3117067" y="3208754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4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5115387" y="3187700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3.5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6708440" y="3183354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3.5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25400" y="3746500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width</a:t>
            </a:r>
            <a:endParaRPr lang="en-US" sz="1600" b="1" dirty="0"/>
          </a:p>
        </p:txBody>
      </p:sp>
      <p:sp>
        <p:nvSpPr>
          <p:cNvPr id="56" name="Down Arrow 55"/>
          <p:cNvSpPr/>
          <p:nvPr/>
        </p:nvSpPr>
        <p:spPr>
          <a:xfrm>
            <a:off x="2112191" y="4286250"/>
            <a:ext cx="4919618" cy="266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-20766" y="4927262"/>
            <a:ext cx="724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height</a:t>
            </a:r>
            <a:endParaRPr lang="en-US" sz="1600" b="1" dirty="0"/>
          </a:p>
        </p:txBody>
      </p:sp>
      <p:sp>
        <p:nvSpPr>
          <p:cNvPr id="58" name="Oval 57"/>
          <p:cNvSpPr/>
          <p:nvPr/>
        </p:nvSpPr>
        <p:spPr>
          <a:xfrm>
            <a:off x="1635394" y="3187700"/>
            <a:ext cx="437940" cy="4318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193133" y="3124200"/>
            <a:ext cx="437940" cy="4318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335420" y="2810301"/>
            <a:ext cx="1783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e.g., yellow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apples weigh more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then green apples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08294" y="4808785"/>
            <a:ext cx="133964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 Feature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192719" y="4808785"/>
            <a:ext cx="133964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 Feature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7082542" y="4808785"/>
            <a:ext cx="133964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 Feature</a:t>
            </a:r>
            <a:endParaRPr lang="en-US" dirty="0"/>
          </a:p>
        </p:txBody>
      </p:sp>
      <p:sp>
        <p:nvSpPr>
          <p:cNvPr id="64" name="Striped Right Arrow 63"/>
          <p:cNvSpPr/>
          <p:nvPr/>
        </p:nvSpPr>
        <p:spPr>
          <a:xfrm>
            <a:off x="3705687" y="5007300"/>
            <a:ext cx="3204041" cy="169277"/>
          </a:xfrm>
          <a:prstGeom prst="strip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/>
          <p:cNvSpPr/>
          <p:nvPr/>
        </p:nvSpPr>
        <p:spPr>
          <a:xfrm>
            <a:off x="2086034" y="5410200"/>
            <a:ext cx="4919618" cy="266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76624" y="6019800"/>
            <a:ext cx="1199776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828800" y="6019800"/>
            <a:ext cx="1199776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3229374" y="6019800"/>
            <a:ext cx="1199776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97655" y="6019800"/>
            <a:ext cx="1199776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9907" y="2445097"/>
            <a:ext cx="1063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Learn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thresholds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2" name="Curved Connector 71"/>
          <p:cNvCxnSpPr>
            <a:endCxn id="51" idx="1"/>
          </p:cNvCxnSpPr>
          <p:nvPr/>
        </p:nvCxnSpPr>
        <p:spPr>
          <a:xfrm>
            <a:off x="990600" y="2819400"/>
            <a:ext cx="632094" cy="575677"/>
          </a:xfrm>
          <a:prstGeom prst="curvedConnector3">
            <a:avLst/>
          </a:prstGeom>
          <a:ln w="95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346331" y="5702300"/>
            <a:ext cx="2542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Leaves are the classification</a:t>
            </a:r>
            <a:endParaRPr lang="en-US" sz="1600" b="1" dirty="0"/>
          </a:p>
        </p:txBody>
      </p:sp>
      <p:sp>
        <p:nvSpPr>
          <p:cNvPr id="77" name="Rectangle 76"/>
          <p:cNvSpPr/>
          <p:nvPr/>
        </p:nvSpPr>
        <p:spPr>
          <a:xfrm>
            <a:off x="7543800" y="6019800"/>
            <a:ext cx="1199776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78" name="Striped Right Arrow 77"/>
          <p:cNvSpPr/>
          <p:nvPr/>
        </p:nvSpPr>
        <p:spPr>
          <a:xfrm>
            <a:off x="5857424" y="6214561"/>
            <a:ext cx="1602020" cy="169277"/>
          </a:xfrm>
          <a:prstGeom prst="strip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2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1137</Words>
  <Application>Microsoft Office PowerPoint</Application>
  <PresentationFormat>On-screen Show (4:3)</PresentationFormat>
  <Paragraphs>436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Introduction to Machine Learning </vt:lpstr>
      <vt:lpstr>ML : DS vs CS</vt:lpstr>
      <vt:lpstr>Categories</vt:lpstr>
      <vt:lpstr>Solutions</vt:lpstr>
      <vt:lpstr>Ladder ( Complexity == Salary)</vt:lpstr>
      <vt:lpstr>It’s About Training</vt:lpstr>
      <vt:lpstr>It’s in the Label</vt:lpstr>
      <vt:lpstr>Supervised Learning</vt:lpstr>
      <vt:lpstr>Decision Tree</vt:lpstr>
      <vt:lpstr>Pruning</vt:lpstr>
      <vt:lpstr>Decision Tree After Pruning</vt:lpstr>
      <vt:lpstr>Ensemble – Decision Stumps</vt:lpstr>
      <vt:lpstr>(Simple) Linear Regression</vt:lpstr>
      <vt:lpstr>Loss Function</vt:lpstr>
      <vt:lpstr>Libraries Do the Work</vt:lpstr>
      <vt:lpstr>Unsupervised Learning</vt:lpstr>
      <vt:lpstr>Clusters</vt:lpstr>
      <vt:lpstr>K-Means</vt:lpstr>
      <vt:lpstr>Recalculate Centroids</vt:lpstr>
      <vt:lpstr>Preparing a Dataset - Clean</vt:lpstr>
      <vt:lpstr>Preparing a Dataset – Conversion</vt:lpstr>
      <vt:lpstr>Preparing a Dataset – Feature Scaling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70</cp:revision>
  <dcterms:created xsi:type="dcterms:W3CDTF">2006-08-16T00:00:00Z</dcterms:created>
  <dcterms:modified xsi:type="dcterms:W3CDTF">2017-05-17T04:20:35Z</dcterms:modified>
</cp:coreProperties>
</file>