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2" r:id="rId5"/>
    <p:sldId id="283" r:id="rId6"/>
    <p:sldId id="284" r:id="rId7"/>
    <p:sldId id="285" r:id="rId8"/>
    <p:sldId id="28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Regression Methods in</a:t>
            </a:r>
            <a:br>
              <a:rPr lang="en-US" dirty="0" smtClean="0"/>
            </a:br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Part 1 – Linear Regression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743200" y="4324350"/>
            <a:ext cx="0" cy="1943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3200" y="6267450"/>
            <a:ext cx="314067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/>
          <p:cNvSpPr/>
          <p:nvPr/>
        </p:nvSpPr>
        <p:spPr>
          <a:xfrm>
            <a:off x="3551527" y="578874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3475327" y="554401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3312104" y="573451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3978854" y="540289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4167489" y="495295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3790950" y="554401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4495799" y="48289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4699106" y="4694608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5044106" y="460227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3752156" y="53086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4381499" y="52128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4099516" y="5169828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3532477" y="52738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136900" y="6432034"/>
            <a:ext cx="2571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 (Independent Variable)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04800" y="5174685"/>
            <a:ext cx="240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 (</a:t>
            </a:r>
            <a:r>
              <a:rPr lang="en-US" b="1" dirty="0"/>
              <a:t>D</a:t>
            </a:r>
            <a:r>
              <a:rPr lang="en-US" b="1" dirty="0" smtClean="0"/>
              <a:t>ependent Variable)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597582" y="5174685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Line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Curved Connector 40"/>
          <p:cNvCxnSpPr>
            <a:stCxn id="38" idx="1"/>
          </p:cNvCxnSpPr>
          <p:nvPr/>
        </p:nvCxnSpPr>
        <p:spPr>
          <a:xfrm rot="10800000">
            <a:off x="4953000" y="4748841"/>
            <a:ext cx="644582" cy="61051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441966"/>
            <a:ext cx="8480207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Used to Predict a correlation between one or more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independent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variables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and a dependent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variable.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	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e.g., Speeding is correlated with Traffic Deaths</a:t>
            </a:r>
          </a:p>
          <a:p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When the data is plotted on a graph, there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appears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to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 a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straight line relationship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352800" y="4600783"/>
            <a:ext cx="1693890" cy="12421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6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(Simple) Linear Regression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441966"/>
            <a:ext cx="865512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Used to Predict a correlation between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single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independent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variable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and a dependent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variable.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Find a linear approximate (line) relationship between 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independent variable (usually referred to as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), and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the dependent variable (usually referred to as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y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 Machine Learning,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referred to as the feature,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and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y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referred to as the label.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41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(Simple) Linear Regression by Many Names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5362" y="1424464"/>
            <a:ext cx="838903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Elementary Geometry: Definition of a Line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			</a:t>
            </a:r>
            <a:r>
              <a:rPr lang="en-US" sz="2800" b="1" dirty="0" smtClean="0">
                <a:solidFill>
                  <a:srgbClr val="00B050"/>
                </a:solidFill>
              </a:rPr>
              <a:t>y </a:t>
            </a:r>
            <a:r>
              <a:rPr lang="en-US" sz="2800" b="1" dirty="0" smtClean="0">
                <a:solidFill>
                  <a:srgbClr val="00B050"/>
                </a:solidFill>
              </a:rPr>
              <a:t>= mx + 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Linear Algebra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			</a:t>
            </a:r>
            <a:r>
              <a:rPr lang="en-US" sz="2800" b="1" dirty="0" smtClean="0">
                <a:solidFill>
                  <a:srgbClr val="00B050"/>
                </a:solidFill>
              </a:rPr>
              <a:t>y </a:t>
            </a:r>
            <a:r>
              <a:rPr lang="en-US" sz="2800" b="1" dirty="0" smtClean="0">
                <a:solidFill>
                  <a:srgbClr val="00B050"/>
                </a:solidFill>
              </a:rPr>
              <a:t>= a + </a:t>
            </a:r>
            <a:r>
              <a:rPr lang="en-US" sz="2800" b="1" dirty="0" err="1" smtClean="0">
                <a:solidFill>
                  <a:srgbClr val="00B050"/>
                </a:solidFill>
              </a:rPr>
              <a:t>bx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			</a:t>
            </a:r>
            <a:r>
              <a:rPr lang="en-US" sz="2800" b="1" dirty="0" smtClean="0">
                <a:solidFill>
                  <a:srgbClr val="00B050"/>
                </a:solidFill>
              </a:rPr>
              <a:t>y </a:t>
            </a:r>
            <a:r>
              <a:rPr lang="en-US" sz="2800" b="1" dirty="0" smtClean="0">
                <a:solidFill>
                  <a:srgbClr val="00B050"/>
                </a:solidFill>
              </a:rPr>
              <a:t>= b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0</a:t>
            </a:r>
            <a:r>
              <a:rPr lang="en-US" sz="2800" b="1" dirty="0" smtClean="0">
                <a:solidFill>
                  <a:srgbClr val="00B050"/>
                </a:solidFill>
              </a:rPr>
              <a:t> + b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1</a:t>
            </a:r>
            <a:r>
              <a:rPr lang="en-US" sz="2800" b="1" dirty="0" smtClean="0">
                <a:solidFill>
                  <a:srgbClr val="00B050"/>
                </a:solidFill>
              </a:rPr>
              <a:t>x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24600" y="2804775"/>
            <a:ext cx="2369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y intercept or bias,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Where the line crosses 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 y-axis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372100" y="2785594"/>
            <a:ext cx="800100" cy="567206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572000" y="3352800"/>
            <a:ext cx="1600200" cy="83820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572000" y="3339592"/>
            <a:ext cx="1600200" cy="2527809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56612" y="4280330"/>
            <a:ext cx="1450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slope, weight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or coefficient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stCxn id="38" idx="3"/>
          </p:cNvCxnSpPr>
          <p:nvPr/>
        </p:nvCxnSpPr>
        <p:spPr>
          <a:xfrm flipV="1">
            <a:off x="2706689" y="2713166"/>
            <a:ext cx="1789111" cy="189033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3"/>
          </p:cNvCxnSpPr>
          <p:nvPr/>
        </p:nvCxnSpPr>
        <p:spPr>
          <a:xfrm flipV="1">
            <a:off x="2706689" y="4397248"/>
            <a:ext cx="2208211" cy="20624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3"/>
          </p:cNvCxnSpPr>
          <p:nvPr/>
        </p:nvCxnSpPr>
        <p:spPr>
          <a:xfrm>
            <a:off x="2706689" y="4603496"/>
            <a:ext cx="2322511" cy="112540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65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(Simple) Linear Regression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03699" y="1219199"/>
            <a:ext cx="1981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It’s In The Line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524000" y="2019300"/>
            <a:ext cx="0" cy="2933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4953000"/>
            <a:ext cx="5486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133600" y="3352800"/>
            <a:ext cx="3962400" cy="990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44488" y="5060434"/>
            <a:ext cx="540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</a:p>
          <a:p>
            <a:r>
              <a:rPr lang="en-US" dirty="0" smtClean="0"/>
              <a:t> (x)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3157" y="505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52142" y="5328396"/>
            <a:ext cx="1217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Feature (data)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Curved Connector 24"/>
          <p:cNvCxnSpPr>
            <a:stCxn id="24" idx="1"/>
          </p:cNvCxnSpPr>
          <p:nvPr/>
        </p:nvCxnSpPr>
        <p:spPr>
          <a:xfrm rot="10800000">
            <a:off x="4584700" y="5239267"/>
            <a:ext cx="767442" cy="24301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9892" y="3168134"/>
            <a:ext cx="77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Spend</a:t>
            </a:r>
          </a:p>
          <a:p>
            <a:pPr algn="ctr"/>
            <a:r>
              <a:rPr lang="en-US" dirty="0" smtClean="0"/>
              <a:t>(y)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90787" y="2209800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Label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(learn)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Curved Connector 30"/>
          <p:cNvCxnSpPr>
            <a:stCxn id="30" idx="1"/>
          </p:cNvCxnSpPr>
          <p:nvPr/>
        </p:nvCxnSpPr>
        <p:spPr>
          <a:xfrm rot="10800000" flipH="1" flipV="1">
            <a:off x="290787" y="2471410"/>
            <a:ext cx="623612" cy="805188"/>
          </a:xfrm>
          <a:prstGeom prst="curvedConnector4">
            <a:avLst>
              <a:gd name="adj1" fmla="val -36657"/>
              <a:gd name="adj2" fmla="val 66245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/>
          <p:cNvSpPr/>
          <p:nvPr/>
        </p:nvSpPr>
        <p:spPr>
          <a:xfrm>
            <a:off x="2762250" y="42349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2647950" y="384466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2362200" y="40386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2362200" y="43434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3505200" y="4114798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016250" y="38227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2895600" y="34729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4038138" y="424420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3923838" y="37142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2895600" y="34729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5212442" y="337425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5486400" y="30562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4320944" y="34729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4854120" y="38124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846695" y="38158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897976" y="2471409"/>
            <a:ext cx="1755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Data Plotted (Scatter)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0" name="Curved Connector 49"/>
          <p:cNvCxnSpPr>
            <a:endCxn id="39" idx="0"/>
          </p:cNvCxnSpPr>
          <p:nvPr/>
        </p:nvCxnSpPr>
        <p:spPr>
          <a:xfrm rot="10800000" flipV="1">
            <a:off x="2952750" y="2649390"/>
            <a:ext cx="912584" cy="823544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569848" y="3661945"/>
            <a:ext cx="1308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est Fitted Line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2" name="Curved Connector 51"/>
          <p:cNvCxnSpPr/>
          <p:nvPr/>
        </p:nvCxnSpPr>
        <p:spPr>
          <a:xfrm rot="10800000">
            <a:off x="6096001" y="3428485"/>
            <a:ext cx="555329" cy="37894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21707" y="5986790"/>
            <a:ext cx="154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y = a + </a:t>
            </a:r>
            <a:r>
              <a:rPr lang="en-US" sz="2800" dirty="0" err="1" smtClean="0">
                <a:solidFill>
                  <a:srgbClr val="FF0000"/>
                </a:solidFill>
              </a:rPr>
              <a:t>bx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40212" y="464522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3" name="Curved Connector 52"/>
          <p:cNvCxnSpPr>
            <a:stCxn id="44" idx="0"/>
          </p:cNvCxnSpPr>
          <p:nvPr/>
        </p:nvCxnSpPr>
        <p:spPr>
          <a:xfrm rot="5400000" flipH="1" flipV="1">
            <a:off x="1882922" y="4394545"/>
            <a:ext cx="247591" cy="25376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543550" y="4474633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bx</a:t>
            </a:r>
            <a:r>
              <a:rPr lang="en-US" sz="1400" dirty="0" smtClean="0">
                <a:solidFill>
                  <a:srgbClr val="FF0000"/>
                </a:solidFill>
              </a:rPr>
              <a:t> (slope)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5" name="Curved Connector 54"/>
          <p:cNvCxnSpPr/>
          <p:nvPr/>
        </p:nvCxnSpPr>
        <p:spPr>
          <a:xfrm rot="16200000" flipV="1">
            <a:off x="5034538" y="3694603"/>
            <a:ext cx="880193" cy="81487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4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Loss Function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12886" y="1107873"/>
            <a:ext cx="6561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Minimize Loss (Estimated Error) when Fitting a Line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603359" y="2567023"/>
            <a:ext cx="4400550" cy="1143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92767" y="2769433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y1</a:t>
            </a:r>
            <a:endParaRPr lang="en-US" sz="1400" dirty="0"/>
          </a:p>
        </p:txBody>
      </p:sp>
      <p:sp>
        <p:nvSpPr>
          <p:cNvPr id="34" name="Flowchart: Connector 33"/>
          <p:cNvSpPr/>
          <p:nvPr/>
        </p:nvSpPr>
        <p:spPr>
          <a:xfrm>
            <a:off x="2812909" y="31004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4570623" y="411590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4527409" y="20336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5861130" y="220799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895117" y="359812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652802" y="1872136"/>
            <a:ext cx="1394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Actual Values (y)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19350" y="4260008"/>
            <a:ext cx="1869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Predicted Values (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yhat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2" name="Curved Connector 51"/>
          <p:cNvCxnSpPr>
            <a:endCxn id="23" idx="0"/>
          </p:cNvCxnSpPr>
          <p:nvPr/>
        </p:nvCxnSpPr>
        <p:spPr>
          <a:xfrm rot="16200000" flipH="1">
            <a:off x="2540747" y="2440121"/>
            <a:ext cx="492106" cy="166517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70059" y="3200990"/>
            <a:ext cx="0" cy="45136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Connector 55"/>
          <p:cNvSpPr/>
          <p:nvPr/>
        </p:nvSpPr>
        <p:spPr>
          <a:xfrm>
            <a:off x="6508609" y="322055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584559" y="2142087"/>
            <a:ext cx="0" cy="101256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918280" y="2341339"/>
            <a:ext cx="0" cy="45136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4584559" y="3220557"/>
            <a:ext cx="0" cy="94958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0"/>
          </p:cNvCxnSpPr>
          <p:nvPr/>
        </p:nvCxnSpPr>
        <p:spPr>
          <a:xfrm flipV="1">
            <a:off x="5952267" y="2854230"/>
            <a:ext cx="0" cy="74389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6" idx="0"/>
          </p:cNvCxnSpPr>
          <p:nvPr/>
        </p:nvCxnSpPr>
        <p:spPr>
          <a:xfrm flipV="1">
            <a:off x="6565759" y="2679864"/>
            <a:ext cx="0" cy="54069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399569" y="1728032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y2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408870" y="426916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y3</a:t>
            </a:r>
            <a:endParaRPr lang="en-US" sz="1400" dirty="0"/>
          </a:p>
        </p:txBody>
      </p:sp>
      <p:cxnSp>
        <p:nvCxnSpPr>
          <p:cNvPr id="64" name="Curved Connector 63"/>
          <p:cNvCxnSpPr/>
          <p:nvPr/>
        </p:nvCxnSpPr>
        <p:spPr>
          <a:xfrm flipV="1">
            <a:off x="2951900" y="1881921"/>
            <a:ext cx="1453764" cy="157836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739385" y="1872135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y4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796535" y="374377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y5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386864" y="336277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y6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72523" y="5424550"/>
                <a:ext cx="1986185" cy="87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𝑦h𝑎𝑡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523" y="5424550"/>
                <a:ext cx="1986185" cy="8798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565609" y="563364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MSE  </a:t>
            </a:r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68" name="Curved Connector 67"/>
          <p:cNvCxnSpPr/>
          <p:nvPr/>
        </p:nvCxnSpPr>
        <p:spPr>
          <a:xfrm rot="16200000" flipV="1">
            <a:off x="2671798" y="3893614"/>
            <a:ext cx="573817" cy="17729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5400000" flipH="1" flipV="1">
            <a:off x="3553971" y="3295728"/>
            <a:ext cx="994378" cy="95250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219061" y="2796321"/>
            <a:ext cx="86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(y –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yhat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2" name="Curved Connector 71"/>
          <p:cNvCxnSpPr/>
          <p:nvPr/>
        </p:nvCxnSpPr>
        <p:spPr>
          <a:xfrm>
            <a:off x="2059918" y="3002239"/>
            <a:ext cx="810143" cy="424434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78142" y="5679559"/>
            <a:ext cx="1987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Mean Square Error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328853" y="4851968"/>
            <a:ext cx="2589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Sum the Square of the Difference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6" name="Left Brace 75"/>
          <p:cNvSpPr/>
          <p:nvPr/>
        </p:nvSpPr>
        <p:spPr>
          <a:xfrm rot="5400000">
            <a:off x="4508172" y="4636894"/>
            <a:ext cx="267073" cy="1308240"/>
          </a:xfrm>
          <a:prstGeom prst="leftBrace">
            <a:avLst>
              <a:gd name="adj1" fmla="val 8333"/>
              <a:gd name="adj2" fmla="val 5097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96869" y="6266976"/>
            <a:ext cx="2589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Divide by the number of samples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78" name="Curved Connector 77"/>
          <p:cNvCxnSpPr/>
          <p:nvPr/>
        </p:nvCxnSpPr>
        <p:spPr>
          <a:xfrm flipV="1">
            <a:off x="3086745" y="6019800"/>
            <a:ext cx="592037" cy="401065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91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Solving Simple Linear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455288" y="2215634"/>
                <a:ext cx="791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 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288" y="2215634"/>
                <a:ext cx="79143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7692" t="-119672" r="-5769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141088" y="2215634"/>
                <a:ext cx="11930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 )  −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088" y="2215634"/>
                <a:ext cx="119301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7857" t="-119672" r="-510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4284088" y="2203966"/>
                <a:ext cx="791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088" y="2203966"/>
                <a:ext cx="79143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7692" t="-121667" r="-57692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4944488" y="2203966"/>
                <a:ext cx="914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𝑥𝑦</m:t>
                        </m:r>
                        <m:r>
                          <a:rPr lang="en-US" b="0" i="1" smtClean="0">
                            <a:latin typeface="Cambria Math"/>
                          </a:rPr>
                          <m:t> 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88" y="2203966"/>
                <a:ext cx="91486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3333" t="-121667" r="-37333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3141088" y="2611398"/>
                <a:ext cx="1311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n</a:t>
                </a:r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 ) −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088" y="2611398"/>
                <a:ext cx="131164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7442" t="-119672" r="-4651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4334107" y="2611398"/>
                <a:ext cx="872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)2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107" y="2611398"/>
                <a:ext cx="87299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5175" t="-119672" r="-43357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V="1">
            <a:off x="2455288" y="2573298"/>
            <a:ext cx="3276600" cy="1166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98890" y="24003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</a:t>
            </a:r>
            <a:r>
              <a:rPr lang="en-US" b="1" dirty="0" smtClean="0"/>
              <a:t> =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2514600" y="3486666"/>
                <a:ext cx="1309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n</a:t>
                </a:r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𝑥𝑦</m:t>
                        </m:r>
                        <m:r>
                          <a:rPr lang="en-US" b="0" i="1" smtClean="0">
                            <a:latin typeface="Cambria Math"/>
                          </a:rPr>
                          <m:t> ) −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486666"/>
                <a:ext cx="130920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7944" t="-119672" r="-4673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1410931" y="1219200"/>
            <a:ext cx="5483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Solution to the Equation can be Computed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3823805" y="3486666"/>
                <a:ext cx="791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805" y="3486666"/>
                <a:ext cx="79143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6923" t="-119672" r="-5846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4434186" y="3493532"/>
                <a:ext cx="791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 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186" y="3493532"/>
                <a:ext cx="79143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6923" t="-119672" r="-5846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1604782" y="3625334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</a:t>
            </a:r>
            <a:r>
              <a:rPr lang="en-US" b="1" dirty="0" smtClean="0"/>
              <a:t> =</a:t>
            </a:r>
            <a:endParaRPr lang="en-US" b="1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2514600" y="3875564"/>
            <a:ext cx="2692503" cy="58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2908061" y="3915728"/>
                <a:ext cx="1311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n</a:t>
                </a:r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 ) −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061" y="3915728"/>
                <a:ext cx="1311641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7442" t="-119672" r="-4651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4101080" y="3915728"/>
                <a:ext cx="872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)2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080" y="3915728"/>
                <a:ext cx="872996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5175" t="-119672" r="-43357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5171" y="4419600"/>
            <a:ext cx="590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Solve the following summations, and then easy to compute: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457200" y="5285264"/>
                <a:ext cx="2636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 )        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all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values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of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y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285264"/>
                <a:ext cx="2636491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102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457200" y="4819829"/>
                <a:ext cx="415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)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     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all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values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of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819829"/>
                <a:ext cx="4158040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5132" t="-1216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457200" y="5687220"/>
                <a:ext cx="353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𝑥𝑦</m:t>
                        </m:r>
                        <m:r>
                          <a:rPr lang="en-US" b="0" i="1" smtClean="0">
                            <a:latin typeface="Cambria Math"/>
                          </a:rPr>
                          <m:t> )      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all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values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of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  <m:r>
                          <a:rPr lang="en-US" b="0" i="0" smtClean="0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y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pairs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687220"/>
                <a:ext cx="3535776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6034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460997" y="6172200"/>
                <a:ext cx="279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 )       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all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values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of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  <m:r>
                          <a:rPr lang="en-US" b="0" i="0" baseline="30000" smtClean="0">
                            <a:latin typeface="Cambria Math"/>
                          </a:rPr>
                          <m:t>2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97" y="6172200"/>
                <a:ext cx="2791213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7877" t="-121667" b="-18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77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(Simple) Linear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Regression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279180"/>
              </p:ext>
            </p:extLst>
          </p:nvPr>
        </p:nvGraphicFramePr>
        <p:xfrm>
          <a:off x="1523999" y="249936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600200"/>
                <a:gridCol w="838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 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Spending</a:t>
                      </a:r>
                      <a:r>
                        <a:rPr lang="en-US" baseline="0" dirty="0" smtClean="0"/>
                        <a:t> (Y)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2450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∑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3125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4900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7605" y="1243481"/>
            <a:ext cx="8688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Spreadsheet (Excel) Process for Computing Simple Linear Regression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581399" y="1886875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Raw Data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 rot="16200000">
            <a:off x="3829051" y="1661297"/>
            <a:ext cx="190499" cy="1295399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91199" y="1866362"/>
            <a:ext cx="1487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Computed Values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6343649" y="1642202"/>
            <a:ext cx="190499" cy="1295399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5076" y="4416623"/>
            <a:ext cx="1115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Summations</a:t>
            </a:r>
            <a:endParaRPr lang="en-US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33467" y="5105455"/>
                <a:ext cx="791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 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7" y="5105455"/>
                <a:ext cx="79143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6923" t="-121667" r="-58462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919267" y="5105455"/>
                <a:ext cx="11930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 )  −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7" y="5105455"/>
                <a:ext cx="119301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8367" t="-121667" r="-4592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062267" y="5093787"/>
                <a:ext cx="791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267" y="5093787"/>
                <a:ext cx="79143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6923" t="-121667" r="-58462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722667" y="5093787"/>
                <a:ext cx="565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𝑥𝑦</m:t>
                        </m:r>
                        <m:r>
                          <a:rPr lang="en-US" b="0" i="1" smtClean="0">
                            <a:latin typeface="Cambria Math"/>
                          </a:rPr>
                          <m:t> ) 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160 ∗3125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110 ∗4900 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=−39000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667" y="5093787"/>
                <a:ext cx="565180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883" t="-1216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22757" y="5856902"/>
                <a:ext cx="1311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n</a:t>
                </a:r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 ) −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57" y="5856902"/>
                <a:ext cx="131164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7907" t="-121667" r="-4186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515776" y="5856902"/>
                <a:ext cx="5250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)2   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                                     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12500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12100 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=400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776" y="5856902"/>
                <a:ext cx="525086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181" t="-1216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90938" y="5480649"/>
                <a:ext cx="1309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n</a:t>
                </a:r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𝑥𝑦</m:t>
                        </m:r>
                        <m:r>
                          <a:rPr lang="en-US" b="0" i="1" smtClean="0">
                            <a:latin typeface="Cambria Math"/>
                          </a:rPr>
                          <m:t> ) −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38" y="5480649"/>
                <a:ext cx="130920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7944" t="-119672" r="-4673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600143" y="5480649"/>
                <a:ext cx="791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143" y="5480649"/>
                <a:ext cx="79143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6923" t="-119672" r="-5846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210524" y="5487515"/>
                <a:ext cx="5012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 )              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19600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110 ∗160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=2000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524" y="5487515"/>
                <a:ext cx="50122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4380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31351" y="6353908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a</a:t>
            </a:r>
            <a:r>
              <a:rPr lang="en-US" b="1" dirty="0" smtClean="0">
                <a:solidFill>
                  <a:srgbClr val="00B050"/>
                </a:solidFill>
              </a:rPr>
              <a:t> = -39000 / 400 = -97.5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19481" y="6353908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b</a:t>
            </a:r>
            <a:r>
              <a:rPr lang="en-US" b="1" dirty="0" smtClean="0">
                <a:solidFill>
                  <a:srgbClr val="00B050"/>
                </a:solidFill>
              </a:rPr>
              <a:t> = 2000 / 400 = 5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03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5241</TotalTime>
  <Words>463</Words>
  <Application>Microsoft Office PowerPoint</Application>
  <PresentationFormat>On-screen Show (4:3)</PresentationFormat>
  <Paragraphs>127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Regression Methods in Machine Learning Part 1 – Linear Regression </vt:lpstr>
      <vt:lpstr>Linear Regression</vt:lpstr>
      <vt:lpstr>(Simple) Linear Regression</vt:lpstr>
      <vt:lpstr>(Simple) Linear Regression by Many Names</vt:lpstr>
      <vt:lpstr>(Simple) Linear Regression</vt:lpstr>
      <vt:lpstr>Loss Function</vt:lpstr>
      <vt:lpstr>Solving Simple Linear Equation</vt:lpstr>
      <vt:lpstr>(Simple) Linear Regression 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108</cp:revision>
  <dcterms:created xsi:type="dcterms:W3CDTF">2006-08-16T00:00:00Z</dcterms:created>
  <dcterms:modified xsi:type="dcterms:W3CDTF">2017-07-05T20:47:40Z</dcterms:modified>
</cp:coreProperties>
</file>