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3" r:id="rId4"/>
    <p:sldId id="282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19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 smtClean="0"/>
              <a:t>Oriented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&amp; Objects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6648" y="1143588"/>
            <a:ext cx="876875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– A means to construct objects from predefined specifications (</a:t>
            </a:r>
            <a:r>
              <a:rPr lang="en-US" sz="2400" b="1" dirty="0" err="1" smtClean="0">
                <a:solidFill>
                  <a:srgbClr val="0070C0"/>
                </a:solidFill>
              </a:rPr>
              <a:t>e.g</a:t>
            </a:r>
            <a:r>
              <a:rPr lang="en-US" sz="2400" b="1" dirty="0" smtClean="0">
                <a:solidFill>
                  <a:srgbClr val="0070C0"/>
                </a:solidFill>
              </a:rPr>
              <a:t>, forms/templates), which may contain: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Initialized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Placeholders for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Methods for Accessing and Manipulating Data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Object – An instance of a class, i.e., built from a specification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3118435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3124200"/>
            <a:ext cx="113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</a:t>
            </a:r>
            <a:r>
              <a:rPr lang="en-US" sz="1200" b="1" dirty="0" smtClean="0"/>
              <a:t>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building</a:t>
            </a:r>
          </a:p>
          <a:p>
            <a:r>
              <a:rPr lang="en-US" sz="1200" b="1" dirty="0" smtClean="0"/>
              <a:t>Something.</a:t>
            </a:r>
          </a:p>
        </p:txBody>
      </p:sp>
      <p:sp>
        <p:nvSpPr>
          <p:cNvPr id="9" name="Round Single Corner Rectangle 8"/>
          <p:cNvSpPr/>
          <p:nvPr/>
        </p:nvSpPr>
        <p:spPr>
          <a:xfrm>
            <a:off x="2209800" y="3306778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52" name="Round Single Corner Rectangle 51"/>
          <p:cNvSpPr/>
          <p:nvPr/>
        </p:nvSpPr>
        <p:spPr>
          <a:xfrm>
            <a:off x="3503762" y="3292393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53" name="Round Single Corner Rectangle 52"/>
          <p:cNvSpPr/>
          <p:nvPr/>
        </p:nvSpPr>
        <p:spPr>
          <a:xfrm>
            <a:off x="4800600" y="3292393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3817896" y="2747982"/>
            <a:ext cx="391804" cy="26389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532666" y="4263367"/>
            <a:ext cx="3410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Specifications on what to build and how to build it</a:t>
            </a:r>
          </a:p>
        </p:txBody>
      </p:sp>
      <p:sp>
        <p:nvSpPr>
          <p:cNvPr id="55" name="Round Single Corner Rectangle 54"/>
          <p:cNvSpPr/>
          <p:nvPr/>
        </p:nvSpPr>
        <p:spPr>
          <a:xfrm>
            <a:off x="3124200" y="5105400"/>
            <a:ext cx="1447800" cy="1283179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3143250" y="5360363"/>
            <a:ext cx="1428750" cy="533400"/>
          </a:xfrm>
          <a:prstGeom prst="downArrow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1295400" y="5372100"/>
            <a:ext cx="1485900" cy="342900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828745" y="5429250"/>
            <a:ext cx="2286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734464" y="6055024"/>
            <a:ext cx="2286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5400" y="5543550"/>
            <a:ext cx="1143000" cy="10784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46324" y="497406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Constructor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03558" y="509195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Parameters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43979" y="6043044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Definition</a:t>
            </a:r>
          </a:p>
        </p:txBody>
      </p:sp>
      <p:cxnSp>
        <p:nvCxnSpPr>
          <p:cNvPr id="20" name="Straight Arrow Connector 19"/>
          <p:cNvCxnSpPr>
            <a:endCxn id="11" idx="3"/>
          </p:cNvCxnSpPr>
          <p:nvPr/>
        </p:nvCxnSpPr>
        <p:spPr>
          <a:xfrm flipH="1">
            <a:off x="4572000" y="5230451"/>
            <a:ext cx="391064" cy="30320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72842" y="5918445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Instance (Object)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899735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Inheritance – Derived (Sub)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Assembly of itself (derived or sub) with one or more other classes (base or super).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Hierarchical Classes – One class inherits a class, which inherits another, etc.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0083" y="2687106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2182483" y="2875449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3476445" y="2861064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4773283" y="2861064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30083" y="3886200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2202611" y="4074543"/>
            <a:ext cx="3713672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Class 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81400" y="4074543"/>
            <a:ext cx="0" cy="457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4074543"/>
            <a:ext cx="0" cy="457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3938317" y="3425349"/>
            <a:ext cx="219255" cy="5370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235155" y="3425349"/>
            <a:ext cx="219255" cy="5370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2689996"/>
            <a:ext cx="121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</a:t>
            </a:r>
            <a:r>
              <a:rPr lang="en-US" sz="1200" b="1" dirty="0" smtClean="0"/>
              <a:t>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base (super)</a:t>
            </a:r>
          </a:p>
          <a:p>
            <a:r>
              <a:rPr lang="en-US" sz="1200" b="1" dirty="0" smtClean="0"/>
              <a:t>classes.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3896264"/>
            <a:ext cx="124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</a:t>
            </a:r>
            <a:r>
              <a:rPr lang="en-US" sz="1200" b="1" dirty="0" smtClean="0"/>
              <a:t>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derived (sub)</a:t>
            </a:r>
            <a:br>
              <a:rPr lang="en-US" sz="1200" b="1" dirty="0" smtClean="0"/>
            </a:br>
            <a:r>
              <a:rPr lang="en-US" sz="1200" b="1" dirty="0" smtClean="0"/>
              <a:t>classes.</a:t>
            </a:r>
            <a:endParaRPr lang="en-US" sz="12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17343" y="3609201"/>
            <a:ext cx="142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Data/Methods of 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3148350"/>
            <a:ext cx="158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Inherit Data/Methods</a:t>
            </a:r>
          </a:p>
          <a:p>
            <a:r>
              <a:rPr lang="en-US" sz="1200" b="1" dirty="0" smtClean="0"/>
              <a:t>of class B and C.</a:t>
            </a:r>
            <a:endParaRPr lang="en-US" sz="1200" b="1" dirty="0" smtClean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4157572" y="3379183"/>
            <a:ext cx="2624228" cy="3493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5434821" y="3379183"/>
            <a:ext cx="1346979" cy="3924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Single Corner Rectangle 23"/>
          <p:cNvSpPr/>
          <p:nvPr/>
        </p:nvSpPr>
        <p:spPr>
          <a:xfrm>
            <a:off x="2622314" y="55561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5056401" y="55561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26" name="Round Single Corner Rectangle 25"/>
          <p:cNvSpPr/>
          <p:nvPr/>
        </p:nvSpPr>
        <p:spPr>
          <a:xfrm>
            <a:off x="3848261" y="59752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27" name="Round Single Corner Rectangle 26"/>
          <p:cNvSpPr/>
          <p:nvPr/>
        </p:nvSpPr>
        <p:spPr>
          <a:xfrm>
            <a:off x="2607431" y="63943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28" name="Round Single Corner Rectangle 27"/>
          <p:cNvSpPr/>
          <p:nvPr/>
        </p:nvSpPr>
        <p:spPr>
          <a:xfrm>
            <a:off x="5056401" y="6401519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59802" y="6238335"/>
            <a:ext cx="481462" cy="311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65314" y="6211018"/>
            <a:ext cx="449709" cy="3048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95808" y="6238335"/>
            <a:ext cx="533915" cy="38459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19761" y="6269247"/>
            <a:ext cx="571500" cy="36087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366799" y="5784729"/>
            <a:ext cx="481462" cy="311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015483" y="5784729"/>
            <a:ext cx="449709" cy="3048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54675" y="5840082"/>
            <a:ext cx="571500" cy="36087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15483" y="5819235"/>
            <a:ext cx="533915" cy="38459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4047" y="5763178"/>
            <a:ext cx="1488563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Legend:</a:t>
            </a:r>
          </a:p>
          <a:p>
            <a:r>
              <a:rPr lang="en-US" sz="1200" b="1" dirty="0" smtClean="0"/>
              <a:t>Inheritance               </a:t>
            </a:r>
            <a:br>
              <a:rPr lang="en-US" sz="1200" b="1" dirty="0" smtClean="0"/>
            </a:br>
            <a:r>
              <a:rPr lang="en-US" sz="1200" b="1" dirty="0" smtClean="0"/>
              <a:t>Parameters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583798" y="6294848"/>
            <a:ext cx="582870" cy="308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68074" y="6098596"/>
            <a:ext cx="582870" cy="30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4702" y="5439597"/>
            <a:ext cx="238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 (super) classes are inherited</a:t>
            </a:r>
          </a:p>
          <a:p>
            <a:r>
              <a:rPr lang="en-US" sz="1200" dirty="0" smtClean="0"/>
              <a:t>Upwards into derived (sub) classes.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584451" y="6038414"/>
            <a:ext cx="258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Parameters are passed downwards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From derived (sub) to the constructors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base (super) classes.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094616" y="4303746"/>
            <a:ext cx="4038600" cy="2438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Derived Class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Data Encapsulation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649" y="1143588"/>
            <a:ext cx="7467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Encapsulation – i.e., data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Accessibility 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14400" y="2133600"/>
            <a:ext cx="1294681" cy="1219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09081" y="2209800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081" y="2438400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620225">
            <a:off x="2294959" y="2257847"/>
            <a:ext cx="228600" cy="770148"/>
          </a:xfrm>
          <a:prstGeom prst="arc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90802" y="2381250"/>
            <a:ext cx="1447798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230591" y="2777706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0591" y="3006306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620225">
            <a:off x="2316469" y="2825753"/>
            <a:ext cx="228600" cy="770148"/>
          </a:xfrm>
          <a:prstGeom prst="arc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612312" y="2949156"/>
            <a:ext cx="1447798" cy="11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/>
          <p:cNvSpPr/>
          <p:nvPr/>
        </p:nvSpPr>
        <p:spPr>
          <a:xfrm>
            <a:off x="3124201" y="2832699"/>
            <a:ext cx="381000" cy="347213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7528" y="2867806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is hidden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4073014" y="2133600"/>
            <a:ext cx="1294681" cy="1219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</a:p>
          <a:p>
            <a:pPr algn="ctr"/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5105400" y="2944843"/>
            <a:ext cx="762000" cy="15240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82849" y="2152173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 see B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210827"/>
            <a:ext cx="153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see B’s data</a:t>
            </a:r>
            <a:endParaRPr lang="en-US" sz="1200" b="1" dirty="0"/>
          </a:p>
        </p:txBody>
      </p:sp>
      <p:sp>
        <p:nvSpPr>
          <p:cNvPr id="30" name="Down Arrow 29"/>
          <p:cNvSpPr/>
          <p:nvPr/>
        </p:nvSpPr>
        <p:spPr>
          <a:xfrm>
            <a:off x="4855234" y="2573547"/>
            <a:ext cx="76200" cy="33930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98366" y="2572227"/>
            <a:ext cx="1285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 can see its data</a:t>
            </a:r>
            <a:endParaRPr lang="en-US" sz="1200" b="1" dirty="0"/>
          </a:p>
        </p:txBody>
      </p:sp>
      <p:sp>
        <p:nvSpPr>
          <p:cNvPr id="37" name="Oval 36"/>
          <p:cNvSpPr/>
          <p:nvPr/>
        </p:nvSpPr>
        <p:spPr>
          <a:xfrm>
            <a:off x="4204985" y="4608546"/>
            <a:ext cx="1924709" cy="1828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(public)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(protected)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(private)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6091" y="4629092"/>
            <a:ext cx="1924709" cy="1828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A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667000" y="5465796"/>
            <a:ext cx="1447798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678305" y="5732496"/>
            <a:ext cx="1447798" cy="114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37936" y="5268475"/>
            <a:ext cx="1505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 access B’s data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39435" y="5543135"/>
            <a:ext cx="172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access B’s data</a:t>
            </a:r>
            <a:endParaRPr lang="en-US" sz="1200" b="1" dirty="0"/>
          </a:p>
        </p:txBody>
      </p:sp>
      <p:sp>
        <p:nvSpPr>
          <p:cNvPr id="43" name="Right Arrow 42"/>
          <p:cNvSpPr/>
          <p:nvPr/>
        </p:nvSpPr>
        <p:spPr>
          <a:xfrm>
            <a:off x="2667000" y="6019800"/>
            <a:ext cx="1447798" cy="11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28129" y="5818580"/>
            <a:ext cx="172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access B’s data</a:t>
            </a:r>
            <a:endParaRPr lang="en-US" sz="1200" b="1" dirty="0"/>
          </a:p>
        </p:txBody>
      </p:sp>
      <p:sp>
        <p:nvSpPr>
          <p:cNvPr id="46" name="Left Arrow 45"/>
          <p:cNvSpPr/>
          <p:nvPr/>
        </p:nvSpPr>
        <p:spPr>
          <a:xfrm>
            <a:off x="5840818" y="5765521"/>
            <a:ext cx="685800" cy="10611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5960" y="5674940"/>
            <a:ext cx="129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 can</a:t>
            </a:r>
          </a:p>
          <a:p>
            <a:r>
              <a:rPr lang="en-US" sz="1200" b="1" dirty="0" smtClean="0"/>
              <a:t>access B’s data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77716" y="4146532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Inheritance</a:t>
            </a:r>
            <a:endParaRPr lang="en-US" sz="1400" i="1" dirty="0"/>
          </a:p>
        </p:txBody>
      </p:sp>
      <p:cxnSp>
        <p:nvCxnSpPr>
          <p:cNvPr id="50" name="Curved Connector 49"/>
          <p:cNvCxnSpPr>
            <a:stCxn id="48" idx="2"/>
          </p:cNvCxnSpPr>
          <p:nvPr/>
        </p:nvCxnSpPr>
        <p:spPr>
          <a:xfrm rot="5400000">
            <a:off x="7870068" y="4413440"/>
            <a:ext cx="270091" cy="3518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876875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Method Overloading –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method </a:t>
            </a:r>
            <a:r>
              <a:rPr lang="en-US" sz="2400" b="1" dirty="0" smtClean="0">
                <a:solidFill>
                  <a:srgbClr val="0070C0"/>
                </a:solidFill>
              </a:rPr>
              <a:t>(function) can have multiple implementations for different parameters.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1000" b="1" dirty="0">
              <a:solidFill>
                <a:srgbClr val="0070C0"/>
              </a:solidFill>
            </a:endParaRP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endParaRPr lang="en-US" sz="1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 Overloading –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operator </a:t>
            </a:r>
            <a:r>
              <a:rPr lang="en-US" sz="2400" b="1" dirty="0" smtClean="0">
                <a:solidFill>
                  <a:srgbClr val="0070C0"/>
                </a:solidFill>
              </a:rPr>
              <a:t>(e.g., +) can have multiple implementations for different data types.</a:t>
            </a:r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3200" y="2237117"/>
            <a:ext cx="29944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2743200" y="2748951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7" name="Down Arrow Callout 6"/>
          <p:cNvSpPr/>
          <p:nvPr/>
        </p:nvSpPr>
        <p:spPr>
          <a:xfrm>
            <a:off x="4327944" y="2748951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8" name="Wave 7"/>
          <p:cNvSpPr/>
          <p:nvPr/>
        </p:nvSpPr>
        <p:spPr>
          <a:xfrm>
            <a:off x="2743200" y="3227717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9" name="Wave 8"/>
          <p:cNvSpPr/>
          <p:nvPr/>
        </p:nvSpPr>
        <p:spPr>
          <a:xfrm>
            <a:off x="4327944" y="3243532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241" y="2312120"/>
            <a:ext cx="233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One (same) name for the Method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9365" y="2705727"/>
            <a:ext cx="225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Switch to implementation based</a:t>
            </a:r>
          </a:p>
          <a:p>
            <a:r>
              <a:rPr lang="en-US" sz="1200" b="1" dirty="0" smtClean="0"/>
              <a:t>on parameters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8853" y="3339784"/>
            <a:ext cx="145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Parameters specific </a:t>
            </a:r>
            <a:br>
              <a:rPr lang="en-US" sz="1200" b="1" dirty="0" smtClean="0"/>
            </a:br>
            <a:r>
              <a:rPr lang="en-US" sz="1200" b="1" dirty="0" smtClean="0"/>
              <a:t>implementations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743200" y="5024448"/>
            <a:ext cx="29944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(e.g., +)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2743200" y="5536282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Type</a:t>
            </a:r>
            <a:endParaRPr lang="en-US" sz="1600" dirty="0"/>
          </a:p>
        </p:txBody>
      </p:sp>
      <p:sp>
        <p:nvSpPr>
          <p:cNvPr id="16" name="Down Arrow Callout 15"/>
          <p:cNvSpPr/>
          <p:nvPr/>
        </p:nvSpPr>
        <p:spPr>
          <a:xfrm>
            <a:off x="4327944" y="5536282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Type</a:t>
            </a:r>
            <a:endParaRPr lang="en-US" sz="1600" dirty="0"/>
          </a:p>
        </p:txBody>
      </p:sp>
      <p:sp>
        <p:nvSpPr>
          <p:cNvPr id="17" name="Wave 16"/>
          <p:cNvSpPr/>
          <p:nvPr/>
        </p:nvSpPr>
        <p:spPr>
          <a:xfrm>
            <a:off x="2743200" y="6015048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8" name="Wave 17"/>
          <p:cNvSpPr/>
          <p:nvPr/>
        </p:nvSpPr>
        <p:spPr>
          <a:xfrm>
            <a:off x="4327944" y="6030863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2081287"/>
            <a:ext cx="223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be different number and/or</a:t>
            </a:r>
          </a:p>
          <a:p>
            <a:r>
              <a:rPr lang="en-US" sz="1200" dirty="0" smtClean="0"/>
              <a:t>Data type of parameters.</a:t>
            </a:r>
            <a:endParaRPr lang="en-US" sz="12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5984468" y="2542418"/>
            <a:ext cx="270091" cy="3518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365" y="5085794"/>
            <a:ext cx="112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Same operator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7858" y="5506732"/>
            <a:ext cx="225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Switch to implementation based</a:t>
            </a:r>
          </a:p>
          <a:p>
            <a:r>
              <a:rPr lang="en-US" sz="1200" b="1" dirty="0" smtClean="0"/>
              <a:t>on data type of parameters.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479" y="6127115"/>
            <a:ext cx="133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Type specific</a:t>
            </a:r>
          </a:p>
          <a:p>
            <a:r>
              <a:rPr lang="en-US" sz="1200" b="1" dirty="0" smtClean="0"/>
              <a:t>implementations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73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90735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Abstract Classes – Reduce Complexity by Hiding Details</a:t>
            </a:r>
            <a:endParaRPr lang="en-US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Has Method Signatures (declarations), but not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Abstract Methods must be implemented by derived (sub) class.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28194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12456" y="2819400"/>
            <a:ext cx="216954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B</a:t>
            </a:r>
            <a:endParaRPr lang="en-US" dirty="0"/>
          </a:p>
        </p:txBody>
      </p:sp>
      <p:sp>
        <p:nvSpPr>
          <p:cNvPr id="3" name="Round Single Corner Rectangle 2"/>
          <p:cNvSpPr/>
          <p:nvPr/>
        </p:nvSpPr>
        <p:spPr>
          <a:xfrm>
            <a:off x="3733800" y="3276600"/>
            <a:ext cx="2176732" cy="304800"/>
          </a:xfrm>
          <a:prstGeom prst="round1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6212457" y="3276600"/>
            <a:ext cx="2176732" cy="304800"/>
          </a:xfrm>
          <a:prstGeom prst="round1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3276600" y="2559360"/>
            <a:ext cx="5410200" cy="132684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162223"/>
            <a:ext cx="106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Abstract Class</a:t>
            </a:r>
            <a:endParaRPr lang="en-US" sz="1200" b="1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1198516" y="4495800"/>
            <a:ext cx="7517039" cy="19050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463" y="5020720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371600" y="46482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C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1371600" y="5142781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725173" y="46482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17" name="Down Arrow Callout 16"/>
          <p:cNvSpPr/>
          <p:nvPr/>
        </p:nvSpPr>
        <p:spPr>
          <a:xfrm>
            <a:off x="3725173" y="5142781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212457" y="4649638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B</a:t>
            </a:r>
            <a:endParaRPr lang="en-US" dirty="0"/>
          </a:p>
        </p:txBody>
      </p:sp>
      <p:sp>
        <p:nvSpPr>
          <p:cNvPr id="19" name="Down Arrow Callout 18"/>
          <p:cNvSpPr/>
          <p:nvPr/>
        </p:nvSpPr>
        <p:spPr>
          <a:xfrm>
            <a:off x="6212457" y="5144219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57600" y="4495800"/>
            <a:ext cx="0" cy="1905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Wave 21"/>
          <p:cNvSpPr/>
          <p:nvPr/>
        </p:nvSpPr>
        <p:spPr>
          <a:xfrm>
            <a:off x="1371600" y="556260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4" name="Wave 23"/>
          <p:cNvSpPr/>
          <p:nvPr/>
        </p:nvSpPr>
        <p:spPr>
          <a:xfrm>
            <a:off x="3733800" y="557554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5" name="Wave 24"/>
          <p:cNvSpPr/>
          <p:nvPr/>
        </p:nvSpPr>
        <p:spPr>
          <a:xfrm>
            <a:off x="6205267" y="557554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6" name="Down Arrow 25"/>
          <p:cNvSpPr/>
          <p:nvPr/>
        </p:nvSpPr>
        <p:spPr>
          <a:xfrm>
            <a:off x="4737780" y="3747402"/>
            <a:ext cx="219255" cy="8245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84005" y="3747402"/>
            <a:ext cx="219255" cy="8245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76600" y="3992643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Inheritance</a:t>
            </a:r>
            <a:endParaRPr lang="en-US" sz="1400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91848" y="4161138"/>
            <a:ext cx="445932" cy="1746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83222" y="3992643"/>
            <a:ext cx="2900783" cy="17092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7146" y="6408942"/>
            <a:ext cx="461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 specific implementations of inherited abstract methods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0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6901</TotalTime>
  <Words>453</Words>
  <Application>Microsoft Office PowerPoint</Application>
  <PresentationFormat>On-screen Show (4:3)</PresentationFormat>
  <Paragraphs>163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Object Oriented Programming Principles</vt:lpstr>
      <vt:lpstr>OOP Principles – Class &amp; Objects</vt:lpstr>
      <vt:lpstr>OOP Principles – Inheritance</vt:lpstr>
      <vt:lpstr>OOP Principles – Data Encapsulation</vt:lpstr>
      <vt:lpstr>OOP Principles – Polymorphism</vt:lpstr>
      <vt:lpstr>OOP Principles – Abstraction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199</cp:revision>
  <dcterms:created xsi:type="dcterms:W3CDTF">2006-08-16T00:00:00Z</dcterms:created>
  <dcterms:modified xsi:type="dcterms:W3CDTF">2017-07-19T00:23:47Z</dcterms:modified>
</cp:coreProperties>
</file>