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5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Reinforcement Learning</a:t>
            </a:r>
            <a:br>
              <a:rPr lang="en-US" dirty="0" smtClean="0"/>
            </a:br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2466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machine learning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method for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adaptation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to an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agent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(e.g., robot) interacts with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dynamic </a:t>
            </a:r>
            <a:b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environment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agent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learns from interacting with the environment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best actions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take.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Concepts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Markov Principles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Exploration / Exploitation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Dynamic Programming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Actions / Environment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43" y="1019175"/>
            <a:ext cx="18331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8403" y="990599"/>
            <a:ext cx="1160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Reflex</a:t>
            </a:r>
            <a:r>
              <a:rPr lang="en-US" sz="1400" b="1" dirty="0" smtClean="0"/>
              <a:t>  Agent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1768" y="655022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9" name="Bent Arrow 8"/>
          <p:cNvSpPr/>
          <p:nvPr/>
        </p:nvSpPr>
        <p:spPr>
          <a:xfrm rot="12632762" flipH="1">
            <a:off x="2743199" y="2879594"/>
            <a:ext cx="457200" cy="1905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20594214" flipH="1">
            <a:off x="5486401" y="2819083"/>
            <a:ext cx="457200" cy="1905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6447" y="351479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2878" y="3456086"/>
            <a:ext cx="109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600200" y="1905000"/>
            <a:ext cx="5791199" cy="3886200"/>
          </a:xfrm>
          <a:prstGeom prst="donut">
            <a:avLst>
              <a:gd name="adj" fmla="val 48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 rot="5400000">
            <a:off x="4174994" y="5622795"/>
            <a:ext cx="457200" cy="336811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13482" y="3102143"/>
            <a:ext cx="1611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Continuous Cycle: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Observe Environment,</a:t>
            </a:r>
          </a:p>
          <a:p>
            <a:r>
              <a:rPr lang="en-US" sz="1200" b="1" dirty="0" smtClean="0"/>
              <a:t>Take Action,</a:t>
            </a:r>
          </a:p>
          <a:p>
            <a:r>
              <a:rPr lang="en-US" sz="1200" b="1" dirty="0" smtClean="0"/>
              <a:t>Observe Environment,</a:t>
            </a:r>
            <a:br>
              <a:rPr lang="en-US" sz="1200" b="1" dirty="0" smtClean="0"/>
            </a:br>
            <a:r>
              <a:rPr lang="en-US" sz="1200" b="1" dirty="0" smtClean="0"/>
              <a:t>Take Action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" y="3286808"/>
            <a:ext cx="167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Actions are determined</a:t>
            </a:r>
          </a:p>
          <a:p>
            <a:r>
              <a:rPr lang="en-US" sz="1200" b="1" dirty="0" smtClean="0"/>
              <a:t>based on predefined</a:t>
            </a:r>
          </a:p>
          <a:p>
            <a:r>
              <a:rPr lang="en-US" sz="1200" b="1" dirty="0" smtClean="0"/>
              <a:t>rules.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59956" y="1021377"/>
            <a:ext cx="12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Preprogrammed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98529" y="1159876"/>
            <a:ext cx="42287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Intelligent Agent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200" y="1217294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Wikipedia: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An Intelligent Agent is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an autonomous entity which observes through sensors and acts upon an environment using actuators (i.e. it is an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agent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) and directs its activity towards achieving goals (i.e. it is "rational", as defined in economics).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739087" y="3020612"/>
            <a:ext cx="3276600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67000" y="2715812"/>
            <a:ext cx="142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Intelligent Agent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48887" y="3260225"/>
            <a:ext cx="75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Sensors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01811" y="5306610"/>
            <a:ext cx="90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Actuators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34992" y="3033114"/>
            <a:ext cx="961895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44308" y="2725337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>
            <a:off x="4778484" y="5428648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746448" y="3382263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70023" y="2229133"/>
            <a:ext cx="261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Senses the environment (e.g., camera,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audio, LIDAR, GPS, ultrasonic)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5021962" y="2884975"/>
            <a:ext cx="534888" cy="21561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86304" y="3151430"/>
            <a:ext cx="120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Room, Street,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Warehouse, etc.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7087570" y="3416044"/>
            <a:ext cx="598734" cy="3939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46448" y="6019800"/>
            <a:ext cx="181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Modifies the environment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(e.g., walk, pickup, drive)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5400000" flipH="1" flipV="1">
            <a:off x="5299867" y="5711337"/>
            <a:ext cx="490841" cy="12995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73628" y="3836334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226612" y="3530122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89612" y="4595867"/>
            <a:ext cx="757964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4226611" y="4295775"/>
            <a:ext cx="101258" cy="30009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226612" y="5026733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3889" y="2224356"/>
            <a:ext cx="193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Current State of the Agent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elative to the environment.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>
            <a:off x="1402231" y="2725337"/>
            <a:ext cx="2471397" cy="1326430"/>
          </a:xfrm>
          <a:prstGeom prst="curvedConnector3">
            <a:avLst>
              <a:gd name="adj1" fmla="val -103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0967" y="5976640"/>
            <a:ext cx="183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Possible Actions the Agent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can take.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flipV="1">
            <a:off x="2370573" y="5026733"/>
            <a:ext cx="1439427" cy="106926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3314700" y="4775875"/>
            <a:ext cx="533400" cy="708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24144" y="459050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Policy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4800" y="4435562"/>
            <a:ext cx="1293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set of rules that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map a state to an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action.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flipV="1">
            <a:off x="1523474" y="4740997"/>
            <a:ext cx="914925" cy="10572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3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/ Reward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43" y="1019175"/>
            <a:ext cx="18331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55418" y="990600"/>
            <a:ext cx="142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Intelligent</a:t>
            </a:r>
            <a:r>
              <a:rPr lang="en-US" sz="1400" b="1" dirty="0" smtClean="0"/>
              <a:t> Agent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1768" y="655022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03026" y="3259197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3881" y="3207015"/>
            <a:ext cx="109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600200" y="1905000"/>
            <a:ext cx="5791199" cy="3886200"/>
          </a:xfrm>
          <a:prstGeom prst="donut">
            <a:avLst>
              <a:gd name="adj" fmla="val 487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 rot="5400000">
            <a:off x="4174994" y="5622795"/>
            <a:ext cx="457200" cy="336811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21518" y="1354131"/>
            <a:ext cx="56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6200000">
            <a:off x="4070178" y="2915383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714998" y="1476169"/>
            <a:ext cx="1831462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46460" y="1355117"/>
            <a:ext cx="749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5644" y="1594815"/>
            <a:ext cx="139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the action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effected the agent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environment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573882" y="1594816"/>
            <a:ext cx="331763" cy="3101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13979" y="1604407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positive or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negative is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new state.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7450036" y="2098223"/>
            <a:ext cx="942153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1726496" y="3031960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unched Tape 12"/>
          <p:cNvSpPr/>
          <p:nvPr/>
        </p:nvSpPr>
        <p:spPr>
          <a:xfrm>
            <a:off x="7477783" y="2573397"/>
            <a:ext cx="1072392" cy="685800"/>
          </a:xfrm>
          <a:prstGeom prst="flowChartPunchedTa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13979" y="3286809"/>
            <a:ext cx="102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What was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learned from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the reward.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49239" y="1358919"/>
            <a:ext cx="624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47800" y="2996756"/>
            <a:ext cx="5943599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 flipV="1">
            <a:off x="1447800" y="1539868"/>
            <a:ext cx="0" cy="14568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>
            <a:off x="1447800" y="1539868"/>
            <a:ext cx="1189612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1384" y="1673218"/>
            <a:ext cx="122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Learned set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rules of: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States -&gt; Actions</a:t>
            </a:r>
          </a:p>
        </p:txBody>
      </p:sp>
      <p:sp>
        <p:nvSpPr>
          <p:cNvPr id="1028" name="TextBox 1027"/>
          <p:cNvSpPr txBox="1"/>
          <p:nvPr/>
        </p:nvSpPr>
        <p:spPr>
          <a:xfrm>
            <a:off x="228600" y="5791200"/>
            <a:ext cx="2051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Example Positive Reward:</a:t>
            </a:r>
            <a:br>
              <a:rPr lang="en-US" sz="1400" i="1" dirty="0" smtClean="0"/>
            </a:br>
            <a:r>
              <a:rPr lang="en-US" sz="1400" i="1" dirty="0" smtClean="0"/>
              <a:t>Robot Stands Up,</a:t>
            </a:r>
          </a:p>
          <a:p>
            <a:r>
              <a:rPr lang="en-US" sz="1400" i="1" dirty="0" smtClean="0"/>
              <a:t>Closer to Destination</a:t>
            </a:r>
            <a:endParaRPr lang="en-US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63693" y="5774294"/>
            <a:ext cx="21384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Example Negative Reward:</a:t>
            </a:r>
            <a:br>
              <a:rPr lang="en-US" sz="1400" i="1" dirty="0" smtClean="0"/>
            </a:br>
            <a:r>
              <a:rPr lang="en-US" sz="1400" i="1" dirty="0" smtClean="0"/>
              <a:t>Robot Falls Down,</a:t>
            </a:r>
          </a:p>
          <a:p>
            <a:r>
              <a:rPr lang="en-US" sz="1400" i="1" dirty="0" smtClean="0"/>
              <a:t>Further from Destination</a:t>
            </a:r>
            <a:endParaRPr lang="en-US" sz="14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259956" y="1021377"/>
            <a:ext cx="171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Reinforcement Learning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900783" y="1159876"/>
            <a:ext cx="42287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Learn by Trial and Error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5911"/>
            <a:ext cx="84242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77574" y="1757658"/>
            <a:ext cx="1417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Un-programmed</a:t>
            </a:r>
            <a:endParaRPr lang="en-US" sz="1400" b="1" dirty="0"/>
          </a:p>
        </p:txBody>
      </p:sp>
      <p:sp>
        <p:nvSpPr>
          <p:cNvPr id="3" name="Folded Corner 2"/>
          <p:cNvSpPr/>
          <p:nvPr/>
        </p:nvSpPr>
        <p:spPr>
          <a:xfrm>
            <a:off x="499806" y="3427511"/>
            <a:ext cx="1295400" cy="838200"/>
          </a:xfrm>
          <a:prstGeom prst="foldedCorner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Predefined set of Actions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99806" y="4419600"/>
            <a:ext cx="1295400" cy="1295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598711"/>
            <a:ext cx="1905000" cy="43448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01205" y="1290934"/>
            <a:ext cx="1912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Delivered From Factory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48" y="2971054"/>
            <a:ext cx="1600201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>
            <a:off x="2362200" y="3748923"/>
            <a:ext cx="13716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391149" y="3748923"/>
            <a:ext cx="13716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70621" y="2680838"/>
            <a:ext cx="1240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Trial and Error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30" y="2055911"/>
            <a:ext cx="84242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139771" y="1748134"/>
            <a:ext cx="1149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</a:t>
            </a:r>
            <a:r>
              <a:rPr lang="en-US" sz="1400" b="1" dirty="0" smtClean="0"/>
              <a:t>rogrammed</a:t>
            </a:r>
            <a:endParaRPr lang="en-US" sz="1400" b="1" dirty="0"/>
          </a:p>
        </p:txBody>
      </p:sp>
      <p:sp>
        <p:nvSpPr>
          <p:cNvPr id="50" name="Folded Corner 49"/>
          <p:cNvSpPr/>
          <p:nvPr/>
        </p:nvSpPr>
        <p:spPr>
          <a:xfrm>
            <a:off x="7067036" y="3427511"/>
            <a:ext cx="1295400" cy="838200"/>
          </a:xfrm>
          <a:prstGeom prst="foldedCorner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Predefined set of Actions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067036" y="4427636"/>
            <a:ext cx="1295400" cy="1295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95830" y="1598711"/>
            <a:ext cx="1905000" cy="51830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868435" y="1290934"/>
            <a:ext cx="1961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Reinforcement Learning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Folded Corner 56"/>
          <p:cNvSpPr/>
          <p:nvPr/>
        </p:nvSpPr>
        <p:spPr>
          <a:xfrm>
            <a:off x="7067036" y="5867400"/>
            <a:ext cx="1295400" cy="838200"/>
          </a:xfrm>
          <a:prstGeom prst="foldedCorner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States -&gt; Actions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304800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Simple Reinforcement Learning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69" y="2055911"/>
            <a:ext cx="84242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ded Corner 2"/>
          <p:cNvSpPr/>
          <p:nvPr/>
        </p:nvSpPr>
        <p:spPr>
          <a:xfrm>
            <a:off x="533400" y="3503711"/>
            <a:ext cx="1295400" cy="1068289"/>
          </a:xfrm>
          <a:prstGeom prst="foldedCorner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Actions: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Stand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Walk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Run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533400" y="4645222"/>
            <a:ext cx="1295400" cy="1298378"/>
          </a:xfrm>
          <a:prstGeom prst="foldedCorner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Rewards: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Stand -&gt; 0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Walk  -&gt; 1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Run    -&gt; 2</a:t>
            </a: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Fal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l   -&gt; -2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7574" y="1757658"/>
            <a:ext cx="1417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Un-programmed</a:t>
            </a:r>
            <a:endParaRPr lang="en-US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228600" y="1598711"/>
            <a:ext cx="1905000" cy="44972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1598711"/>
            <a:ext cx="58120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Initial State -&gt; Fall				State-&gt;Action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Actions:	</a:t>
            </a:r>
            <a:r>
              <a:rPr lang="en-US" sz="1400" b="1" dirty="0" smtClean="0">
                <a:solidFill>
                  <a:srgbClr val="00B050"/>
                </a:solidFill>
              </a:rPr>
              <a:t>Stand -&gt; 0				Fall -&gt; Stand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Walk  -&gt; </a:t>
            </a:r>
            <a:r>
              <a:rPr lang="en-US" sz="1400" b="1" dirty="0" smtClean="0">
                <a:solidFill>
                  <a:srgbClr val="FF0000"/>
                </a:solidFill>
              </a:rPr>
              <a:t>Robot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Falls Down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-&gt; -2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Run    -&gt; </a:t>
            </a:r>
            <a:r>
              <a:rPr lang="en-US" sz="1400" b="1" dirty="0" smtClean="0">
                <a:solidFill>
                  <a:srgbClr val="FF0000"/>
                </a:solidFill>
              </a:rPr>
              <a:t>Robot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Falls Down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-&gt; -2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State-&gt;Stand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Stand -&gt; 0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</a:rPr>
              <a:t>Walk  -&gt; 1				Stand-&gt;Walk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	Run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-&gt; </a:t>
            </a:r>
            <a:r>
              <a:rPr lang="en-US" sz="1400" b="1" dirty="0">
                <a:solidFill>
                  <a:srgbClr val="FF0000"/>
                </a:solidFill>
              </a:rPr>
              <a:t>Robot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Falls Down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-&gt; -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State-&gt;Walk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Stand -&gt; 0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Walk  -&gt; 1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</a:rPr>
              <a:t>Run    -&gt; 2				Walk-&gt;Run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657724" y="1958095"/>
            <a:ext cx="2581275" cy="45719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338012" y="1318020"/>
            <a:ext cx="1263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Learned Policy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895600" y="1286467"/>
            <a:ext cx="57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Trials</a:t>
            </a:r>
            <a:endParaRPr lang="en-US" sz="1400" b="1" dirty="0"/>
          </a:p>
        </p:txBody>
      </p:sp>
      <p:sp>
        <p:nvSpPr>
          <p:cNvPr id="29" name="Right Arrow 28"/>
          <p:cNvSpPr/>
          <p:nvPr/>
        </p:nvSpPr>
        <p:spPr>
          <a:xfrm>
            <a:off x="4667249" y="3191046"/>
            <a:ext cx="2581275" cy="45719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638674" y="4516927"/>
            <a:ext cx="2581275" cy="45719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0" y="5294410"/>
            <a:ext cx="1161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Highest Reward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>
          <a:xfrm rot="5400000" flipH="1" flipV="1">
            <a:off x="3644073" y="4868333"/>
            <a:ext cx="555605" cy="23344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6700</TotalTime>
  <Words>238</Words>
  <Application>Microsoft Office PowerPoint</Application>
  <PresentationFormat>On-screen Show (4:3)</PresentationFormat>
  <Paragraphs>108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Artificial Intelligence Reinforcement Learning Introduction </vt:lpstr>
      <vt:lpstr>Introduction</vt:lpstr>
      <vt:lpstr>Actions / Environment</vt:lpstr>
      <vt:lpstr>Intelligent Agent</vt:lpstr>
      <vt:lpstr>State / Reward</vt:lpstr>
      <vt:lpstr>Learn by Trial and Error</vt:lpstr>
      <vt:lpstr>Simple Reinforcement Learning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172</cp:revision>
  <dcterms:created xsi:type="dcterms:W3CDTF">2006-08-16T00:00:00Z</dcterms:created>
  <dcterms:modified xsi:type="dcterms:W3CDTF">2017-07-27T05:26:52Z</dcterms:modified>
</cp:coreProperties>
</file>