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7" r:id="rId5"/>
    <p:sldId id="291" r:id="rId6"/>
    <p:sldId id="288" r:id="rId7"/>
    <p:sldId id="292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Splitting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Splitting Datasets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3902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use a dataset in Machine Learning, the dataset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first split into a training and test set.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training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set is used to trai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 the model.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set is used to test the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Typically, split 80% training, 20% test.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Serial Splitting of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3698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Simplest method of splitting data is to split it serially.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Take first 80% rows and put into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Take remaining 20% rows and put into test set.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492" y="3614677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pandas </a:t>
            </a:r>
            <a:r>
              <a:rPr lang="en-US" b="1" dirty="0">
                <a:solidFill>
                  <a:srgbClr val="0070C0"/>
                </a:solidFill>
              </a:rPr>
              <a:t>as</a:t>
            </a:r>
            <a:r>
              <a:rPr lang="en-US" b="1" dirty="0"/>
              <a:t> </a:t>
            </a:r>
            <a:r>
              <a:rPr lang="en-US" b="1" dirty="0" err="1" smtClean="0"/>
              <a:t>pd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# pandas library</a:t>
            </a:r>
          </a:p>
          <a:p>
            <a:r>
              <a:rPr lang="en-US" b="1" dirty="0" smtClean="0"/>
              <a:t>dataset </a:t>
            </a:r>
            <a:r>
              <a:rPr lang="en-US" b="1" dirty="0"/>
              <a:t>= </a:t>
            </a:r>
            <a:r>
              <a:rPr lang="en-US" b="1" dirty="0" err="1"/>
              <a:t>pd.read_csv</a:t>
            </a:r>
            <a:r>
              <a:rPr lang="en-US" b="1" dirty="0"/>
              <a:t>("Data.csv</a:t>
            </a:r>
            <a:r>
              <a:rPr lang="en-US" b="1" dirty="0" smtClean="0"/>
              <a:t>")	</a:t>
            </a:r>
            <a:r>
              <a:rPr lang="en-US" b="1" dirty="0" smtClean="0">
                <a:solidFill>
                  <a:srgbClr val="00B050"/>
                </a:solidFill>
              </a:rPr>
              <a:t># read in data as panda </a:t>
            </a:r>
            <a:r>
              <a:rPr lang="en-US" b="1" dirty="0" err="1" smtClean="0">
                <a:solidFill>
                  <a:srgbClr val="00B050"/>
                </a:solidFill>
              </a:rPr>
              <a:t>dataframe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nrows</a:t>
            </a:r>
            <a:r>
              <a:rPr lang="en-US" b="1" dirty="0" smtClean="0"/>
              <a:t> = </a:t>
            </a:r>
            <a:r>
              <a:rPr lang="en-US" b="1" dirty="0" err="1" smtClean="0"/>
              <a:t>dataset.shape</a:t>
            </a:r>
            <a:r>
              <a:rPr lang="en-US" b="1" dirty="0" smtClean="0"/>
              <a:t>[ 0 ]		</a:t>
            </a:r>
            <a:r>
              <a:rPr lang="en-US" b="1" dirty="0" smtClean="0">
                <a:solidFill>
                  <a:srgbClr val="00B050"/>
                </a:solidFill>
              </a:rPr>
              <a:t># property shape[ 0 ] is the number of rows</a:t>
            </a:r>
          </a:p>
          <a:p>
            <a:endParaRPr lang="en-US" b="1" dirty="0"/>
          </a:p>
          <a:p>
            <a:r>
              <a:rPr lang="en-US" b="1" dirty="0" smtClean="0"/>
              <a:t>train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[ 1: 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nrows</a:t>
            </a:r>
            <a:r>
              <a:rPr lang="en-US" b="1" dirty="0" smtClean="0"/>
              <a:t> * .8) , : ]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80% rows</a:t>
            </a:r>
            <a:r>
              <a:rPr lang="en-US" b="1" dirty="0" smtClean="0"/>
              <a:t>	  </a:t>
            </a:r>
            <a:r>
              <a:rPr lang="en-US" sz="1400" dirty="0" smtClean="0">
                <a:solidFill>
                  <a:srgbClr val="00B050"/>
                </a:solidFill>
              </a:rPr>
              <a:t>20% rows</a:t>
            </a:r>
            <a:r>
              <a:rPr lang="en-US" b="1" dirty="0" smtClean="0"/>
              <a:t>	         	 </a:t>
            </a:r>
            <a:r>
              <a:rPr lang="en-US" sz="1600" dirty="0" smtClean="0">
                <a:solidFill>
                  <a:srgbClr val="00B050"/>
                </a:solidFill>
              </a:rPr>
              <a:t>all columns</a:t>
            </a:r>
          </a:p>
          <a:p>
            <a:endParaRPr lang="en-US" b="1" dirty="0" smtClean="0"/>
          </a:p>
          <a:p>
            <a:r>
              <a:rPr lang="en-US" b="1" dirty="0" smtClean="0"/>
              <a:t>test  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nrows</a:t>
            </a:r>
            <a:r>
              <a:rPr lang="en-US" b="1" dirty="0" smtClean="0"/>
              <a:t> </a:t>
            </a:r>
            <a:r>
              <a:rPr lang="en-US" b="1" dirty="0"/>
              <a:t>* .8) </a:t>
            </a:r>
            <a:r>
              <a:rPr lang="en-US" b="1" dirty="0" smtClean="0"/>
              <a:t>+1, </a:t>
            </a:r>
            <a:r>
              <a:rPr lang="en-US" b="1" dirty="0" err="1" smtClean="0"/>
              <a:t>nrows</a:t>
            </a:r>
            <a:r>
              <a:rPr lang="en-US" b="1" dirty="0" smtClean="0"/>
              <a:t>, : ]</a:t>
            </a:r>
            <a:endParaRPr lang="en-US" b="1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4408607" y="5932609"/>
            <a:ext cx="306268" cy="1729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1828800" y="5301750"/>
            <a:ext cx="533400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4047392" y="5295894"/>
            <a:ext cx="381000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2426673" y="5861533"/>
            <a:ext cx="278425" cy="1143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 Splitting of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7075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Another method is too pick rows at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Sci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-kit learn has built-in method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8956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from </a:t>
            </a:r>
            <a:r>
              <a:rPr lang="en-US" b="1" dirty="0" err="1"/>
              <a:t>sklearn.cross_validation</a:t>
            </a:r>
            <a:r>
              <a:rPr lang="en-US" b="1" dirty="0">
                <a:solidFill>
                  <a:srgbClr val="0070C0"/>
                </a:solidFill>
              </a:rPr>
              <a:t> import </a:t>
            </a:r>
            <a:r>
              <a:rPr lang="en-US" b="1" dirty="0" err="1" smtClean="0"/>
              <a:t>train_test_split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/>
              <a:t>n</a:t>
            </a:r>
            <a:r>
              <a:rPr lang="en-US" b="1" dirty="0" err="1" smtClean="0"/>
              <a:t>cols</a:t>
            </a:r>
            <a:r>
              <a:rPr lang="en-US" b="1" dirty="0" smtClean="0"/>
              <a:t> = </a:t>
            </a:r>
            <a:r>
              <a:rPr lang="en-US" b="1" dirty="0" err="1" smtClean="0"/>
              <a:t>dataset.shape</a:t>
            </a:r>
            <a:r>
              <a:rPr lang="en-US" b="1" dirty="0" smtClean="0"/>
              <a:t>[ 1 ]		</a:t>
            </a:r>
            <a:r>
              <a:rPr lang="en-US" b="1" dirty="0" smtClean="0">
                <a:solidFill>
                  <a:srgbClr val="00B050"/>
                </a:solidFill>
              </a:rPr>
              <a:t># </a:t>
            </a:r>
            <a:r>
              <a:rPr lang="en-US" b="1" dirty="0">
                <a:solidFill>
                  <a:srgbClr val="00B050"/>
                </a:solidFill>
              </a:rPr>
              <a:t>property shape[ 0 ] is the number of </a:t>
            </a:r>
            <a:r>
              <a:rPr lang="en-US" b="1" dirty="0" smtClean="0">
                <a:solidFill>
                  <a:srgbClr val="00B050"/>
                </a:solidFill>
              </a:rPr>
              <a:t>columns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# Assume label is last column in dataset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 :, :-1 ]		</a:t>
            </a:r>
            <a:r>
              <a:rPr lang="en-US" b="1" dirty="0" smtClean="0">
                <a:solidFill>
                  <a:srgbClr val="00B050"/>
                </a:solidFill>
              </a:rPr>
              <a:t># X is all the features (exclude last column)</a:t>
            </a:r>
          </a:p>
          <a:p>
            <a:r>
              <a:rPr lang="en-US" b="1" dirty="0" smtClean="0"/>
              <a:t>y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 :, </a:t>
            </a:r>
            <a:r>
              <a:rPr lang="en-US" b="1" dirty="0" err="1" smtClean="0"/>
              <a:t>ncols</a:t>
            </a:r>
            <a:r>
              <a:rPr lang="en-US" b="1" dirty="0" smtClean="0"/>
              <a:t> ]		</a:t>
            </a:r>
            <a:r>
              <a:rPr lang="en-US" b="1" dirty="0" smtClean="0">
                <a:solidFill>
                  <a:srgbClr val="00B050"/>
                </a:solidFill>
              </a:rPr>
              <a:t># Y is the label (last column)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# Split the data, with 80% train and 20% test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X_train</a:t>
            </a:r>
            <a:r>
              <a:rPr lang="en-US" b="1" dirty="0" smtClean="0"/>
              <a:t>, </a:t>
            </a:r>
            <a:r>
              <a:rPr lang="en-US" b="1" dirty="0" err="1" smtClean="0"/>
              <a:t>X_test</a:t>
            </a:r>
            <a:r>
              <a:rPr lang="en-US" b="1" dirty="0" smtClean="0"/>
              <a:t>, </a:t>
            </a:r>
            <a:r>
              <a:rPr lang="en-US" b="1" dirty="0" err="1" smtClean="0"/>
              <a:t>y_train</a:t>
            </a:r>
            <a:r>
              <a:rPr lang="en-US" b="1" dirty="0" smtClean="0"/>
              <a:t>, </a:t>
            </a:r>
            <a:r>
              <a:rPr lang="en-US" b="1" dirty="0" err="1" smtClean="0"/>
              <a:t>y_test</a:t>
            </a:r>
            <a:r>
              <a:rPr lang="en-US" b="1" dirty="0" smtClean="0"/>
              <a:t> = </a:t>
            </a:r>
            <a:r>
              <a:rPr lang="en-US" b="1" dirty="0" err="1" smtClean="0"/>
              <a:t>train_test_split</a:t>
            </a:r>
            <a:r>
              <a:rPr lang="en-US" b="1" dirty="0" smtClean="0"/>
              <a:t>(X</a:t>
            </a:r>
            <a:r>
              <a:rPr lang="en-US" b="1" dirty="0"/>
              <a:t>, y, </a:t>
            </a:r>
            <a:r>
              <a:rPr lang="en-US" b="1" dirty="0" err="1"/>
              <a:t>test_size</a:t>
            </a:r>
            <a:r>
              <a:rPr lang="en-US" b="1" dirty="0"/>
              <a:t> = 0.2, </a:t>
            </a:r>
            <a:r>
              <a:rPr lang="en-US" b="1" dirty="0" err="1"/>
              <a:t>random_state</a:t>
            </a:r>
            <a:r>
              <a:rPr lang="en-US" b="1" dirty="0"/>
              <a:t> = 0</a:t>
            </a:r>
            <a:r>
              <a:rPr lang="en-US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6094511"/>
            <a:ext cx="80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split size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9314" y="5986790"/>
            <a:ext cx="15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seed for random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Number generator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5430362" y="5872356"/>
            <a:ext cx="419368" cy="1905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6990469" y="5652675"/>
            <a:ext cx="381000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Imbalance - Overfitting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1441966"/>
            <a:ext cx="901522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training data is overly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unbalanced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 then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will predict a non-meaningful result.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example, if the model is a binary classifier (e.g.,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apple vs. pear), and nearly all the samples are of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same label (e.g., apple), then the model will simply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learn that everything is a that label (apple).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This is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overfitting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 To prevent overfitting, there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needs to be a fairly equal distribution of training samples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for each classification, or range if label is a real value.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Imbalance - Overfitting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762000" y="1676400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(90% Apple,</a:t>
            </a:r>
          </a:p>
          <a:p>
            <a:pPr algn="ctr"/>
            <a:r>
              <a:rPr lang="en-US" dirty="0" smtClean="0"/>
              <a:t>10%</a:t>
            </a:r>
            <a:br>
              <a:rPr lang="en-US" dirty="0" smtClean="0"/>
            </a:br>
            <a:r>
              <a:rPr lang="en-US" dirty="0" smtClean="0"/>
              <a:t>Pear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Horizontal Scroll 7"/>
          <p:cNvSpPr/>
          <p:nvPr/>
        </p:nvSpPr>
        <p:spPr>
          <a:xfrm>
            <a:off x="3124200" y="2094610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2132138" y="2484446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5320" y="1337846"/>
            <a:ext cx="6418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an imbalance, the model will fit itself to the imbalance, not the predictor.</a:t>
            </a:r>
            <a:endParaRPr lang="en-US" sz="1600" dirty="0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4073956" y="1660926"/>
            <a:ext cx="500788" cy="49530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2" y="1027892"/>
            <a:ext cx="278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Nearly all samples are an Apple</a:t>
            </a:r>
            <a:endParaRPr lang="en-US" sz="1600" dirty="0"/>
          </a:p>
        </p:txBody>
      </p:sp>
      <p:sp>
        <p:nvSpPr>
          <p:cNvPr id="13" name="Horizontal Scroll 12"/>
          <p:cNvSpPr/>
          <p:nvPr/>
        </p:nvSpPr>
        <p:spPr>
          <a:xfrm>
            <a:off x="3124200" y="3875096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3877364" y="3348046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1131063" y="1369272"/>
            <a:ext cx="366605" cy="24765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0" y="4314092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Pear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>
            <a:off x="2132138" y="4237892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5536" y="5047492"/>
            <a:ext cx="1912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Sample is a Pear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059316" y="4809378"/>
            <a:ext cx="352400" cy="1238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/>
          <p:cNvSpPr/>
          <p:nvPr/>
        </p:nvSpPr>
        <p:spPr>
          <a:xfrm rot="5400000">
            <a:off x="3877364" y="5128532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ctagon 23"/>
          <p:cNvSpPr/>
          <p:nvPr/>
        </p:nvSpPr>
        <p:spPr>
          <a:xfrm>
            <a:off x="3705225" y="5943600"/>
            <a:ext cx="1047750" cy="685800"/>
          </a:xfrm>
          <a:prstGeom prst="octag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5187855"/>
            <a:ext cx="29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model will most likely predict</a:t>
            </a:r>
          </a:p>
          <a:p>
            <a:r>
              <a:rPr lang="en-US" sz="1600" dirty="0" smtClean="0"/>
              <a:t>the pear as an apple.</a:t>
            </a:r>
            <a:endParaRPr lang="en-US" sz="1600" dirty="0"/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4876801" y="5647968"/>
            <a:ext cx="704851" cy="63853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Cross Validation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452246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04800" y="2183874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209800" y="2183874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2222500" y="4436746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Horizontal Scroll 10"/>
          <p:cNvSpPr/>
          <p:nvPr/>
        </p:nvSpPr>
        <p:spPr>
          <a:xfrm>
            <a:off x="6501552" y="218387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271646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riped Right Arrow 12"/>
          <p:cNvSpPr/>
          <p:nvPr/>
        </p:nvSpPr>
        <p:spPr>
          <a:xfrm>
            <a:off x="1562100" y="3052446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1562100" y="4811396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>
            <a:off x="3505200" y="3052446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858" y="1709797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226332" y="2359899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orizontal Scroll 17"/>
          <p:cNvSpPr/>
          <p:nvPr/>
        </p:nvSpPr>
        <p:spPr>
          <a:xfrm>
            <a:off x="6464557" y="3567839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8506" y="1524000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5881071" y="1964291"/>
            <a:ext cx="722218" cy="51874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riped Right Arrow 20"/>
          <p:cNvSpPr/>
          <p:nvPr/>
        </p:nvSpPr>
        <p:spPr>
          <a:xfrm rot="5400000">
            <a:off x="7444172" y="3211152"/>
            <a:ext cx="418344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5446588" y="4331969"/>
            <a:ext cx="539750" cy="41910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Ribbon 26"/>
          <p:cNvSpPr/>
          <p:nvPr/>
        </p:nvSpPr>
        <p:spPr>
          <a:xfrm>
            <a:off x="6468702" y="519490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 rot="5400000">
            <a:off x="7384064" y="46975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50987" y="5811610"/>
            <a:ext cx="92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30" name="Curved Connector 29"/>
          <p:cNvCxnSpPr>
            <a:stCxn id="29" idx="1"/>
          </p:cNvCxnSpPr>
          <p:nvPr/>
        </p:nvCxnSpPr>
        <p:spPr>
          <a:xfrm rot="10800000" flipH="1">
            <a:off x="7250986" y="5643246"/>
            <a:ext cx="173757" cy="460752"/>
          </a:xfrm>
          <a:prstGeom prst="curvedConnector4">
            <a:avLst>
              <a:gd name="adj1" fmla="val -131563"/>
              <a:gd name="adj2" fmla="val 817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2679" y="391356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4429852" y="2150746"/>
            <a:ext cx="1143000" cy="14453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4429852" y="3745084"/>
            <a:ext cx="1143000" cy="5702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5" name="Striped Right Arrow 34"/>
          <p:cNvSpPr/>
          <p:nvPr/>
        </p:nvSpPr>
        <p:spPr>
          <a:xfrm>
            <a:off x="5639906" y="2644803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/>
          <p:cNvSpPr/>
          <p:nvPr/>
        </p:nvSpPr>
        <p:spPr>
          <a:xfrm>
            <a:off x="5626357" y="3881055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88116" y="4729059"/>
            <a:ext cx="180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Validation Data</a:t>
            </a:r>
          </a:p>
          <a:p>
            <a:r>
              <a:rPr lang="en-US" sz="1600" dirty="0" smtClean="0"/>
              <a:t>To predict accuracy</a:t>
            </a:r>
          </a:p>
          <a:p>
            <a:r>
              <a:rPr lang="en-US" sz="1600" dirty="0" smtClean="0"/>
              <a:t>of the model.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573602" y="6396385"/>
            <a:ext cx="0" cy="30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69456" y="6705600"/>
            <a:ext cx="1345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915400" y="2644803"/>
            <a:ext cx="0" cy="406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674357" y="2644803"/>
            <a:ext cx="2410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4300" y="6139856"/>
            <a:ext cx="2629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adjustments to training</a:t>
            </a:r>
          </a:p>
          <a:p>
            <a:r>
              <a:rPr lang="en-US" sz="1600" dirty="0" smtClean="0"/>
              <a:t>method to improve accuracy</a:t>
            </a:r>
            <a:endParaRPr lang="en-US" sz="1600" dirty="0" smtClean="0"/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456870" y="6432243"/>
            <a:ext cx="1022718" cy="11874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04612" y="1693277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Randomly pick split</a:t>
            </a:r>
            <a:endParaRPr lang="en-US" sz="1600" dirty="0"/>
          </a:p>
        </p:txBody>
      </p:sp>
      <p:cxnSp>
        <p:nvCxnSpPr>
          <p:cNvPr id="52" name="Curved Connector 51"/>
          <p:cNvCxnSpPr/>
          <p:nvPr/>
        </p:nvCxnSpPr>
        <p:spPr>
          <a:xfrm rot="5400000">
            <a:off x="3401719" y="2415566"/>
            <a:ext cx="1045166" cy="22859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555" y="1079212"/>
            <a:ext cx="64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Process until Converge to Desired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5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K-Fold Cross Validation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1441966"/>
            <a:ext cx="853535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K-Fold is a well-known form of cross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Partition the dataset into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k equal sized partitions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partition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as the validation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remaining k-1 as the training data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Train the model and determine accuracy from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the validation data.</a:t>
            </a:r>
          </a:p>
          <a:p>
            <a:pPr marL="971550" lvl="1" indent="-514350">
              <a:buAutoNum type="arabicPeriod" startAt="5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Repeat the process k times, selecting a different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partition each time for the validation data.</a:t>
            </a:r>
          </a:p>
          <a:p>
            <a:pPr marL="971550" lvl="1" indent="-514350">
              <a:buAutoNum type="arabicPeriod" startAt="5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Average the accuracy results.</a:t>
            </a:r>
          </a:p>
        </p:txBody>
      </p:sp>
    </p:spTree>
    <p:extLst>
      <p:ext uri="{BB962C8B-B14F-4D97-AF65-F5344CB8AC3E}">
        <p14:creationId xmlns:p14="http://schemas.microsoft.com/office/powerpoint/2010/main" val="6640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467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Regression Methods in Machine Learning Splitting Datasets</vt:lpstr>
      <vt:lpstr>Splitting Datasets</vt:lpstr>
      <vt:lpstr>It’s About Training</vt:lpstr>
      <vt:lpstr>Serial Splitting of the Dataset</vt:lpstr>
      <vt:lpstr>Random Splitting of the Dataset</vt:lpstr>
      <vt:lpstr>Data Imbalance - Overfitting</vt:lpstr>
      <vt:lpstr>Data Imbalance - Overfitting</vt:lpstr>
      <vt:lpstr>Cross Validation</vt:lpstr>
      <vt:lpstr>K-Fold Cross 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130</cp:revision>
  <dcterms:created xsi:type="dcterms:W3CDTF">2006-08-16T00:00:00Z</dcterms:created>
  <dcterms:modified xsi:type="dcterms:W3CDTF">2017-07-08T18:37:46Z</dcterms:modified>
</cp:coreProperties>
</file>