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Mean, Median, Mode, Standard Deviation and </a:t>
            </a:r>
            <a:r>
              <a:rPr lang="en-US" smtClean="0"/>
              <a:t>Normal Distribution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655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average of a set of samples or a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population distribution.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2428" y="2166445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all the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>
            <a:endCxn id="3" idx="3"/>
          </p:cNvCxnSpPr>
          <p:nvPr/>
        </p:nvCxnSpPr>
        <p:spPr>
          <a:xfrm rot="5400000">
            <a:off x="4248511" y="2463090"/>
            <a:ext cx="440324" cy="35905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224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algn="ctr"/>
            <a:r>
              <a:rPr lang="en-US" dirty="0" smtClean="0"/>
              <a:t>Samples = </a:t>
            </a:r>
            <a:r>
              <a:rPr lang="en-US" dirty="0" smtClean="0"/>
              <a:t>{  1, 2, 2.5, 2.5, 3, 3, 3.5 }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 + 2 + 2.5 + 2.5 + 3 + 3 + 3.5	</a:t>
            </a:r>
          </a:p>
          <a:p>
            <a:pPr algn="ctr"/>
            <a:r>
              <a:rPr lang="en-US" dirty="0"/>
              <a:t>7</a:t>
            </a:r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µ = 2.5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438400"/>
                <a:ext cx="936346" cy="848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81200" y="3505200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5400000" flipH="1" flipV="1">
            <a:off x="3238500" y="3213966"/>
            <a:ext cx="380999" cy="20147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638800"/>
            <a:ext cx="274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87693" y="26781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µ =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2378248"/>
            <a:ext cx="1577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mean (</a:t>
            </a:r>
            <a:r>
              <a:rPr lang="en-US" sz="1200" b="1" dirty="0" smtClean="0">
                <a:solidFill>
                  <a:srgbClr val="00B050"/>
                </a:solidFill>
              </a:rPr>
              <a:t>mu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Curved Connector 21"/>
          <p:cNvCxnSpPr/>
          <p:nvPr/>
        </p:nvCxnSpPr>
        <p:spPr>
          <a:xfrm>
            <a:off x="2524902" y="2631450"/>
            <a:ext cx="462791" cy="23132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>
            <a:off x="3820973" y="5953125"/>
            <a:ext cx="1280703" cy="1524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Median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346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mid-point in a sorted (frequency) distribution of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Odd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sample at the midpoint (center)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Even Number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of Samples – is the average of the two samples at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midpoint (center)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8641" y="2862769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Seven Samples = </a:t>
            </a:r>
            <a:r>
              <a:rPr lang="en-US" dirty="0" smtClean="0"/>
              <a:t>{  1, 2, 2.5, 2.5, 3, 3, 3.5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= 2.5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2862769"/>
            <a:ext cx="4572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3030" y="3370600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flipV="1">
            <a:off x="4648320" y="3185934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773" y="4949786"/>
            <a:ext cx="8224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Eight Samples = </a:t>
            </a:r>
            <a:r>
              <a:rPr lang="en-US" dirty="0" smtClean="0"/>
              <a:t>{  1, 2, 2.5, 2.5, 3, 3, 3.5, 4 }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=  ( 2.5 + 3 ) / 2 = 2.75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029200" y="4973420"/>
            <a:ext cx="685800" cy="3231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45430" y="5499825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midpoint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4800720" y="5315159"/>
            <a:ext cx="462791" cy="32316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edia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30" y="3733799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57400" y="3576120"/>
            <a:ext cx="136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median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>
            <a:off x="3276600" y="3733799"/>
            <a:ext cx="768830" cy="10249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 descr="C:\Users\Andrew\Desktop\media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1" y="5867400"/>
            <a:ext cx="192185" cy="20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Discrete vs. Continuous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1962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values of a population can be classified as either discrete or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continuous values.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– the values in a sample (population) are discrete if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selected values are from a finite set of values. Examples, a fix set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of values for a categorical variable (US States), or a finite set of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numbers (person’s age in years as whole numbers).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– the values in a sample (population)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are continuous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if the selected values are from an infinite set of values. Examples,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 infinite number of real values (dollar value in checking account,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or a person’s age as a real number [not rounded]).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4324" y="4038600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Ex., Age = 0, 1, 2 … 99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4324" y="6093738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Checking = { $1, $10, $1046.37, $2,000,300.12, </a:t>
            </a:r>
            <a:r>
              <a:rPr lang="en-US" dirty="0" err="1" smtClean="0"/>
              <a:t>etc</a:t>
            </a:r>
            <a:r>
              <a:rPr lang="en-US" dirty="0" smtClean="0"/>
              <a:t> … 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77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8889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mode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the value that occurs must frequently in a set of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samples (population distribution).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On a bar chart, it is the tallest bar.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discrete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that occurs most frequently.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continuous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samples, it is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range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that occurs must frequently,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where the values are grouped into ranges.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7873" y="3516512"/>
            <a:ext cx="8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Samples = </a:t>
            </a:r>
            <a:r>
              <a:rPr lang="en-US" dirty="0" smtClean="0"/>
              <a:t>{  1, 2, 2, 2, 3, 3, 4, 5, 7 }</a:t>
            </a:r>
          </a:p>
        </p:txBody>
      </p:sp>
      <p:sp>
        <p:nvSpPr>
          <p:cNvPr id="3" name="Oval 2"/>
          <p:cNvSpPr/>
          <p:nvPr/>
        </p:nvSpPr>
        <p:spPr>
          <a:xfrm>
            <a:off x="4353949" y="3497462"/>
            <a:ext cx="6858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3775" y="4123687"/>
            <a:ext cx="27232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Discrete values that occur most frequent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934200" y="2057400"/>
            <a:ext cx="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819400"/>
            <a:ext cx="99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86600" y="24384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77100" y="2209800"/>
            <a:ext cx="76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9025" y="2514600"/>
            <a:ext cx="7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00" y="2057400"/>
            <a:ext cx="76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0" y="2247900"/>
            <a:ext cx="762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71120" y="1521173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7613439" y="1860338"/>
            <a:ext cx="279824" cy="11429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5" idx="2"/>
          </p:cNvCxnSpPr>
          <p:nvPr/>
        </p:nvCxnSpPr>
        <p:spPr>
          <a:xfrm rot="5400000" flipH="1" flipV="1">
            <a:off x="4357891" y="4009977"/>
            <a:ext cx="376342" cy="128076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7873" y="5380672"/>
            <a:ext cx="8224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Steps:</a:t>
            </a:r>
          </a:p>
          <a:p>
            <a:r>
              <a:rPr lang="en-US" dirty="0"/>
              <a:t>	</a:t>
            </a:r>
            <a:r>
              <a:rPr lang="en-US" dirty="0" smtClean="0"/>
              <a:t>1. Select a Range Size (e.g., 10)</a:t>
            </a:r>
          </a:p>
          <a:p>
            <a:r>
              <a:rPr lang="en-US" dirty="0"/>
              <a:t>	</a:t>
            </a:r>
            <a:r>
              <a:rPr lang="en-US" dirty="0" smtClean="0"/>
              <a:t>2. Partition the samples into sequential steps of the range (e.g., 10, 20, 30)</a:t>
            </a:r>
          </a:p>
          <a:p>
            <a:r>
              <a:rPr lang="en-US" dirty="0"/>
              <a:t>	</a:t>
            </a:r>
            <a:r>
              <a:rPr lang="en-US" dirty="0" smtClean="0"/>
              <a:t>3. Assign each sample to a range that it is within.</a:t>
            </a:r>
          </a:p>
          <a:p>
            <a:r>
              <a:rPr lang="en-US" dirty="0"/>
              <a:t>	</a:t>
            </a:r>
            <a:r>
              <a:rPr lang="en-US" dirty="0" smtClean="0"/>
              <a:t>4. Select the range with the largest number of samples.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92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Standard Deviation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40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standard deviation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 measure that is used to quantify the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amount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of variation or dispersion of a set of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samples (population).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µ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𝑥𝑖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latin typeface="Cambria Math"/>
                                </a:rPr>
                                <m:t>2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15407"/>
                <a:ext cx="1848519" cy="1169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33700" y="28289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σ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2366495"/>
            <a:ext cx="2548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Symbol for standard deviation (</a:t>
            </a:r>
            <a:r>
              <a:rPr lang="en-US" sz="1200" b="1" dirty="0" smtClean="0">
                <a:solidFill>
                  <a:srgbClr val="00B050"/>
                </a:solidFill>
              </a:rPr>
              <a:t>sigma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24684" y="3723842"/>
            <a:ext cx="4770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Sum (add) up the squared difference between the mean and each sample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3582370" y="3580430"/>
            <a:ext cx="709432" cy="25417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4" idx="1"/>
          </p:cNvCxnSpPr>
          <p:nvPr/>
        </p:nvCxnSpPr>
        <p:spPr>
          <a:xfrm rot="16200000" flipH="1">
            <a:off x="2609468" y="2689358"/>
            <a:ext cx="381765" cy="266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9216" y="4000841"/>
            <a:ext cx="3229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Divide the summation by the number of samples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8" name="Curved Connector 17"/>
          <p:cNvCxnSpPr/>
          <p:nvPr/>
        </p:nvCxnSpPr>
        <p:spPr>
          <a:xfrm rot="16200000" flipV="1">
            <a:off x="4743152" y="3537078"/>
            <a:ext cx="394126" cy="3303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1828" y="4419600"/>
            <a:ext cx="8224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  <a:p>
            <a:pPr algn="ctr"/>
            <a:r>
              <a:rPr lang="en-US" dirty="0" smtClean="0"/>
              <a:t>Seven Samples = </a:t>
            </a:r>
            <a:r>
              <a:rPr lang="en-US" dirty="0" smtClean="0"/>
              <a:t>{  1, 2, 2.5, 2.5, 3, 3, 3.5 }  , µ = 2.5</a:t>
            </a:r>
          </a:p>
          <a:p>
            <a:pPr algn="ctr"/>
            <a:endParaRPr lang="en-US" dirty="0"/>
          </a:p>
          <a:p>
            <a:pPr algn="ctr"/>
            <a:r>
              <a:rPr lang="en-US" baseline="30000" dirty="0" smtClean="0"/>
              <a:t> </a:t>
            </a:r>
            <a:endParaRPr lang="en-US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dirty="0"/>
                                <m:t>(2.5 – 1)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(2.5 – 2)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2.5)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+ (2.5 – 2.5)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200" dirty="0"/>
                                <m:t> + (2.5 – 3.5)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2 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71" y="5066905"/>
                <a:ext cx="5872057" cy="8107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1200" b="0" i="0" smtClean="0">
                                  <a:latin typeface="Cambria Math"/>
                                </a:rPr>
                                <m:t>2.25 + 0.25 + 0 + 0 + 0.25 + 0.25 + 1</m:t>
                              </m:r>
                              <m:r>
                                <m:rPr>
                                  <m:nor/>
                                </m:rPr>
                                <a:rPr lang="en-US" sz="1200" baseline="30000" dirty="0"/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601" y="5877704"/>
                <a:ext cx="3199850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∗4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731" y="5897533"/>
                <a:ext cx="683264" cy="637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55359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828788" y="6031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2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1200" b="0" i="1" smtClean="0">
                              <a:latin typeface="Cambria Math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70" y="5899091"/>
                <a:ext cx="456214" cy="63799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85084" y="60384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 0.87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93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Normal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mage result for normal distribution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14675"/>
            <a:ext cx="53435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2400" y="1164134"/>
            <a:ext cx="909095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normal (Gaussian) distribution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 a distribution that is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used in probability for the expected random distribution of samples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in a population.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Based on distributions on natural occurring things.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68% of the samples should be within 1 standard deviation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95% of the samples should be within 2 standard deviations of the mean.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99.8% of the samples should be within 3 standard deviations of the mean.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6930</TotalTime>
  <Words>702</Words>
  <Application>Microsoft Office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Statistics Mean, Median, Mode, Standard Deviation and Normal Distribution </vt:lpstr>
      <vt:lpstr>Mean</vt:lpstr>
      <vt:lpstr>Median</vt:lpstr>
      <vt:lpstr>Discrete vs. Continuous</vt:lpstr>
      <vt:lpstr>Mode</vt:lpstr>
      <vt:lpstr>Standard Deviation</vt:lpstr>
      <vt:lpstr>Normal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214</cp:revision>
  <dcterms:created xsi:type="dcterms:W3CDTF">2006-08-16T00:00:00Z</dcterms:created>
  <dcterms:modified xsi:type="dcterms:W3CDTF">2017-07-10T18:26:21Z</dcterms:modified>
</cp:coreProperties>
</file>