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1" r:id="rId3"/>
    <p:sldId id="280" r:id="rId4"/>
    <p:sldId id="279" r:id="rId5"/>
    <p:sldId id="282" r:id="rId6"/>
    <p:sldId id="283" r:id="rId7"/>
    <p:sldId id="284" r:id="rId8"/>
    <p:sldId id="285" r:id="rId9"/>
    <p:sldId id="286" r:id="rId10"/>
    <p:sldId id="289" r:id="rId11"/>
    <p:sldId id="287" r:id="rId12"/>
    <p:sldId id="290" r:id="rId13"/>
    <p:sldId id="302" r:id="rId14"/>
    <p:sldId id="292" r:id="rId15"/>
    <p:sldId id="293" r:id="rId16"/>
    <p:sldId id="295" r:id="rId17"/>
    <p:sldId id="296" r:id="rId18"/>
    <p:sldId id="297" r:id="rId19"/>
    <p:sldId id="298" r:id="rId20"/>
    <p:sldId id="299" r:id="rId21"/>
    <p:sldId id="303" r:id="rId22"/>
    <p:sldId id="300" r:id="rId23"/>
    <p:sldId id="304" r:id="rId24"/>
    <p:sldId id="305" r:id="rId25"/>
    <p:sldId id="306" r:id="rId26"/>
    <p:sldId id="307" r:id="rId27"/>
    <p:sldId id="30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9" autoAdjust="0"/>
  </p:normalViewPr>
  <p:slideViewPr>
    <p:cSldViewPr>
      <p:cViewPr>
        <p:scale>
          <a:sx n="100" d="100"/>
          <a:sy n="100" d="100"/>
        </p:scale>
        <p:origin x="-408" y="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72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Artificial Intelligence</a:t>
            </a:r>
            <a:br>
              <a:rPr lang="en-US" dirty="0" smtClean="0"/>
            </a:br>
            <a:r>
              <a:rPr lang="en-US" dirty="0" smtClean="0"/>
              <a:t>Tree (Graph) Search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Group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Community Outreach 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June, 2017</a:t>
            </a:r>
            <a:endParaRPr lang="en-US" sz="1800" dirty="0"/>
          </a:p>
        </p:txBody>
      </p:sp>
      <p:pic>
        <p:nvPicPr>
          <p:cNvPr id="1026" name="Picture 2" descr="cc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563563"/>
            <a:ext cx="11811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10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Binary Tree Level Order Search - Python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82716" y="1187678"/>
            <a:ext cx="7427033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Breadth First Search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BFS( root ):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Check if tree is empty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if root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is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None: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return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list of nodes to visit in node level order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visit = []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visit.append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root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sequentially visit </a:t>
            </a:r>
            <a:r>
              <a:rPr lang="en-US" altLang="en-US" sz="1400" dirty="0" smtClean="0">
                <a:solidFill>
                  <a:srgbClr val="00B050"/>
                </a:solidFill>
                <a:latin typeface="Arial Unicode MS" pitchFamily="34" charset="-128"/>
                <a:cs typeface="Arial" pitchFamily="34" charset="0"/>
              </a:rPr>
              <a:t>each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node in level order as it is dynamically added to the list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0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while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&lt;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len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visit ):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Perform the node action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visit[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.Action()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Add to the list the child siblings of this node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if visit[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.Left()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is not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None: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	</a:t>
            </a:r>
            <a:r>
              <a:rPr lang="en-US" altLang="en-US" sz="1400" dirty="0" smtClean="0">
                <a:latin typeface="Arial Unicode MS" pitchFamily="34" charset="-128"/>
                <a:cs typeface="Arial" pitchFamily="34" charset="0"/>
              </a:rPr>
              <a:t>	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visit.append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visit[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.Left() )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if visit[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.Right()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is not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None: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visit.append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visit[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.Right() 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	</a:t>
            </a:r>
            <a:r>
              <a:rPr lang="en-US" altLang="en-US" sz="1400" dirty="0" smtClean="0"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+= 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568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Binary Tree DFS -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Inorder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00" y="1564164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0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>
            <a:stCxn id="28" idx="3"/>
            <a:endCxn id="10" idx="2"/>
          </p:cNvCxnSpPr>
          <p:nvPr/>
        </p:nvCxnSpPr>
        <p:spPr>
          <a:xfrm>
            <a:off x="1237043" y="1748830"/>
            <a:ext cx="2725357" cy="377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7" idx="3"/>
          </p:cNvCxnSpPr>
          <p:nvPr/>
        </p:nvCxnSpPr>
        <p:spPr>
          <a:xfrm flipV="1">
            <a:off x="1249091" y="3035301"/>
            <a:ext cx="1189309" cy="5832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6848" y="2856467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Curved Connector 31"/>
          <p:cNvCxnSpPr>
            <a:stCxn id="34" idx="3"/>
          </p:cNvCxnSpPr>
          <p:nvPr/>
        </p:nvCxnSpPr>
        <p:spPr>
          <a:xfrm>
            <a:off x="1261791" y="4368800"/>
            <a:ext cx="109809" cy="1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9548" y="4184134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950" y="3546807"/>
            <a:ext cx="1471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First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45808" y="2197720"/>
            <a:ext cx="1728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Second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99292" y="3574569"/>
            <a:ext cx="1578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Third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35176" y="1069949"/>
            <a:ext cx="1645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Fourth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80625" y="2197720"/>
            <a:ext cx="1532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Fifth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75355" y="3949581"/>
            <a:ext cx="2876108" cy="16004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InOrder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Traversal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(root):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if root is None: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return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root.Left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)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Action( root )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root.Right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91200" y="6096000"/>
            <a:ext cx="1852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Recursive Algorithm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9" name="Curved Connector 8"/>
          <p:cNvCxnSpPr/>
          <p:nvPr/>
        </p:nvCxnSpPr>
        <p:spPr>
          <a:xfrm rot="5400000" flipH="1" flipV="1">
            <a:off x="6125294" y="5673125"/>
            <a:ext cx="715258" cy="469047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94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Binary Tree DFS - Preorder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00" y="1564164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0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>
            <a:stCxn id="28" idx="3"/>
            <a:endCxn id="10" idx="2"/>
          </p:cNvCxnSpPr>
          <p:nvPr/>
        </p:nvCxnSpPr>
        <p:spPr>
          <a:xfrm>
            <a:off x="1237043" y="1748830"/>
            <a:ext cx="2725357" cy="377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7" idx="3"/>
          </p:cNvCxnSpPr>
          <p:nvPr/>
        </p:nvCxnSpPr>
        <p:spPr>
          <a:xfrm flipV="1">
            <a:off x="1249091" y="3035301"/>
            <a:ext cx="1189309" cy="5832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6848" y="2856467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Curved Connector 31"/>
          <p:cNvCxnSpPr>
            <a:stCxn id="34" idx="3"/>
          </p:cNvCxnSpPr>
          <p:nvPr/>
        </p:nvCxnSpPr>
        <p:spPr>
          <a:xfrm>
            <a:off x="1261791" y="4368800"/>
            <a:ext cx="109809" cy="1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9548" y="4184134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83950" y="1054393"/>
            <a:ext cx="1471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First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45808" y="2197720"/>
            <a:ext cx="1728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Second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2538" y="3574568"/>
            <a:ext cx="1578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Third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00400" y="3593132"/>
            <a:ext cx="1645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Fourth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80625" y="2197720"/>
            <a:ext cx="1532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Fifth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75355" y="3949581"/>
            <a:ext cx="3055645" cy="16004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PreOrder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Traversal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PreOrder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(root):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if root is None: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return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latin typeface="Arial Unicode MS" pitchFamily="34" charset="-128"/>
                <a:cs typeface="Arial" pitchFamily="34" charset="0"/>
              </a:rPr>
              <a:t>	Action</a:t>
            </a: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( root )</a:t>
            </a:r>
            <a:r>
              <a:rPr lang="en-US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PreOrder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root.Left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PreOrder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root.Right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)</a:t>
            </a: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altLang="en-US" sz="1400" dirty="0" smtClean="0">
                <a:latin typeface="Arial Unicode MS" pitchFamily="34" charset="-128"/>
                <a:cs typeface="Arial" pitchFamily="34" charset="0"/>
              </a:rPr>
              <a:t>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1200" y="6096000"/>
            <a:ext cx="1852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Recursive Algorithm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9" name="Curved Connector 8"/>
          <p:cNvCxnSpPr/>
          <p:nvPr/>
        </p:nvCxnSpPr>
        <p:spPr>
          <a:xfrm rot="5400000" flipH="1" flipV="1">
            <a:off x="6125294" y="5673125"/>
            <a:ext cx="715258" cy="469047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29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Binary Tree DFS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Postorder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00" y="1564164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0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>
            <a:stCxn id="28" idx="3"/>
            <a:endCxn id="10" idx="2"/>
          </p:cNvCxnSpPr>
          <p:nvPr/>
        </p:nvCxnSpPr>
        <p:spPr>
          <a:xfrm>
            <a:off x="1237043" y="1748830"/>
            <a:ext cx="2725357" cy="377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7" idx="3"/>
          </p:cNvCxnSpPr>
          <p:nvPr/>
        </p:nvCxnSpPr>
        <p:spPr>
          <a:xfrm flipV="1">
            <a:off x="1249091" y="3035301"/>
            <a:ext cx="1189309" cy="5832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6848" y="2856467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Curved Connector 31"/>
          <p:cNvCxnSpPr>
            <a:stCxn id="34" idx="3"/>
          </p:cNvCxnSpPr>
          <p:nvPr/>
        </p:nvCxnSpPr>
        <p:spPr>
          <a:xfrm>
            <a:off x="1261791" y="4368800"/>
            <a:ext cx="109809" cy="1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9548" y="4184134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921" y="3593342"/>
            <a:ext cx="1471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First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39684" y="3593341"/>
            <a:ext cx="1728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Second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30338" y="2205154"/>
            <a:ext cx="1578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Third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57800" y="2209350"/>
            <a:ext cx="1645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Fourth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53364" y="1053601"/>
            <a:ext cx="1532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Fifth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75355" y="3949581"/>
            <a:ext cx="2956259" cy="16004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PostOrder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Traversal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PostOrder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(root):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if root is None: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return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PreOrder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root.Left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PreOrder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root.Right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</a:t>
            </a: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	Action( root )</a:t>
            </a:r>
            <a:r>
              <a:rPr lang="en-US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400" dirty="0" smtClean="0">
                <a:latin typeface="Arial Unicode MS" pitchFamily="34" charset="-128"/>
                <a:cs typeface="Arial" pitchFamily="34" charset="0"/>
              </a:rPr>
              <a:t> 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1200" y="6096000"/>
            <a:ext cx="1852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Recursive Algorithm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9" name="Curved Connector 8"/>
          <p:cNvCxnSpPr/>
          <p:nvPr/>
        </p:nvCxnSpPr>
        <p:spPr>
          <a:xfrm rot="5400000" flipH="1" flipV="1">
            <a:off x="6125294" y="5673125"/>
            <a:ext cx="715258" cy="469047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29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Graph Definitions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1993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Graph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is a representation of a set of objects, where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some pairs of objects are connected by links.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interconnected objects are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Nodes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(vertices).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links that connect nodes are called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Edges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(paths).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Two Nodes are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Adjacent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if they are connected by a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single edge.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04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Graph Structure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43400" y="21336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962400" y="26289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92980" y="1488092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Node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/>
          <p:nvPr/>
        </p:nvCxnSpPr>
        <p:spPr>
          <a:xfrm rot="10800000" flipV="1">
            <a:off x="4743818" y="4953000"/>
            <a:ext cx="1656983" cy="936778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886200" y="54864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092980" y="4414604"/>
            <a:ext cx="94867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3" idx="2"/>
          </p:cNvCxnSpPr>
          <p:nvPr/>
        </p:nvCxnSpPr>
        <p:spPr>
          <a:xfrm>
            <a:off x="2013739" y="4567004"/>
            <a:ext cx="1872461" cy="130039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635769" y="4711700"/>
            <a:ext cx="402831" cy="7747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4"/>
            <a:endCxn id="31" idx="7"/>
          </p:cNvCxnSpPr>
          <p:nvPr/>
        </p:nvCxnSpPr>
        <p:spPr>
          <a:xfrm flipH="1">
            <a:off x="3692058" y="3390900"/>
            <a:ext cx="651342" cy="7084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572000" y="3390900"/>
            <a:ext cx="1310855" cy="20955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922232" y="1752600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Edge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0" name="Curved Connector 39"/>
          <p:cNvCxnSpPr/>
          <p:nvPr/>
        </p:nvCxnSpPr>
        <p:spPr>
          <a:xfrm flipV="1">
            <a:off x="2782670" y="1580941"/>
            <a:ext cx="1179730" cy="92849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/>
          <p:nvPr/>
        </p:nvCxnSpPr>
        <p:spPr>
          <a:xfrm rot="10800000" flipV="1">
            <a:off x="5115133" y="1927092"/>
            <a:ext cx="893760" cy="53535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/>
          <p:nvPr/>
        </p:nvCxnSpPr>
        <p:spPr>
          <a:xfrm rot="16200000" flipV="1">
            <a:off x="5467352" y="4019549"/>
            <a:ext cx="1562101" cy="30480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459678" y="4771586"/>
            <a:ext cx="10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Adjacent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08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BFS Graph Issues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75672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Cycles in Graph can cause nodes to be repeatedly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revisited (i.e., repeated states)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Need to remember which nodes have been visited and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which ones to visit next.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Handled by concept of tricolor coding of nodes: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White : node has never been visited.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Gray : node is waiting to be visited (known as the frontier).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Black: node has been visited.</a:t>
            </a:r>
          </a:p>
        </p:txBody>
      </p:sp>
    </p:spTree>
    <p:extLst>
      <p:ext uri="{BB962C8B-B14F-4D97-AF65-F5344CB8AC3E}">
        <p14:creationId xmlns:p14="http://schemas.microsoft.com/office/powerpoint/2010/main" val="148699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BFS Graph – 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9463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</a:t>
            </a:r>
            <a:r>
              <a:rPr lang="en-US" b="1" dirty="0"/>
              <a:t>BFS( root </a:t>
            </a:r>
            <a:r>
              <a:rPr lang="en-US" b="1" dirty="0" smtClean="0"/>
              <a:t>, goal)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00B050"/>
                </a:solidFill>
              </a:rPr>
              <a:t/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	</a:t>
            </a:r>
            <a:r>
              <a:rPr lang="en-US" b="1" dirty="0" smtClean="0"/>
              <a:t>initialize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u="sng" dirty="0" smtClean="0"/>
              <a:t> </a:t>
            </a:r>
            <a:r>
              <a:rPr lang="en-US" b="1" dirty="0" smtClean="0"/>
              <a:t>to the </a:t>
            </a:r>
            <a:r>
              <a:rPr lang="en-US" b="1" u="sng" dirty="0" smtClean="0"/>
              <a:t>root node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(Queue)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r>
              <a:rPr lang="en-US" b="1" dirty="0" smtClean="0"/>
              <a:t>initialize the </a:t>
            </a:r>
            <a:r>
              <a:rPr lang="en-US" b="1" u="sng" dirty="0" smtClean="0"/>
              <a:t>visited</a:t>
            </a:r>
            <a:r>
              <a:rPr lang="en-US" b="1" dirty="0" smtClean="0"/>
              <a:t> (explored) to the empty set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(Queue)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while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 smtClean="0"/>
              <a:t>is not empty</a:t>
            </a:r>
            <a:endParaRPr lang="en-US" dirty="0"/>
          </a:p>
          <a:p>
            <a:r>
              <a:rPr lang="en-US" dirty="0" smtClean="0"/>
              <a:t>		</a:t>
            </a:r>
            <a:r>
              <a:rPr lang="en-US" b="1" dirty="0" smtClean="0"/>
              <a:t>remove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dequeue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r>
              <a:rPr lang="en-US" b="1" dirty="0" smtClean="0"/>
              <a:t> the next </a:t>
            </a:r>
            <a:r>
              <a:rPr lang="en-US" b="1" i="1" u="sng" dirty="0" smtClean="0"/>
              <a:t>node</a:t>
            </a:r>
            <a:r>
              <a:rPr lang="en-US" b="1" dirty="0" smtClean="0"/>
              <a:t> from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b="1" dirty="0" smtClean="0"/>
              <a:t>add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enqueue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</a:t>
            </a:r>
            <a:r>
              <a:rPr lang="en-US" b="1" dirty="0" smtClean="0"/>
              <a:t>the (node removed from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dirty="0" smtClean="0"/>
              <a:t>) </a:t>
            </a:r>
            <a:r>
              <a:rPr lang="en-US" b="1" i="1" u="sng" dirty="0" smtClean="0"/>
              <a:t>node</a:t>
            </a:r>
            <a:r>
              <a:rPr lang="en-US" b="1" dirty="0" smtClean="0"/>
              <a:t> to the </a:t>
            </a:r>
            <a:r>
              <a:rPr lang="en-US" b="1" u="sng" dirty="0" smtClean="0"/>
              <a:t>visited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b="1" dirty="0" smtClean="0"/>
              <a:t>if the </a:t>
            </a:r>
            <a:r>
              <a:rPr lang="en-US" b="1" i="1" u="sng" dirty="0" smtClean="0"/>
              <a:t>node</a:t>
            </a:r>
            <a:r>
              <a:rPr lang="en-US" b="1" dirty="0" smtClean="0"/>
              <a:t> matches to </a:t>
            </a:r>
            <a:r>
              <a:rPr lang="en-US" b="1" u="sng" dirty="0" smtClean="0">
                <a:solidFill>
                  <a:srgbClr val="00B050"/>
                </a:solidFill>
              </a:rPr>
              <a:t>goal node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dirty="0" smtClean="0"/>
              <a:t>return </a:t>
            </a:r>
            <a:r>
              <a:rPr lang="en-US" b="1" u="sng" dirty="0" smtClean="0">
                <a:solidFill>
                  <a:srgbClr val="00B050"/>
                </a:solidFill>
              </a:rPr>
              <a:t>found goal</a:t>
            </a:r>
          </a:p>
          <a:p>
            <a:endParaRPr lang="en-US" b="1" dirty="0"/>
          </a:p>
          <a:p>
            <a:r>
              <a:rPr lang="en-US" b="1" dirty="0" smtClean="0"/>
              <a:t>		for each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(neighbor) of the </a:t>
            </a:r>
            <a:r>
              <a:rPr lang="en-US" b="1" i="1" u="sng" dirty="0" smtClean="0"/>
              <a:t>node</a:t>
            </a:r>
          </a:p>
          <a:p>
            <a:r>
              <a:rPr lang="en-US" b="1" dirty="0"/>
              <a:t>	</a:t>
            </a:r>
            <a:r>
              <a:rPr lang="en-US" b="1" dirty="0" smtClean="0"/>
              <a:t>		if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not in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 smtClean="0"/>
              <a:t>or </a:t>
            </a:r>
            <a:r>
              <a:rPr lang="en-US" b="1" u="sng" dirty="0" smtClean="0"/>
              <a:t>visited</a:t>
            </a:r>
          </a:p>
          <a:p>
            <a:r>
              <a:rPr lang="en-US" b="1" dirty="0"/>
              <a:t>	</a:t>
            </a:r>
            <a:r>
              <a:rPr lang="en-US" b="1" dirty="0" smtClean="0"/>
              <a:t>			add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enqueue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to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sz="1400" dirty="0" smtClean="0"/>
              <a:t>		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7391400" y="1172909"/>
            <a:ext cx="1455398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Queue = FIFO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00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BFS – Removing Repeated States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158673" y="1340005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39673" y="2102005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78090" y="256323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4546" y="3797804"/>
            <a:ext cx="762000" cy="76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149273" y="3797804"/>
            <a:ext cx="762000" cy="76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8347" y="2246185"/>
            <a:ext cx="100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Explored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0" name="Curved Connector 39"/>
          <p:cNvCxnSpPr>
            <a:stCxn id="39" idx="0"/>
          </p:cNvCxnSpPr>
          <p:nvPr/>
        </p:nvCxnSpPr>
        <p:spPr>
          <a:xfrm rot="16200000" flipV="1">
            <a:off x="1805911" y="4384843"/>
            <a:ext cx="474080" cy="632806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6" idx="7"/>
          </p:cNvCxnSpPr>
          <p:nvPr/>
        </p:nvCxnSpPr>
        <p:spPr>
          <a:xfrm flipH="1">
            <a:off x="1614954" y="3325230"/>
            <a:ext cx="848519" cy="584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39673" y="3325230"/>
            <a:ext cx="609600" cy="584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26" idx="1"/>
          </p:cNvCxnSpPr>
          <p:nvPr/>
        </p:nvCxnSpPr>
        <p:spPr>
          <a:xfrm rot="5400000" flipH="1" flipV="1">
            <a:off x="1209010" y="2959734"/>
            <a:ext cx="816791" cy="108253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92431" y="4938286"/>
            <a:ext cx="93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Frontier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3" name="Curved Connector 42"/>
          <p:cNvCxnSpPr/>
          <p:nvPr/>
        </p:nvCxnSpPr>
        <p:spPr>
          <a:xfrm>
            <a:off x="1385016" y="2494464"/>
            <a:ext cx="773657" cy="310529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endCxn id="29" idx="3"/>
          </p:cNvCxnSpPr>
          <p:nvPr/>
        </p:nvCxnSpPr>
        <p:spPr>
          <a:xfrm flipV="1">
            <a:off x="2371736" y="4448212"/>
            <a:ext cx="889129" cy="490076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149273" y="530761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530273" y="4559804"/>
            <a:ext cx="0" cy="7478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05063" y="6069618"/>
            <a:ext cx="127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Unexplored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1" name="Curved Connector 50"/>
          <p:cNvCxnSpPr/>
          <p:nvPr/>
        </p:nvCxnSpPr>
        <p:spPr>
          <a:xfrm flipV="1">
            <a:off x="2559090" y="6009246"/>
            <a:ext cx="590183" cy="245038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934200" y="1228413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315200" y="199041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953617" y="2451638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740073" y="3686212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7924800" y="3686212"/>
            <a:ext cx="762000" cy="76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572000" y="2721644"/>
            <a:ext cx="100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Explored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0" name="Straight Arrow Connector 59"/>
          <p:cNvCxnSpPr>
            <a:endCxn id="56" idx="7"/>
          </p:cNvCxnSpPr>
          <p:nvPr/>
        </p:nvCxnSpPr>
        <p:spPr>
          <a:xfrm flipH="1">
            <a:off x="6390481" y="3213638"/>
            <a:ext cx="848519" cy="584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315200" y="3213638"/>
            <a:ext cx="609600" cy="584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56" idx="1"/>
          </p:cNvCxnSpPr>
          <p:nvPr/>
        </p:nvCxnSpPr>
        <p:spPr>
          <a:xfrm rot="5400000" flipH="1" flipV="1">
            <a:off x="5984537" y="2848142"/>
            <a:ext cx="816791" cy="108253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58" idx="2"/>
          </p:cNvCxnSpPr>
          <p:nvPr/>
        </p:nvCxnSpPr>
        <p:spPr>
          <a:xfrm rot="16200000" flipH="1">
            <a:off x="4998626" y="3167949"/>
            <a:ext cx="818420" cy="66447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7924800" y="519602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8305800" y="4448212"/>
            <a:ext cx="0" cy="7478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690465" y="4178804"/>
            <a:ext cx="145880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505933" y="4149881"/>
            <a:ext cx="145880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383283" y="1719376"/>
            <a:ext cx="1007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Already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Explored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106775" y="5019542"/>
            <a:ext cx="1166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Already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In Frontier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" name="&quot;No&quot; Symbol 77"/>
          <p:cNvSpPr/>
          <p:nvPr/>
        </p:nvSpPr>
        <p:spPr>
          <a:xfrm>
            <a:off x="6076296" y="3071575"/>
            <a:ext cx="269408" cy="286547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&quot;No&quot; Symbol 78"/>
          <p:cNvSpPr/>
          <p:nvPr/>
        </p:nvSpPr>
        <p:spPr>
          <a:xfrm>
            <a:off x="7052997" y="4006607"/>
            <a:ext cx="269408" cy="286547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Curved Connector 79"/>
          <p:cNvCxnSpPr/>
          <p:nvPr/>
        </p:nvCxnSpPr>
        <p:spPr>
          <a:xfrm rot="16200000" flipH="1">
            <a:off x="5667977" y="2527917"/>
            <a:ext cx="672001" cy="234191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77" idx="0"/>
          </p:cNvCxnSpPr>
          <p:nvPr/>
        </p:nvCxnSpPr>
        <p:spPr>
          <a:xfrm rot="5400000" flipH="1" flipV="1">
            <a:off x="6585792" y="4552338"/>
            <a:ext cx="571328" cy="363081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67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BFS Graph – Search Complexity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36690" y="1981200"/>
            <a:ext cx="507061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 = maximum branches per node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 = depth of the solution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/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Time = </a:t>
            </a:r>
            <a:r>
              <a:rPr lang="en-US" sz="2800" b="1" dirty="0" smtClean="0"/>
              <a:t>O(</a:t>
            </a:r>
            <a:r>
              <a:rPr lang="en-US" sz="2800" b="1" dirty="0" err="1" smtClean="0"/>
              <a:t>b</a:t>
            </a:r>
            <a:r>
              <a:rPr lang="en-US" sz="2800" b="1" baseline="30000" dirty="0" err="1" smtClean="0"/>
              <a:t>d</a:t>
            </a:r>
            <a:r>
              <a:rPr lang="en-US" sz="2800" b="1" dirty="0" smtClean="0"/>
              <a:t>)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Space = </a:t>
            </a:r>
            <a:r>
              <a:rPr lang="en-US" sz="2800" b="1" dirty="0"/>
              <a:t>O(</a:t>
            </a:r>
            <a:r>
              <a:rPr lang="en-US" sz="2800" b="1" dirty="0" err="1"/>
              <a:t>b</a:t>
            </a:r>
            <a:r>
              <a:rPr lang="en-US" sz="2800" b="1" baseline="30000" dirty="0" err="1"/>
              <a:t>d</a:t>
            </a:r>
            <a:r>
              <a:rPr lang="en-US" sz="2800" b="1" dirty="0" smtClean="0"/>
              <a:t>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700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Tree Definitions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05844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Tree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is a type of graph, where any two nodes (vertices)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are connected by one and only one path (edge).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Rooted Tree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is a tree that has one and only one node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that is designated as the root of the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tree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Leaf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is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node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that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is connected to only one other node.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Forest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is a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disjoint (non-connected) union of Trees.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DFS Graph – 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9463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DFS</a:t>
            </a:r>
            <a:r>
              <a:rPr lang="en-US" b="1" dirty="0"/>
              <a:t>( root </a:t>
            </a:r>
            <a:r>
              <a:rPr lang="en-US" b="1" dirty="0" smtClean="0"/>
              <a:t>, goal)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00B050"/>
                </a:solidFill>
              </a:rPr>
              <a:t/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	</a:t>
            </a:r>
            <a:r>
              <a:rPr lang="en-US" b="1" dirty="0" smtClean="0"/>
              <a:t>initialize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u="sng" dirty="0" smtClean="0"/>
              <a:t> </a:t>
            </a:r>
            <a:r>
              <a:rPr lang="en-US" b="1" dirty="0" smtClean="0"/>
              <a:t>to the </a:t>
            </a:r>
            <a:r>
              <a:rPr lang="en-US" b="1" u="sng" dirty="0" smtClean="0"/>
              <a:t>root node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(Stack)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r>
              <a:rPr lang="en-US" b="1" dirty="0" smtClean="0"/>
              <a:t>initialize the </a:t>
            </a:r>
            <a:r>
              <a:rPr lang="en-US" b="1" u="sng" dirty="0" smtClean="0"/>
              <a:t>visited</a:t>
            </a:r>
            <a:r>
              <a:rPr lang="en-US" b="1" dirty="0" smtClean="0"/>
              <a:t> (explored) to the empty set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(Stack)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while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 smtClean="0"/>
              <a:t>is not empty</a:t>
            </a:r>
            <a:endParaRPr lang="en-US" dirty="0"/>
          </a:p>
          <a:p>
            <a:r>
              <a:rPr lang="en-US" dirty="0" smtClean="0"/>
              <a:t>		</a:t>
            </a:r>
            <a:r>
              <a:rPr lang="en-US" b="1" dirty="0" smtClean="0"/>
              <a:t>remove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(pop) </a:t>
            </a:r>
            <a:r>
              <a:rPr lang="en-US" b="1" dirty="0" smtClean="0"/>
              <a:t>the next </a:t>
            </a:r>
            <a:r>
              <a:rPr lang="en-US" b="1" i="1" u="sng" dirty="0" smtClean="0"/>
              <a:t>node</a:t>
            </a:r>
            <a:r>
              <a:rPr lang="en-US" b="1" dirty="0" smtClean="0"/>
              <a:t> from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b="1" dirty="0" smtClean="0"/>
              <a:t>add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(push)  </a:t>
            </a:r>
            <a:r>
              <a:rPr lang="en-US" b="1" dirty="0" smtClean="0"/>
              <a:t>the (node removed from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dirty="0" smtClean="0"/>
              <a:t>) </a:t>
            </a:r>
            <a:r>
              <a:rPr lang="en-US" b="1" i="1" u="sng" dirty="0" smtClean="0"/>
              <a:t>node</a:t>
            </a:r>
            <a:r>
              <a:rPr lang="en-US" b="1" dirty="0" smtClean="0"/>
              <a:t> to the </a:t>
            </a:r>
            <a:r>
              <a:rPr lang="en-US" b="1" u="sng" dirty="0" smtClean="0"/>
              <a:t>visited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b="1" dirty="0" smtClean="0"/>
              <a:t>if the </a:t>
            </a:r>
            <a:r>
              <a:rPr lang="en-US" b="1" i="1" u="sng" dirty="0" smtClean="0"/>
              <a:t>node</a:t>
            </a:r>
            <a:r>
              <a:rPr lang="en-US" b="1" dirty="0" smtClean="0"/>
              <a:t> matches to </a:t>
            </a:r>
            <a:r>
              <a:rPr lang="en-US" b="1" u="sng" dirty="0" smtClean="0">
                <a:solidFill>
                  <a:srgbClr val="00B050"/>
                </a:solidFill>
              </a:rPr>
              <a:t>goal node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dirty="0" smtClean="0"/>
              <a:t>return </a:t>
            </a:r>
            <a:r>
              <a:rPr lang="en-US" b="1" u="sng" dirty="0" smtClean="0">
                <a:solidFill>
                  <a:srgbClr val="00B050"/>
                </a:solidFill>
              </a:rPr>
              <a:t>found goal</a:t>
            </a:r>
          </a:p>
          <a:p>
            <a:endParaRPr lang="en-US" b="1" dirty="0"/>
          </a:p>
          <a:p>
            <a:r>
              <a:rPr lang="en-US" b="1" dirty="0" smtClean="0"/>
              <a:t>		for each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(neighbor) of the </a:t>
            </a:r>
            <a:r>
              <a:rPr lang="en-US" b="1" i="1" u="sng" dirty="0" smtClean="0"/>
              <a:t>node</a:t>
            </a:r>
          </a:p>
          <a:p>
            <a:r>
              <a:rPr lang="en-US" b="1" dirty="0"/>
              <a:t>	</a:t>
            </a:r>
            <a:r>
              <a:rPr lang="en-US" b="1" dirty="0" smtClean="0"/>
              <a:t>		if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not in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 smtClean="0"/>
              <a:t>or </a:t>
            </a:r>
            <a:r>
              <a:rPr lang="en-US" b="1" u="sng" dirty="0" smtClean="0"/>
              <a:t>visited</a:t>
            </a:r>
          </a:p>
          <a:p>
            <a:r>
              <a:rPr lang="en-US" b="1" dirty="0"/>
              <a:t>	</a:t>
            </a:r>
            <a:r>
              <a:rPr lang="en-US" b="1" dirty="0" smtClean="0"/>
              <a:t>			add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(push) 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to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sz="1400" dirty="0" smtClean="0"/>
              <a:t>		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7391400" y="1172909"/>
            <a:ext cx="1339726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Stack = LIFO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97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DFS Graph – Search Complexity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36690" y="1981200"/>
            <a:ext cx="669683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 = maximum branches per node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m = maximum depth of the search space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/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Time = </a:t>
            </a:r>
            <a:r>
              <a:rPr lang="en-US" sz="2800" b="1" dirty="0" smtClean="0"/>
              <a:t>O(</a:t>
            </a:r>
            <a:r>
              <a:rPr lang="en-US" sz="2800" b="1" dirty="0" err="1" smtClean="0"/>
              <a:t>b</a:t>
            </a:r>
            <a:r>
              <a:rPr lang="en-US" sz="2800" b="1" baseline="30000" dirty="0" err="1" smtClean="0"/>
              <a:t>m</a:t>
            </a:r>
            <a:r>
              <a:rPr lang="en-US" sz="2800" b="1" dirty="0" smtClean="0"/>
              <a:t>)  	</a:t>
            </a:r>
            <a:r>
              <a:rPr lang="en-US" sz="2800" b="1" dirty="0" smtClean="0">
                <a:solidFill>
                  <a:srgbClr val="00B050"/>
                </a:solidFill>
              </a:rPr>
              <a:t># worse than BFS if m &gt; d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Space = </a:t>
            </a:r>
            <a:r>
              <a:rPr lang="en-US" sz="2800" b="1" dirty="0" smtClean="0"/>
              <a:t>O(</a:t>
            </a:r>
            <a:r>
              <a:rPr lang="en-US" sz="2800" b="1" dirty="0" err="1" smtClean="0"/>
              <a:t>bm</a:t>
            </a:r>
            <a:r>
              <a:rPr lang="en-US" sz="2800" b="1" dirty="0" smtClean="0"/>
              <a:t>)	</a:t>
            </a:r>
            <a:r>
              <a:rPr lang="en-US" sz="2800" b="1" dirty="0" smtClean="0">
                <a:solidFill>
                  <a:srgbClr val="00B050"/>
                </a:solidFill>
              </a:rPr>
              <a:t># better than BFS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68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DLS Graph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1000" y="1219200"/>
            <a:ext cx="8652753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Depth Limited Search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(DLS) is a special case where we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limit (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) the maximum depth (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) the search will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 descend to.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Used if we have prior knowledge to believe one will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be found within a depth where l &lt; m.</a:t>
            </a:r>
            <a:endParaRPr lang="en-US" sz="20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l = m, then DFS – complete, a solution will be found.</a:t>
            </a: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l &lt; m, then DLS – not complete, a solution may be at a level &gt; l</a:t>
            </a:r>
          </a:p>
          <a:p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Useful if search space is very deep, and have high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 confidence that a solution or acceptable sub-optimal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 solution will be found within the depth limit.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4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DLS Graph – 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33350" y="991934"/>
            <a:ext cx="849463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DLS</a:t>
            </a:r>
            <a:r>
              <a:rPr lang="en-US" b="1" dirty="0"/>
              <a:t>( root </a:t>
            </a:r>
            <a:r>
              <a:rPr lang="en-US" b="1" dirty="0" smtClean="0"/>
              <a:t>, goal, level 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00B050"/>
                </a:solidFill>
              </a:rPr>
              <a:t/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	</a:t>
            </a:r>
            <a:r>
              <a:rPr lang="en-US" b="1" dirty="0"/>
              <a:t>set level of </a:t>
            </a:r>
            <a:r>
              <a:rPr lang="en-US" b="1" u="sng" dirty="0"/>
              <a:t>root node </a:t>
            </a:r>
            <a:r>
              <a:rPr lang="en-US" b="1" dirty="0" smtClean="0"/>
              <a:t>to 1</a:t>
            </a:r>
            <a:endParaRPr lang="en-US" dirty="0" smtClean="0"/>
          </a:p>
          <a:p>
            <a:r>
              <a:rPr lang="en-US" b="1" dirty="0">
                <a:solidFill>
                  <a:srgbClr val="00B050"/>
                </a:solidFill>
              </a:rPr>
              <a:t>	</a:t>
            </a:r>
            <a:r>
              <a:rPr lang="en-US" b="1" dirty="0" smtClean="0"/>
              <a:t>initialize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u="sng" dirty="0" smtClean="0"/>
              <a:t> </a:t>
            </a:r>
            <a:r>
              <a:rPr lang="en-US" b="1" dirty="0" smtClean="0"/>
              <a:t>to the </a:t>
            </a:r>
            <a:r>
              <a:rPr lang="en-US" b="1" u="sng" dirty="0" smtClean="0"/>
              <a:t>root node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(Stack)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r>
              <a:rPr lang="en-US" b="1" dirty="0" smtClean="0"/>
              <a:t>initialize the </a:t>
            </a:r>
            <a:r>
              <a:rPr lang="en-US" b="1" u="sng" dirty="0" smtClean="0"/>
              <a:t>visited</a:t>
            </a:r>
            <a:r>
              <a:rPr lang="en-US" b="1" dirty="0" smtClean="0"/>
              <a:t> (explored) to the empty set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(Stack)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b="1" dirty="0"/>
              <a:t>	</a:t>
            </a:r>
            <a:r>
              <a:rPr lang="en-US" b="1" dirty="0" smtClean="0"/>
              <a:t>while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 smtClean="0"/>
              <a:t>is not empty</a:t>
            </a:r>
            <a:endParaRPr lang="en-US" dirty="0"/>
          </a:p>
          <a:p>
            <a:r>
              <a:rPr lang="en-US" dirty="0" smtClean="0"/>
              <a:t>		</a:t>
            </a:r>
            <a:r>
              <a:rPr lang="en-US" b="1" dirty="0" smtClean="0"/>
              <a:t>remove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(pop) </a:t>
            </a:r>
            <a:r>
              <a:rPr lang="en-US" b="1" dirty="0" smtClean="0"/>
              <a:t>the next </a:t>
            </a:r>
            <a:r>
              <a:rPr lang="en-US" b="1" i="1" u="sng" dirty="0" smtClean="0"/>
              <a:t>node</a:t>
            </a:r>
            <a:r>
              <a:rPr lang="en-US" b="1" dirty="0" smtClean="0"/>
              <a:t> from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b="1" dirty="0" smtClean="0"/>
              <a:t>add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(push)  </a:t>
            </a:r>
            <a:r>
              <a:rPr lang="en-US" b="1" dirty="0" smtClean="0"/>
              <a:t>the (node removed from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dirty="0" smtClean="0"/>
              <a:t>) </a:t>
            </a:r>
            <a:r>
              <a:rPr lang="en-US" b="1" i="1" u="sng" dirty="0" smtClean="0"/>
              <a:t>node</a:t>
            </a:r>
            <a:r>
              <a:rPr lang="en-US" b="1" dirty="0" smtClean="0"/>
              <a:t> to the </a:t>
            </a:r>
            <a:r>
              <a:rPr lang="en-US" b="1" u="sng" dirty="0" smtClean="0"/>
              <a:t>visited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b="1" dirty="0" smtClean="0"/>
              <a:t>if the </a:t>
            </a:r>
            <a:r>
              <a:rPr lang="en-US" b="1" i="1" u="sng" dirty="0" smtClean="0"/>
              <a:t>node</a:t>
            </a:r>
            <a:r>
              <a:rPr lang="en-US" b="1" dirty="0" smtClean="0"/>
              <a:t> matches to </a:t>
            </a:r>
            <a:r>
              <a:rPr lang="en-US" b="1" u="sng" dirty="0" smtClean="0">
                <a:solidFill>
                  <a:srgbClr val="00B050"/>
                </a:solidFill>
              </a:rPr>
              <a:t>goal node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dirty="0" smtClean="0"/>
              <a:t>return </a:t>
            </a:r>
            <a:r>
              <a:rPr lang="en-US" b="1" u="sng" dirty="0" smtClean="0">
                <a:solidFill>
                  <a:srgbClr val="00B050"/>
                </a:solidFill>
              </a:rPr>
              <a:t>found goal</a:t>
            </a:r>
          </a:p>
          <a:p>
            <a:endParaRPr lang="en-US" b="1" u="sng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	</a:t>
            </a:r>
            <a:r>
              <a:rPr lang="en-US" b="1" dirty="0" smtClean="0">
                <a:solidFill>
                  <a:srgbClr val="00B050"/>
                </a:solidFill>
              </a:rPr>
              <a:t>	</a:t>
            </a:r>
            <a:r>
              <a:rPr lang="en-US" b="1" dirty="0" smtClean="0"/>
              <a:t>if level of </a:t>
            </a:r>
            <a:r>
              <a:rPr lang="en-US" b="1" i="1" u="sng" dirty="0" smtClean="0"/>
              <a:t>node</a:t>
            </a:r>
            <a:r>
              <a:rPr lang="en-US" b="1" dirty="0" smtClean="0"/>
              <a:t> equals level</a:t>
            </a:r>
          </a:p>
          <a:p>
            <a:r>
              <a:rPr lang="en-US" b="1" dirty="0"/>
              <a:t>	</a:t>
            </a:r>
            <a:r>
              <a:rPr lang="en-US" b="1" dirty="0" smtClean="0"/>
              <a:t>		continue: skip the rest of the loop</a:t>
            </a:r>
          </a:p>
          <a:p>
            <a:endParaRPr lang="en-US" b="1" dirty="0"/>
          </a:p>
          <a:p>
            <a:r>
              <a:rPr lang="en-US" b="1" dirty="0" smtClean="0"/>
              <a:t>		for each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(neighbor) of the </a:t>
            </a:r>
            <a:r>
              <a:rPr lang="en-US" b="1" i="1" u="sng" dirty="0" smtClean="0"/>
              <a:t>node</a:t>
            </a:r>
          </a:p>
          <a:p>
            <a:r>
              <a:rPr lang="en-US" b="1" dirty="0"/>
              <a:t>	</a:t>
            </a:r>
            <a:r>
              <a:rPr lang="en-US" b="1" dirty="0" smtClean="0"/>
              <a:t>		if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not in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 smtClean="0"/>
              <a:t>or </a:t>
            </a:r>
            <a:r>
              <a:rPr lang="en-US" b="1" u="sng" dirty="0" smtClean="0"/>
              <a:t>visited</a:t>
            </a:r>
          </a:p>
          <a:p>
            <a:r>
              <a:rPr lang="en-US" b="1" dirty="0" smtClean="0"/>
              <a:t>				set level of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to level of the </a:t>
            </a:r>
            <a:r>
              <a:rPr lang="en-US" b="1" i="1" u="sng" dirty="0" smtClean="0"/>
              <a:t>node</a:t>
            </a:r>
            <a:r>
              <a:rPr lang="en-US" b="1" dirty="0" smtClean="0"/>
              <a:t> + 1</a:t>
            </a:r>
          </a:p>
          <a:p>
            <a:r>
              <a:rPr lang="en-US" b="1" dirty="0"/>
              <a:t>	</a:t>
            </a:r>
            <a:r>
              <a:rPr lang="en-US" b="1" dirty="0" smtClean="0"/>
              <a:t>			add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(push) 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to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sz="1400" dirty="0" smtClean="0"/>
              <a:t>		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7391400" y="1172909"/>
            <a:ext cx="1339726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Stack = LIFO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Left Arrow 3"/>
          <p:cNvSpPr/>
          <p:nvPr/>
        </p:nvSpPr>
        <p:spPr>
          <a:xfrm>
            <a:off x="5543550" y="1722537"/>
            <a:ext cx="228600" cy="76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67400" y="1606748"/>
            <a:ext cx="2285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Store node level in the node.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 flipH="1">
            <a:off x="2880442" y="6364188"/>
            <a:ext cx="209550" cy="76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2400" y="6248400"/>
            <a:ext cx="2735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Child level is one more than parent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3619500" y="1165587"/>
            <a:ext cx="228600" cy="76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48100" y="1049798"/>
            <a:ext cx="2685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Add parameter for maximum level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78213" y="4870251"/>
            <a:ext cx="3798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Do not add child nodes to frontier if exceeds level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5174776" y="4986040"/>
            <a:ext cx="228600" cy="76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7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DLS Graph – Search Complexity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4400" y="1981199"/>
            <a:ext cx="808388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 = maximum branches per node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l = depth of limited search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/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Time = </a:t>
            </a:r>
            <a:r>
              <a:rPr lang="en-US" sz="2800" b="1" dirty="0" smtClean="0"/>
              <a:t>O(</a:t>
            </a:r>
            <a:r>
              <a:rPr lang="en-US" sz="2800" b="1" dirty="0" err="1" smtClean="0"/>
              <a:t>b</a:t>
            </a:r>
            <a:r>
              <a:rPr lang="en-US" sz="2800" b="1" baseline="30000" dirty="0" err="1" smtClean="0"/>
              <a:t>l</a:t>
            </a:r>
            <a:r>
              <a:rPr lang="en-US" sz="2800" b="1" dirty="0" smtClean="0"/>
              <a:t>)  	</a:t>
            </a:r>
            <a:r>
              <a:rPr lang="en-US" sz="2800" b="1" dirty="0" smtClean="0">
                <a:solidFill>
                  <a:srgbClr val="00B050"/>
                </a:solidFill>
              </a:rPr>
              <a:t># better than DFS if solution found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Space = </a:t>
            </a:r>
            <a:r>
              <a:rPr lang="en-US" sz="2800" b="1" dirty="0" smtClean="0"/>
              <a:t>O(</a:t>
            </a:r>
            <a:r>
              <a:rPr lang="en-US" sz="2800" b="1" dirty="0" err="1" smtClean="0"/>
              <a:t>bl</a:t>
            </a:r>
            <a:r>
              <a:rPr lang="en-US" sz="2800" b="1" dirty="0" smtClean="0"/>
              <a:t>)	</a:t>
            </a:r>
            <a:r>
              <a:rPr lang="en-US" sz="2800" b="1" dirty="0" smtClean="0">
                <a:solidFill>
                  <a:srgbClr val="00B050"/>
                </a:solidFill>
              </a:rPr>
              <a:t># better than DFS if solution found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51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IDS Graph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1000" y="1219200"/>
            <a:ext cx="8681607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Iterative Depth Search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(IDS) is an iterative deepening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modification to the DLS search, but does a depth first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 search one level at a time, and then restarts from the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 top progressing to the next deeper level.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Is this not the same as Breadth First Search!</a:t>
            </a:r>
            <a:endParaRPr lang="en-US" sz="20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Nearly 100% of students will have this first impression.</a:t>
            </a: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It is not!</a:t>
            </a:r>
          </a:p>
          <a:p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First impression for students is that if we search one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level at a time and visit each node at that level, it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must be the same as BFS.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51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Why is IDS not BFS?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1000" y="1219200"/>
            <a:ext cx="8343566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BFS and IDS both move down the search space one 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level at a time.</a:t>
            </a:r>
          </a:p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BFS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remembers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(space) the nodes it visited.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IDS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does not remember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(space) the nodes it visited.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Steps: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Search the root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Search the next level via DFS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Forgot all the search space (do not remember)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Return to the root and repeat the DFS search</a:t>
            </a:r>
          </a:p>
          <a:p>
            <a:pPr lvl="1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 down one more level than last time.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76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IDS Graph – Search Complexity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4400" y="2897326"/>
            <a:ext cx="657769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 = maximum branches per node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 = depth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of the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solution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m = maximum depth of the search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space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/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Time = </a:t>
            </a:r>
            <a:r>
              <a:rPr lang="en-US" sz="2800" b="1" dirty="0" smtClean="0"/>
              <a:t>O(</a:t>
            </a:r>
            <a:r>
              <a:rPr lang="en-US" sz="2800" b="1" dirty="0" err="1" smtClean="0"/>
              <a:t>b</a:t>
            </a:r>
            <a:r>
              <a:rPr lang="en-US" sz="2800" b="1" baseline="30000" dirty="0" err="1"/>
              <a:t>d</a:t>
            </a:r>
            <a:r>
              <a:rPr lang="en-US" sz="2800" b="1" dirty="0" smtClean="0"/>
              <a:t>)  	</a:t>
            </a:r>
            <a:r>
              <a:rPr lang="en-US" sz="2800" b="1" dirty="0" smtClean="0">
                <a:solidFill>
                  <a:srgbClr val="00B050"/>
                </a:solidFill>
              </a:rPr>
              <a:t># worse than DFS O(</a:t>
            </a:r>
            <a:r>
              <a:rPr lang="en-US" sz="2800" b="1" dirty="0" err="1" smtClean="0">
                <a:solidFill>
                  <a:srgbClr val="00B050"/>
                </a:solidFill>
              </a:rPr>
              <a:t>b</a:t>
            </a:r>
            <a:r>
              <a:rPr lang="en-US" sz="2800" b="1" baseline="30000" dirty="0" err="1" smtClean="0">
                <a:solidFill>
                  <a:srgbClr val="00B050"/>
                </a:solidFill>
              </a:rPr>
              <a:t>m</a:t>
            </a:r>
            <a:r>
              <a:rPr lang="en-US" sz="2800" b="1" dirty="0" smtClean="0">
                <a:solidFill>
                  <a:srgbClr val="00B050"/>
                </a:solidFill>
              </a:rPr>
              <a:t>)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Space = </a:t>
            </a:r>
            <a:r>
              <a:rPr lang="en-US" sz="2800" b="1" dirty="0" smtClean="0"/>
              <a:t>O(d)	</a:t>
            </a:r>
            <a:r>
              <a:rPr lang="en-US" sz="2800" b="1" dirty="0" smtClean="0">
                <a:solidFill>
                  <a:srgbClr val="00B050"/>
                </a:solidFill>
              </a:rPr>
              <a:t># better than DFS O(</a:t>
            </a:r>
            <a:r>
              <a:rPr lang="en-US" sz="2800" b="1" dirty="0" err="1" smtClean="0">
                <a:solidFill>
                  <a:srgbClr val="00B050"/>
                </a:solidFill>
              </a:rPr>
              <a:t>bm</a:t>
            </a:r>
            <a:r>
              <a:rPr lang="en-US" sz="2800" b="1" dirty="0" smtClean="0">
                <a:solidFill>
                  <a:srgbClr val="00B050"/>
                </a:solidFill>
              </a:rPr>
              <a:t>)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8742" y="1143000"/>
            <a:ext cx="91341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When the algorithm recurs back to the root and we progress down</a:t>
            </a:r>
            <a:br>
              <a:rPr lang="en-US" sz="2400" b="1" dirty="0" smtClean="0">
                <a:solidFill>
                  <a:srgbClr val="FF0000"/>
                </a:solidFill>
              </a:rPr>
            </a:br>
            <a:r>
              <a:rPr lang="en-US" sz="2400" b="1" dirty="0" smtClean="0">
                <a:solidFill>
                  <a:srgbClr val="FF0000"/>
                </a:solidFill>
              </a:rPr>
              <a:t>the next level, are we not repeating searches already done?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	</a:t>
            </a:r>
            <a:r>
              <a:rPr lang="en-US" sz="2000" b="1" dirty="0" smtClean="0">
                <a:solidFill>
                  <a:srgbClr val="00B050"/>
                </a:solidFill>
              </a:rPr>
              <a:t>YES. Our time complexity goes up, but because we are not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	</a:t>
            </a:r>
            <a:r>
              <a:rPr lang="en-US" sz="2000" b="1" dirty="0" smtClean="0">
                <a:solidFill>
                  <a:srgbClr val="00B050"/>
                </a:solidFill>
              </a:rPr>
              <a:t>remembering what we visited, the space complexity goes down.</a:t>
            </a:r>
            <a:endParaRPr 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72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Tree Structure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43400" y="21336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962400" y="26289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74844" y="1200666"/>
            <a:ext cx="6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Root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>
            <a:stCxn id="28" idx="3"/>
            <a:endCxn id="10" idx="2"/>
          </p:cNvCxnSpPr>
          <p:nvPr/>
        </p:nvCxnSpPr>
        <p:spPr>
          <a:xfrm>
            <a:off x="3200400" y="1385332"/>
            <a:ext cx="762000" cy="367268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438400" y="5398531"/>
            <a:ext cx="57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Leaf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7" name="Curved Connector 36"/>
          <p:cNvCxnSpPr>
            <a:stCxn id="35" idx="0"/>
          </p:cNvCxnSpPr>
          <p:nvPr/>
        </p:nvCxnSpPr>
        <p:spPr>
          <a:xfrm rot="16200000" flipV="1">
            <a:off x="2001790" y="4673091"/>
            <a:ext cx="698500" cy="752380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35" idx="0"/>
            <a:endCxn id="31" idx="4"/>
          </p:cNvCxnSpPr>
          <p:nvPr/>
        </p:nvCxnSpPr>
        <p:spPr>
          <a:xfrm rot="5400000" flipH="1" flipV="1">
            <a:off x="2750575" y="4726456"/>
            <a:ext cx="648731" cy="695420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136129" y="3962400"/>
            <a:ext cx="57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Leaf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5" name="Curved Connector 44"/>
          <p:cNvCxnSpPr/>
          <p:nvPr/>
        </p:nvCxnSpPr>
        <p:spPr>
          <a:xfrm rot="16200000" flipV="1">
            <a:off x="4677242" y="3198860"/>
            <a:ext cx="698500" cy="752380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endCxn id="29" idx="4"/>
          </p:cNvCxnSpPr>
          <p:nvPr/>
        </p:nvCxnSpPr>
        <p:spPr>
          <a:xfrm rot="5400000" flipH="1" flipV="1">
            <a:off x="5400558" y="3424775"/>
            <a:ext cx="558800" cy="51645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27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Tree Definitions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864927" cy="5570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Depth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of the node is the number of edges (distance)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between the node and the root node.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/>
              <a:t>		e.g., the root node has depth = 0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Level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of the node is the depth + 1.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/>
              <a:t>		</a:t>
            </a:r>
            <a:r>
              <a:rPr lang="en-US" sz="2400" b="1" dirty="0"/>
              <a:t>e.g., the root node has </a:t>
            </a:r>
            <a:r>
              <a:rPr lang="en-US" sz="2400" b="1" dirty="0" smtClean="0"/>
              <a:t>level </a:t>
            </a:r>
            <a:r>
              <a:rPr lang="en-US" sz="2400" b="1" dirty="0"/>
              <a:t>= </a:t>
            </a:r>
            <a:r>
              <a:rPr lang="en-US" sz="2400" b="1" dirty="0" smtClean="0"/>
              <a:t>1</a:t>
            </a:r>
            <a:endParaRPr lang="en-US" sz="2000" b="1" dirty="0"/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Nodes are the same level are commonly referred to as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Siblings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9764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Tree Structure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43400" y="21336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962400" y="26289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00" y="156416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Level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>
            <a:stCxn id="28" idx="3"/>
            <a:endCxn id="10" idx="2"/>
          </p:cNvCxnSpPr>
          <p:nvPr/>
        </p:nvCxnSpPr>
        <p:spPr>
          <a:xfrm>
            <a:off x="1141696" y="1748830"/>
            <a:ext cx="2820704" cy="377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7" idx="3"/>
          </p:cNvCxnSpPr>
          <p:nvPr/>
        </p:nvCxnSpPr>
        <p:spPr>
          <a:xfrm flipV="1">
            <a:off x="1153744" y="3035300"/>
            <a:ext cx="1284656" cy="583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6848" y="285646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Level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Curved Connector 31"/>
          <p:cNvCxnSpPr>
            <a:stCxn id="34" idx="3"/>
          </p:cNvCxnSpPr>
          <p:nvPr/>
        </p:nvCxnSpPr>
        <p:spPr>
          <a:xfrm>
            <a:off x="1166444" y="4368800"/>
            <a:ext cx="205156" cy="1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9548" y="418413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Level 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6" name="Curved Connector 35"/>
          <p:cNvCxnSpPr>
            <a:endCxn id="10" idx="6"/>
          </p:cNvCxnSpPr>
          <p:nvPr/>
        </p:nvCxnSpPr>
        <p:spPr>
          <a:xfrm rot="10800000">
            <a:off x="4724400" y="1752600"/>
            <a:ext cx="2971800" cy="12700"/>
          </a:xfrm>
          <a:prstGeom prst="curvedConnector3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784448" y="1580634"/>
            <a:ext cx="9322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Depth 0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0" name="Curved Connector 39"/>
          <p:cNvCxnSpPr/>
          <p:nvPr/>
        </p:nvCxnSpPr>
        <p:spPr>
          <a:xfrm rot="10800000" flipV="1">
            <a:off x="6319184" y="3035300"/>
            <a:ext cx="1465264" cy="5832"/>
          </a:xfrm>
          <a:prstGeom prst="curvedConnector3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797148" y="2856467"/>
            <a:ext cx="9322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Depth 1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3" name="Curved Connector 42"/>
          <p:cNvCxnSpPr/>
          <p:nvPr/>
        </p:nvCxnSpPr>
        <p:spPr>
          <a:xfrm rot="10800000">
            <a:off x="3798234" y="4356101"/>
            <a:ext cx="3986214" cy="12701"/>
          </a:xfrm>
          <a:prstGeom prst="curvedConnector3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822548" y="4196833"/>
            <a:ext cx="9322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Depth 2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64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Binary Tree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400" y="1164134"/>
            <a:ext cx="920123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Binary Tree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is a type of directed graph tree where each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node contains at most two branches (subtrees), commonly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referred to as the left and right branch.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recursive definition is a binary tree is either empty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or a single node, where the left and right branches are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binary subtrees.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987845" y="4473646"/>
            <a:ext cx="609600" cy="59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841627" y="5141686"/>
            <a:ext cx="609600" cy="59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207045" y="5124422"/>
            <a:ext cx="609600" cy="59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159045" y="5853382"/>
            <a:ext cx="609600" cy="59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527427" y="5827982"/>
            <a:ext cx="609600" cy="59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608331" y="5810718"/>
            <a:ext cx="609600" cy="59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6" idx="3"/>
          </p:cNvCxnSpPr>
          <p:nvPr/>
        </p:nvCxnSpPr>
        <p:spPr>
          <a:xfrm flipH="1">
            <a:off x="4411518" y="4979236"/>
            <a:ext cx="665601" cy="2726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90776" y="4953340"/>
            <a:ext cx="727155" cy="342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9" idx="7"/>
          </p:cNvCxnSpPr>
          <p:nvPr/>
        </p:nvCxnSpPr>
        <p:spPr>
          <a:xfrm flipH="1">
            <a:off x="3679371" y="5641224"/>
            <a:ext cx="297676" cy="2989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" idx="1"/>
          </p:cNvCxnSpPr>
          <p:nvPr/>
        </p:nvCxnSpPr>
        <p:spPr>
          <a:xfrm>
            <a:off x="4309848" y="5691641"/>
            <a:ext cx="306853" cy="2230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1" idx="7"/>
          </p:cNvCxnSpPr>
          <p:nvPr/>
        </p:nvCxnSpPr>
        <p:spPr>
          <a:xfrm flipH="1">
            <a:off x="6128657" y="5674377"/>
            <a:ext cx="210590" cy="2230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53551" y="5456558"/>
            <a:ext cx="1082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Left Nodes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Curved Connector 31"/>
          <p:cNvCxnSpPr>
            <a:stCxn id="30" idx="3"/>
          </p:cNvCxnSpPr>
          <p:nvPr/>
        </p:nvCxnSpPr>
        <p:spPr>
          <a:xfrm flipV="1">
            <a:off x="2535707" y="5411424"/>
            <a:ext cx="1211167" cy="21441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endCxn id="9" idx="2"/>
          </p:cNvCxnSpPr>
          <p:nvPr/>
        </p:nvCxnSpPr>
        <p:spPr>
          <a:xfrm>
            <a:off x="2590802" y="5674379"/>
            <a:ext cx="568243" cy="47517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463845" y="6519446"/>
            <a:ext cx="1112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Right Node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1" name="Curved Connector 40"/>
          <p:cNvCxnSpPr>
            <a:endCxn id="10" idx="4"/>
          </p:cNvCxnSpPr>
          <p:nvPr/>
        </p:nvCxnSpPr>
        <p:spPr>
          <a:xfrm flipV="1">
            <a:off x="4527427" y="6420318"/>
            <a:ext cx="304800" cy="268405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766496" y="5860816"/>
            <a:ext cx="1401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No Right Node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88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Binary Tree Code Example - Python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944614" y="1164133"/>
            <a:ext cx="570316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class </a:t>
            </a:r>
            <a:r>
              <a:rPr lang="en-US" sz="1400" dirty="0" err="1" smtClean="0"/>
              <a:t>BinaryTree</a:t>
            </a:r>
            <a:r>
              <a:rPr lang="en-US" sz="1400" dirty="0" smtClean="0"/>
              <a:t>(object): </a:t>
            </a:r>
            <a:br>
              <a:rPr lang="en-US" sz="1400" dirty="0" smtClean="0"/>
            </a:b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B050"/>
                </a:solidFill>
              </a:rPr>
              <a:t># Constructor</a:t>
            </a:r>
            <a:r>
              <a:rPr lang="en-US" sz="1400" dirty="0">
                <a:solidFill>
                  <a:srgbClr val="00B050"/>
                </a:solidFill>
              </a:rPr>
              <a:t>: set the node data and left/right subtrees to null </a:t>
            </a:r>
            <a:r>
              <a:rPr lang="en-US" sz="1400" dirty="0" smtClean="0">
                <a:solidFill>
                  <a:srgbClr val="00B050"/>
                </a:solidFill>
              </a:rPr>
              <a:t/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/>
              <a:t>	</a:t>
            </a:r>
            <a:r>
              <a:rPr lang="en-US" sz="1400" dirty="0" err="1" smtClean="0"/>
              <a:t>def</a:t>
            </a:r>
            <a:r>
              <a:rPr lang="en-US" sz="1400" dirty="0" smtClean="0"/>
              <a:t> </a:t>
            </a:r>
            <a:r>
              <a:rPr lang="en-US" sz="1400" dirty="0"/>
              <a:t>__</a:t>
            </a:r>
            <a:r>
              <a:rPr lang="en-US" sz="1400" dirty="0" err="1"/>
              <a:t>init</a:t>
            </a:r>
            <a:r>
              <a:rPr lang="en-US" sz="1400" dirty="0"/>
              <a:t>__(self, key):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		</a:t>
            </a:r>
            <a:r>
              <a:rPr lang="en-US" sz="1400" dirty="0" err="1" smtClean="0"/>
              <a:t>self.left</a:t>
            </a:r>
            <a:r>
              <a:rPr lang="en-US" sz="1400" dirty="0" smtClean="0"/>
              <a:t>   = </a:t>
            </a:r>
            <a:r>
              <a:rPr lang="en-US" sz="1400" dirty="0"/>
              <a:t>None </a:t>
            </a: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B050"/>
                </a:solidFill>
              </a:rPr>
              <a:t># </a:t>
            </a:r>
            <a:r>
              <a:rPr lang="en-US" sz="1400" dirty="0">
                <a:solidFill>
                  <a:srgbClr val="00B050"/>
                </a:solidFill>
              </a:rPr>
              <a:t>left binary subtree </a:t>
            </a:r>
            <a:r>
              <a:rPr lang="en-US" sz="1400" dirty="0" smtClean="0">
                <a:solidFill>
                  <a:srgbClr val="00B050"/>
                </a:solidFill>
              </a:rPr>
              <a:t/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/>
              <a:t>		</a:t>
            </a:r>
            <a:r>
              <a:rPr lang="en-US" sz="1400" dirty="0" err="1" smtClean="0"/>
              <a:t>self.right</a:t>
            </a:r>
            <a:r>
              <a:rPr lang="en-US" sz="1400" dirty="0" smtClean="0"/>
              <a:t> </a:t>
            </a:r>
            <a:r>
              <a:rPr lang="en-US" sz="1400" dirty="0"/>
              <a:t>= None </a:t>
            </a: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B050"/>
                </a:solidFill>
              </a:rPr>
              <a:t># </a:t>
            </a:r>
            <a:r>
              <a:rPr lang="en-US" sz="1400" dirty="0">
                <a:solidFill>
                  <a:srgbClr val="00B050"/>
                </a:solidFill>
              </a:rPr>
              <a:t>right binary subtree </a:t>
            </a:r>
            <a:endParaRPr lang="en-US" sz="1400" dirty="0" smtClean="0">
              <a:solidFill>
                <a:srgbClr val="00B05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self.key</a:t>
            </a:r>
            <a:r>
              <a:rPr lang="en-US" sz="1400" dirty="0" smtClean="0"/>
              <a:t>   = </a:t>
            </a:r>
            <a:r>
              <a:rPr lang="en-US" sz="1400" dirty="0"/>
              <a:t>key </a:t>
            </a: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B050"/>
                </a:solidFill>
              </a:rPr>
              <a:t># </a:t>
            </a:r>
            <a:r>
              <a:rPr lang="en-US" sz="1400" dirty="0">
                <a:solidFill>
                  <a:srgbClr val="00B050"/>
                </a:solidFill>
              </a:rPr>
              <a:t>node data </a:t>
            </a:r>
            <a:endParaRPr lang="en-US" sz="1400" dirty="0" smtClean="0">
              <a:solidFill>
                <a:srgbClr val="00B050"/>
              </a:solidFill>
            </a:endParaRPr>
          </a:p>
          <a:p>
            <a:endParaRPr lang="en-US" sz="1400" dirty="0"/>
          </a:p>
          <a:p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B050"/>
                </a:solidFill>
              </a:rPr>
              <a:t># Get </a:t>
            </a:r>
            <a:r>
              <a:rPr lang="en-US" sz="1400" dirty="0" err="1" smtClean="0">
                <a:solidFill>
                  <a:srgbClr val="00B050"/>
                </a:solidFill>
              </a:rPr>
              <a:t>ot</a:t>
            </a:r>
            <a:r>
              <a:rPr lang="en-US" sz="1400" dirty="0" smtClean="0">
                <a:solidFill>
                  <a:srgbClr val="00B050"/>
                </a:solidFill>
              </a:rPr>
              <a:t> Set </a:t>
            </a:r>
            <a:r>
              <a:rPr lang="en-US" sz="1400" dirty="0">
                <a:solidFill>
                  <a:srgbClr val="00B050"/>
                </a:solidFill>
              </a:rPr>
              <a:t>Left Binary Subtree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	</a:t>
            </a:r>
            <a:r>
              <a:rPr lang="en-US" sz="1400" dirty="0" err="1" smtClean="0"/>
              <a:t>def</a:t>
            </a:r>
            <a:r>
              <a:rPr lang="en-US" sz="1400" dirty="0" smtClean="0"/>
              <a:t> </a:t>
            </a:r>
            <a:r>
              <a:rPr lang="en-US" sz="1400" dirty="0"/>
              <a:t>Left(self, </a:t>
            </a:r>
            <a:r>
              <a:rPr lang="en-US" sz="1400" dirty="0" smtClean="0"/>
              <a:t>left = None): </a:t>
            </a:r>
            <a:br>
              <a:rPr lang="en-US" sz="1400" dirty="0" smtClean="0"/>
            </a:br>
            <a:r>
              <a:rPr lang="en-US" sz="1400" dirty="0" smtClean="0"/>
              <a:t>		if left is None: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	return </a:t>
            </a:r>
            <a:r>
              <a:rPr lang="en-US" sz="1400" dirty="0" err="1" smtClean="0"/>
              <a:t>self.left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self.left</a:t>
            </a:r>
            <a:r>
              <a:rPr lang="en-US" sz="1400" dirty="0" smtClean="0"/>
              <a:t> </a:t>
            </a:r>
            <a:r>
              <a:rPr lang="en-US" sz="1400" dirty="0"/>
              <a:t>= left 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B050"/>
                </a:solidFill>
              </a:rPr>
              <a:t># Get or Set </a:t>
            </a:r>
            <a:r>
              <a:rPr lang="en-US" sz="1400" dirty="0">
                <a:solidFill>
                  <a:srgbClr val="00B050"/>
                </a:solidFill>
              </a:rPr>
              <a:t>Right Binary Subtree </a:t>
            </a:r>
            <a:endParaRPr lang="en-US" sz="1400" dirty="0" smtClean="0">
              <a:solidFill>
                <a:srgbClr val="00B05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 smtClean="0"/>
              <a:t>def</a:t>
            </a:r>
            <a:r>
              <a:rPr lang="en-US" sz="1400" dirty="0" smtClean="0"/>
              <a:t> </a:t>
            </a:r>
            <a:r>
              <a:rPr lang="en-US" sz="1400" dirty="0"/>
              <a:t>Right(self, </a:t>
            </a:r>
            <a:r>
              <a:rPr lang="en-US" sz="1400" dirty="0" smtClean="0"/>
              <a:t>right = None): 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if right is None: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	return </a:t>
            </a:r>
            <a:r>
              <a:rPr lang="en-US" sz="1400" dirty="0" err="1" smtClean="0"/>
              <a:t>self.right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self.right</a:t>
            </a:r>
            <a:r>
              <a:rPr lang="en-US" sz="1400" dirty="0" smtClean="0"/>
              <a:t> </a:t>
            </a:r>
            <a:r>
              <a:rPr lang="en-US" sz="1400" dirty="0"/>
              <a:t>= right 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B050"/>
                </a:solidFill>
              </a:rPr>
              <a:t># Get </a:t>
            </a:r>
            <a:r>
              <a:rPr lang="en-US" sz="1400" dirty="0" err="1" smtClean="0">
                <a:solidFill>
                  <a:srgbClr val="00B050"/>
                </a:solidFill>
              </a:rPr>
              <a:t>ot</a:t>
            </a:r>
            <a:r>
              <a:rPr lang="en-US" sz="1400" dirty="0" smtClean="0">
                <a:solidFill>
                  <a:srgbClr val="00B050"/>
                </a:solidFill>
              </a:rPr>
              <a:t> Set </a:t>
            </a:r>
            <a:r>
              <a:rPr lang="en-US" sz="1400" dirty="0">
                <a:solidFill>
                  <a:srgbClr val="00B050"/>
                </a:solidFill>
              </a:rPr>
              <a:t>Node Data </a:t>
            </a:r>
            <a:endParaRPr lang="en-US" sz="1400" dirty="0" smtClean="0">
              <a:solidFill>
                <a:srgbClr val="00B05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 smtClean="0"/>
              <a:t>def</a:t>
            </a:r>
            <a:r>
              <a:rPr lang="en-US" sz="1400" dirty="0" smtClean="0"/>
              <a:t> </a:t>
            </a:r>
            <a:r>
              <a:rPr lang="en-US" sz="1400" dirty="0"/>
              <a:t>Key(self, </a:t>
            </a:r>
            <a:r>
              <a:rPr lang="en-US" sz="1400" dirty="0" smtClean="0"/>
              <a:t>key = None): </a:t>
            </a:r>
            <a:br>
              <a:rPr lang="en-US" sz="1400" dirty="0" smtClean="0"/>
            </a:br>
            <a:r>
              <a:rPr lang="en-US" sz="1400" dirty="0" smtClean="0"/>
              <a:t>		if key is None: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	return </a:t>
            </a:r>
            <a:r>
              <a:rPr lang="en-US" sz="1400" dirty="0" err="1" smtClean="0"/>
              <a:t>self.key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self.key</a:t>
            </a:r>
            <a:r>
              <a:rPr lang="en-US" sz="1400" dirty="0" smtClean="0"/>
              <a:t> </a:t>
            </a:r>
            <a:r>
              <a:rPr lang="en-US" sz="1400" dirty="0"/>
              <a:t>= key 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45232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Binary Tree Traversals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0" y="1164133"/>
            <a:ext cx="9333709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Binary Trees can be traversed either breadth first (BFS) or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depth first (DFS). 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Breadth First Search – tree is traversed one level at a time.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The root node (level 1) is first visited, then the left node, then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  the right node (level 2) of the root, and then the left and right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  nodes of the these subtrees (level 3), and so forth.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Depth First Search – tree is searched either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inorder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 preorder, or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postorder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Inorder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: </a:t>
            </a:r>
            <a:r>
              <a:rPr lang="en-US" sz="2400" dirty="0"/>
              <a:t>left (node), root, </a:t>
            </a:r>
            <a:r>
              <a:rPr lang="en-US" sz="2400" dirty="0" smtClean="0"/>
              <a:t>right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Preorder  : </a:t>
            </a:r>
            <a:r>
              <a:rPr lang="en-US" sz="2400" dirty="0"/>
              <a:t>root, </a:t>
            </a:r>
            <a:r>
              <a:rPr lang="en-US" sz="2400" dirty="0" smtClean="0"/>
              <a:t>left, right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Postorder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sz="2400" dirty="0"/>
              <a:t>left, </a:t>
            </a:r>
            <a:r>
              <a:rPr lang="en-US" sz="2400" dirty="0" smtClean="0"/>
              <a:t>right, root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57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Binary Tree BFS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00" y="156416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Level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>
            <a:stCxn id="28" idx="3"/>
            <a:endCxn id="10" idx="2"/>
          </p:cNvCxnSpPr>
          <p:nvPr/>
        </p:nvCxnSpPr>
        <p:spPr>
          <a:xfrm>
            <a:off x="1141696" y="1748830"/>
            <a:ext cx="2820704" cy="377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7" idx="3"/>
          </p:cNvCxnSpPr>
          <p:nvPr/>
        </p:nvCxnSpPr>
        <p:spPr>
          <a:xfrm flipV="1">
            <a:off x="1153744" y="3035300"/>
            <a:ext cx="1284656" cy="583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6848" y="285646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Level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Curved Connector 31"/>
          <p:cNvCxnSpPr>
            <a:stCxn id="34" idx="3"/>
          </p:cNvCxnSpPr>
          <p:nvPr/>
        </p:nvCxnSpPr>
        <p:spPr>
          <a:xfrm>
            <a:off x="1166444" y="4368800"/>
            <a:ext cx="205156" cy="1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9548" y="418413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Level 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83950" y="1063823"/>
            <a:ext cx="1471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First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99285" y="2308557"/>
            <a:ext cx="1728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Second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57800" y="2307068"/>
            <a:ext cx="1578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Third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8337" y="3641923"/>
            <a:ext cx="1645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Fourth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80707" y="3641922"/>
            <a:ext cx="1532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Fifth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467600" y="1564164"/>
            <a:ext cx="0" cy="3465036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620000" y="1564164"/>
            <a:ext cx="8697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Traverse</a:t>
            </a:r>
          </a:p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one level</a:t>
            </a:r>
          </a:p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at a time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465531" y="5715000"/>
            <a:ext cx="4947584" cy="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423459" y="5867400"/>
            <a:ext cx="2133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Visit nodes left to right</a:t>
            </a:r>
          </a:p>
        </p:txBody>
      </p:sp>
    </p:spTree>
    <p:extLst>
      <p:ext uri="{BB962C8B-B14F-4D97-AF65-F5344CB8AC3E}">
        <p14:creationId xmlns:p14="http://schemas.microsoft.com/office/powerpoint/2010/main" val="351825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5505</TotalTime>
  <Words>834</Words>
  <Application>Microsoft Office PowerPoint</Application>
  <PresentationFormat>On-screen Show (4:3)</PresentationFormat>
  <Paragraphs>350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Artificial Intelligence Tree (Graph) Search </vt:lpstr>
      <vt:lpstr>Tree Definitions</vt:lpstr>
      <vt:lpstr>Tree Structure</vt:lpstr>
      <vt:lpstr>Tree Definitions</vt:lpstr>
      <vt:lpstr>Tree Structure</vt:lpstr>
      <vt:lpstr>Binary Tree</vt:lpstr>
      <vt:lpstr>Binary Tree Code Example - Python</vt:lpstr>
      <vt:lpstr>Binary Tree Traversals</vt:lpstr>
      <vt:lpstr>Binary Tree BFS </vt:lpstr>
      <vt:lpstr>Binary Tree Level Order Search - Python</vt:lpstr>
      <vt:lpstr>Binary Tree DFS - Inorder</vt:lpstr>
      <vt:lpstr>Binary Tree DFS - Preorder</vt:lpstr>
      <vt:lpstr>Binary Tree DFS - Postorder</vt:lpstr>
      <vt:lpstr>Graph Definitions</vt:lpstr>
      <vt:lpstr>Graph Structure</vt:lpstr>
      <vt:lpstr>BFS Graph Issues</vt:lpstr>
      <vt:lpstr>BFS Graph – Algorithm</vt:lpstr>
      <vt:lpstr>BFS – Removing Repeated States</vt:lpstr>
      <vt:lpstr>BFS Graph – Search Complexity</vt:lpstr>
      <vt:lpstr>DFS Graph – Algorithm</vt:lpstr>
      <vt:lpstr>DFS Graph – Search Complexity</vt:lpstr>
      <vt:lpstr>DLS Graph</vt:lpstr>
      <vt:lpstr>DLS Graph – Algorithm</vt:lpstr>
      <vt:lpstr>DLS Graph – Search Complexity</vt:lpstr>
      <vt:lpstr>IDS Graph</vt:lpstr>
      <vt:lpstr>Why is IDS not BFS?</vt:lpstr>
      <vt:lpstr>IDS Graph – Search Complexity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153</cp:revision>
  <dcterms:created xsi:type="dcterms:W3CDTF">2006-08-16T00:00:00Z</dcterms:created>
  <dcterms:modified xsi:type="dcterms:W3CDTF">2017-08-02T16:29:59Z</dcterms:modified>
</cp:coreProperties>
</file>