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7" r:id="rId3"/>
    <p:sldId id="284" r:id="rId4"/>
    <p:sldId id="285" r:id="rId5"/>
    <p:sldId id="283" r:id="rId6"/>
    <p:sldId id="282" r:id="rId7"/>
    <p:sldId id="288" r:id="rId8"/>
    <p:sldId id="289" r:id="rId9"/>
    <p:sldId id="28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2939" autoAdjust="0"/>
  </p:normalViewPr>
  <p:slideViewPr>
    <p:cSldViewPr>
      <p:cViewPr>
        <p:scale>
          <a:sx n="110" d="100"/>
          <a:sy n="110" d="100"/>
        </p:scale>
        <p:origin x="-72" y="1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special-method-nam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</a:t>
            </a:r>
            <a:br>
              <a:rPr lang="en-US" dirty="0" smtClean="0"/>
            </a:br>
            <a:r>
              <a:rPr lang="en-US" dirty="0" smtClean="0"/>
              <a:t>Object Oriented Programming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Created 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July,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Definition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273868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Class defined with the keyword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class</a:t>
            </a:r>
            <a:r>
              <a:rPr lang="en-US" sz="2400" b="1" dirty="0" smtClean="0">
                <a:solidFill>
                  <a:srgbClr val="0070C0"/>
                </a:solidFill>
              </a:rPr>
              <a:t>.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	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class </a:t>
            </a:r>
            <a:r>
              <a:rPr lang="en-US" sz="1400" b="1" dirty="0" smtClean="0"/>
              <a:t>Node:</a:t>
            </a:r>
            <a:br>
              <a:rPr lang="en-US" sz="1400" b="1" dirty="0" smtClean="0"/>
            </a:br>
            <a:r>
              <a:rPr lang="en-US" sz="1400" b="1" dirty="0" smtClean="0"/>
              <a:t>		….</a:t>
            </a:r>
            <a:endParaRPr lang="en-US" sz="2400" b="1" dirty="0" smtClean="0"/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Constructor defined with the special reserved name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__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</a:rPr>
              <a:t>init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__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class </a:t>
            </a:r>
            <a:r>
              <a:rPr lang="en-US" sz="1400" b="1" dirty="0" smtClean="0"/>
              <a:t>Node: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__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init</a:t>
            </a:r>
            <a:r>
              <a:rPr lang="en-US" sz="1400" b="1" dirty="0" smtClean="0"/>
              <a:t>__( self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400" b="1" dirty="0" smtClean="0"/>
              <a:t>):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	…</a:t>
            </a:r>
          </a:p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	…</a:t>
            </a:r>
          </a:p>
          <a:p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636245"/>
            <a:ext cx="1065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Class keyword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0653" y="2438399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Class Name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38200" y="1913244"/>
            <a:ext cx="227942" cy="144156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</p:cNvCxnSpPr>
          <p:nvPr/>
        </p:nvCxnSpPr>
        <p:spPr>
          <a:xfrm flipV="1">
            <a:off x="1456670" y="2195186"/>
            <a:ext cx="219730" cy="38171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2629" y="4405412"/>
            <a:ext cx="2612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Keyword to define a method (function)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7" name="Straight Arrow Connector 16"/>
          <p:cNvCxnSpPr>
            <a:stCxn id="16" idx="0"/>
          </p:cNvCxnSpPr>
          <p:nvPr/>
        </p:nvCxnSpPr>
        <p:spPr>
          <a:xfrm flipV="1">
            <a:off x="1598884" y="4038600"/>
            <a:ext cx="534716" cy="36681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667000" y="3505200"/>
            <a:ext cx="533400" cy="3048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85011" y="3228201"/>
            <a:ext cx="2117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Reserved name for constructor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95810" y="4405412"/>
            <a:ext cx="4893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Required first parameter, self refers to this instantiated instance of the class.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3200400" y="4038600"/>
            <a:ext cx="554218" cy="48518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8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57400" y="1524000"/>
            <a:ext cx="480131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# Base Class definition for </a:t>
            </a:r>
            <a:r>
              <a:rPr lang="en-US" dirty="0" smtClean="0">
                <a:solidFill>
                  <a:srgbClr val="00B050"/>
                </a:solidFill>
              </a:rPr>
              <a:t>Node in Tree/Graph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dirty="0"/>
              <a:t> </a:t>
            </a:r>
            <a:r>
              <a:rPr lang="en-US" dirty="0" smtClean="0"/>
              <a:t>Node:</a:t>
            </a:r>
            <a:endParaRPr lang="en-US" dirty="0"/>
          </a:p>
          <a:p>
            <a:r>
              <a:rPr lang="en-US" dirty="0"/>
              <a:t>	key =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None</a:t>
            </a:r>
            <a:r>
              <a:rPr lang="en-US" dirty="0"/>
              <a:t>	# node data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# constructor: set the node data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__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init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__</a:t>
            </a:r>
            <a:r>
              <a:rPr lang="en-US" dirty="0"/>
              <a:t>( self, key ):</a:t>
            </a:r>
          </a:p>
          <a:p>
            <a:r>
              <a:rPr lang="en-US" dirty="0"/>
              <a:t>		</a:t>
            </a:r>
            <a:r>
              <a:rPr lang="en-US" dirty="0" err="1"/>
              <a:t>self.key</a:t>
            </a:r>
            <a:r>
              <a:rPr lang="en-US" dirty="0"/>
              <a:t> = key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# Get or Set the node data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dirty="0"/>
              <a:t> Key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 </a:t>
            </a:r>
            <a:r>
              <a:rPr lang="en-US" dirty="0"/>
              <a:t>self, key =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None</a:t>
            </a:r>
            <a:r>
              <a:rPr lang="en-US" dirty="0"/>
              <a:t> ):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if None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is</a:t>
            </a:r>
            <a:r>
              <a:rPr lang="en-US" dirty="0" smtClean="0"/>
              <a:t> </a:t>
            </a:r>
            <a:r>
              <a:rPr lang="en-US" dirty="0"/>
              <a:t>key: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 smtClean="0"/>
              <a:t>self.key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self.key</a:t>
            </a:r>
            <a:r>
              <a:rPr lang="en-US" dirty="0" smtClean="0"/>
              <a:t> = key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6199" y="1835749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Start of class definition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1682127" y="1904999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6199" y="2155357"/>
            <a:ext cx="2164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Initialization if member variable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2240766" y="2224606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13580" y="2955161"/>
            <a:ext cx="1926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Constructor with parameter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2240766" y="3024410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2014" y="3226538"/>
            <a:ext cx="3011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Use keyword self to refer to member variable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3103929" y="3295787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2014" y="4038599"/>
            <a:ext cx="1453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Define class method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2240766" y="4101135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1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Scope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400" y="1088937"/>
            <a:ext cx="4025526" cy="597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Parameter to Methods.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	class </a:t>
            </a:r>
            <a:r>
              <a:rPr lang="en-US" sz="1400" b="1" dirty="0" smtClean="0"/>
              <a:t>Node: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r>
              <a:rPr lang="en-US" sz="1400" b="1" dirty="0" err="1" smtClean="0">
                <a:solidFill>
                  <a:srgbClr val="0070C0"/>
                </a:solidFill>
              </a:rPr>
              <a:t>def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err="1" smtClean="0"/>
              <a:t>myFunc</a:t>
            </a:r>
            <a:r>
              <a:rPr lang="en-US" sz="1400" b="1" dirty="0" smtClean="0"/>
              <a:t>(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smtClean="0"/>
              <a:t>self, flag )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		if </a:t>
            </a:r>
            <a:r>
              <a:rPr lang="en-US" sz="1400" b="1" dirty="0" smtClean="0"/>
              <a:t>flag ==</a:t>
            </a:r>
            <a:r>
              <a:rPr lang="en-US" sz="1400" b="1" dirty="0" smtClean="0">
                <a:solidFill>
                  <a:srgbClr val="0070C0"/>
                </a:solidFill>
              </a:rPr>
              <a:t> True</a:t>
            </a:r>
            <a:r>
              <a:rPr lang="en-US" sz="1400" b="1" dirty="0" smtClean="0"/>
              <a:t>:</a:t>
            </a:r>
          </a:p>
          <a:p>
            <a:r>
              <a:rPr lang="en-US" sz="1400" b="1" dirty="0" smtClean="0">
                <a:solidFill>
                  <a:srgbClr val="0070C0"/>
                </a:solidFill>
              </a:rPr>
              <a:t>	</a:t>
            </a: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Local to Method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	class </a:t>
            </a:r>
            <a:r>
              <a:rPr lang="en-US" sz="1400" b="1" dirty="0" smtClean="0"/>
              <a:t>Node:</a:t>
            </a:r>
            <a:r>
              <a:rPr lang="en-US" sz="1400" b="1" dirty="0" smtClean="0">
                <a:solidFill>
                  <a:srgbClr val="0070C0"/>
                </a:solidFill>
              </a:rPr>
              <a:t/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err="1" smtClean="0"/>
              <a:t>myFunc</a:t>
            </a:r>
            <a:r>
              <a:rPr lang="en-US" sz="1400" b="1" dirty="0" smtClean="0"/>
              <a:t>( self ):</a:t>
            </a:r>
            <a:br>
              <a:rPr lang="en-US" sz="1400" b="1" dirty="0" smtClean="0"/>
            </a:br>
            <a:r>
              <a:rPr lang="en-US" sz="1400" b="1" dirty="0" smtClean="0"/>
              <a:t>			flag = True</a:t>
            </a: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Class Member Variable</a:t>
            </a:r>
            <a:endParaRPr lang="en-US" sz="1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srgbClr val="0070C0"/>
              </a:solidFill>
            </a:endParaRPr>
          </a:p>
          <a:p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class </a:t>
            </a:r>
            <a:r>
              <a:rPr lang="en-US" sz="1400" b="1" dirty="0" smtClean="0"/>
              <a:t>Node:</a:t>
            </a:r>
            <a:r>
              <a:rPr lang="en-US" sz="1400" b="1" dirty="0" smtClean="0">
                <a:solidFill>
                  <a:srgbClr val="0070C0"/>
                </a:solidFill>
              </a:rPr>
              <a:t/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smtClean="0"/>
              <a:t>flag = 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False</a:t>
            </a:r>
            <a:r>
              <a:rPr lang="en-US" sz="1400" b="1" dirty="0" smtClean="0">
                <a:solidFill>
                  <a:srgbClr val="0070C0"/>
                </a:solidFill>
              </a:rPr>
              <a:t/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err="1" smtClean="0">
                <a:solidFill>
                  <a:srgbClr val="0070C0"/>
                </a:solidFill>
              </a:rPr>
              <a:t>def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err="1" smtClean="0"/>
              <a:t>myFunc</a:t>
            </a:r>
            <a:r>
              <a:rPr lang="en-US" sz="1400" b="1" dirty="0" smtClean="0"/>
              <a:t>(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smtClean="0"/>
              <a:t>self ):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	</a:t>
            </a: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err="1" smtClean="0"/>
              <a:t>self.flag</a:t>
            </a:r>
            <a:r>
              <a:rPr lang="en-US" sz="1400" b="1" dirty="0" smtClean="0"/>
              <a:t> = </a:t>
            </a:r>
            <a:r>
              <a:rPr lang="en-US" sz="1400" b="1" dirty="0" smtClean="0">
                <a:solidFill>
                  <a:srgbClr val="0070C0"/>
                </a:solidFill>
              </a:rPr>
              <a:t>True</a:t>
            </a:r>
            <a:endParaRPr lang="en-US" sz="24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Global Scope</a:t>
            </a:r>
            <a:endParaRPr lang="en-US" sz="1400" b="1" dirty="0" smtClean="0">
              <a:solidFill>
                <a:srgbClr val="0070C0"/>
              </a:solidFill>
            </a:endParaRPr>
          </a:p>
          <a:p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400" b="1" dirty="0" smtClean="0">
                <a:solidFill>
                  <a:srgbClr val="0070C0"/>
                </a:solidFill>
              </a:rPr>
              <a:t>	class </a:t>
            </a:r>
            <a:r>
              <a:rPr lang="en-US" sz="1400" b="1" dirty="0" smtClean="0"/>
              <a:t>Node:</a:t>
            </a:r>
            <a:r>
              <a:rPr lang="en-US" sz="1400" b="1" dirty="0" smtClean="0">
                <a:solidFill>
                  <a:srgbClr val="0070C0"/>
                </a:solidFill>
              </a:rPr>
              <a:t/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		</a:t>
            </a:r>
            <a:r>
              <a:rPr lang="en-US" sz="1400" b="1" dirty="0" err="1" smtClean="0">
                <a:solidFill>
                  <a:srgbClr val="0070C0"/>
                </a:solidFill>
              </a:rPr>
              <a:t>def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err="1" smtClean="0"/>
              <a:t>myFunc</a:t>
            </a:r>
            <a:r>
              <a:rPr lang="en-US" sz="1400" b="1" dirty="0" smtClean="0"/>
              <a:t>(</a:t>
            </a:r>
            <a:r>
              <a:rPr lang="en-US" sz="1400" b="1" dirty="0" smtClean="0">
                <a:solidFill>
                  <a:srgbClr val="0070C0"/>
                </a:solidFill>
              </a:rPr>
              <a:t> </a:t>
            </a:r>
            <a:r>
              <a:rPr lang="en-US" sz="1400" b="1" dirty="0" smtClean="0"/>
              <a:t>self ):</a:t>
            </a:r>
            <a:r>
              <a:rPr lang="en-US" sz="1400" b="1" dirty="0" smtClean="0">
                <a:solidFill>
                  <a:srgbClr val="0070C0"/>
                </a:solidFill>
              </a:rPr>
              <a:t/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			global </a:t>
            </a:r>
            <a:r>
              <a:rPr lang="en-US" sz="1400" b="1" dirty="0" smtClean="0"/>
              <a:t>flag</a:t>
            </a:r>
            <a:endParaRPr lang="en-US" sz="24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566249" y="1905000"/>
            <a:ext cx="1172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Parameter ‘flag’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0" y="2173840"/>
            <a:ext cx="1968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Referenced without qualifier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4191000" y="2008031"/>
            <a:ext cx="304800" cy="1303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>
            <a:off x="4196751" y="2239001"/>
            <a:ext cx="304800" cy="1303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48200" y="3566539"/>
            <a:ext cx="3857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Referenced without qualifier and not defined as parameter.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5" name="Left Arrow 24"/>
          <p:cNvSpPr/>
          <p:nvPr/>
        </p:nvSpPr>
        <p:spPr>
          <a:xfrm>
            <a:off x="4247072" y="3644109"/>
            <a:ext cx="304800" cy="1303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73438" y="5334000"/>
            <a:ext cx="3451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Referenced with qualifier self, refers to class variable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3" name="Left Arrow 32"/>
          <p:cNvSpPr/>
          <p:nvPr/>
        </p:nvSpPr>
        <p:spPr>
          <a:xfrm>
            <a:off x="4247072" y="5407328"/>
            <a:ext cx="304800" cy="1303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573438" y="6396334"/>
            <a:ext cx="4017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When declared with global keyword, all references in method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Will refer to the global (not local) scope of variable.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5" name="Left Arrow 34"/>
          <p:cNvSpPr/>
          <p:nvPr/>
        </p:nvSpPr>
        <p:spPr>
          <a:xfrm>
            <a:off x="4268638" y="6627166"/>
            <a:ext cx="304800" cy="1303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Method Overloading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30131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There is </a:t>
            </a:r>
            <a:r>
              <a:rPr lang="en-US" sz="2400" b="1" u="sng" dirty="0" smtClean="0"/>
              <a:t>NO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direct support for method overloading in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Can be emulated (spoofed) by using Default parameters.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Example: Setter and Getter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Next()		</a:t>
            </a:r>
            <a:r>
              <a:rPr lang="en-US" sz="2400" b="1" dirty="0" smtClean="0">
                <a:solidFill>
                  <a:srgbClr val="00B050"/>
                </a:solidFill>
              </a:rPr>
              <a:t># get the next element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Next(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ele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)	</a:t>
            </a:r>
            <a:r>
              <a:rPr lang="en-US" sz="2400" b="1" dirty="0" smtClean="0">
                <a:solidFill>
                  <a:srgbClr val="00B050"/>
                </a:solidFill>
              </a:rPr>
              <a:t># set the next element</a:t>
            </a:r>
          </a:p>
          <a:p>
            <a:endParaRPr lang="en-US" sz="2400" b="1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Without method overloading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71722" y="4936846"/>
            <a:ext cx="23621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# Set Next</a:t>
            </a:r>
          </a:p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sz="1600" dirty="0" smtClean="0"/>
              <a:t> Next( self, next )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self.next</a:t>
            </a:r>
            <a:r>
              <a:rPr lang="en-US" sz="1600" dirty="0" smtClean="0"/>
              <a:t> = next</a:t>
            </a:r>
          </a:p>
          <a:p>
            <a:endParaRPr lang="en-US" sz="1600" dirty="0" smtClean="0"/>
          </a:p>
          <a:p>
            <a:r>
              <a:rPr lang="en-US" sz="1600" dirty="0" smtClean="0">
                <a:solidFill>
                  <a:srgbClr val="00B050"/>
                </a:solidFill>
              </a:rPr>
              <a:t># Get Next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err="1" smtClean="0"/>
              <a:t>GetNext</a:t>
            </a:r>
            <a:r>
              <a:rPr lang="en-US" sz="1600" dirty="0" smtClean="0"/>
              <a:t>(self)</a:t>
            </a:r>
          </a:p>
          <a:p>
            <a:r>
              <a:rPr lang="en-US" sz="1600" dirty="0"/>
              <a:t>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sz="1600" dirty="0" smtClean="0"/>
              <a:t> </a:t>
            </a:r>
            <a:r>
              <a:rPr lang="en-US" sz="1600" dirty="0" err="1" smtClean="0"/>
              <a:t>self.next</a:t>
            </a:r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" y="6172200"/>
            <a:ext cx="2278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Must use different function name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602426" y="6271879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792162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Method Overloading using Default Parameter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585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default parameter to a function is where a default value is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specified in the function definition, when the function is called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without the parameter.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Example: Setter and Getter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606" y="3581400"/>
            <a:ext cx="32985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# Set of Get Next</a:t>
            </a:r>
          </a:p>
          <a:p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dirty="0" smtClean="0"/>
              <a:t>Next( self, next =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None</a:t>
            </a:r>
            <a:r>
              <a:rPr lang="en-US" sz="1600" dirty="0" smtClean="0"/>
              <a:t> )</a:t>
            </a:r>
          </a:p>
          <a:p>
            <a:r>
              <a:rPr lang="en-US" sz="1600" dirty="0"/>
              <a:t>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en-US" sz="1600" dirty="0" smtClean="0"/>
              <a:t>next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is None</a:t>
            </a:r>
            <a:r>
              <a:rPr lang="en-US" sz="1600" dirty="0" smtClean="0"/>
              <a:t>: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sz="1600" dirty="0" smtClean="0"/>
              <a:t> </a:t>
            </a:r>
            <a:r>
              <a:rPr lang="en-US" sz="1600" dirty="0" err="1" smtClean="0"/>
              <a:t>self.next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err="1" smtClean="0"/>
              <a:t>self.next</a:t>
            </a:r>
            <a:r>
              <a:rPr lang="en-US" sz="1600" dirty="0" smtClean="0"/>
              <a:t> = next</a:t>
            </a:r>
          </a:p>
          <a:p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8706" y="3233476"/>
            <a:ext cx="1249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Default </a:t>
            </a:r>
            <a:r>
              <a:rPr lang="en-US" sz="1200" dirty="0" err="1" smtClean="0">
                <a:solidFill>
                  <a:srgbClr val="FF0000"/>
                </a:solidFill>
              </a:rPr>
              <a:t>Paramter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705984" y="4227731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196786" y="3581400"/>
            <a:ext cx="106707" cy="228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2502" y="4655149"/>
            <a:ext cx="409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Get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695481" y="4724400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96128" y="4158480"/>
            <a:ext cx="382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Set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3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Operator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Overloading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295493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Built-in operators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(+, -,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str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(),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(), … ) can be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overloaded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for a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class object in Python.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Each class has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default implementation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for built-in operators.</a:t>
            </a: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the default implementations (</a:t>
            </a: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</a:rPr>
              <a:t>magic methods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) can be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overridden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to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implement o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perator overloadin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g.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Built-in operators are designated using the double dash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__name__</a:t>
            </a: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    convention. Below are some of these magic methods:</a:t>
            </a:r>
            <a:endParaRPr lang="en-US" sz="16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6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str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	string conversion		__add__		+ operator</a:t>
            </a:r>
          </a:p>
          <a:p>
            <a:pPr lvl="1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	integer conversion		__sub__		- operator</a:t>
            </a:r>
          </a:p>
          <a:p>
            <a:pPr lvl="1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eq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	== operator		__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mul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		* operator</a:t>
            </a:r>
          </a:p>
          <a:p>
            <a:pPr lvl="1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__ne__	!= operator		__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divmod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	/ and % operator</a:t>
            </a:r>
          </a:p>
          <a:p>
            <a:pPr lvl="1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lt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	&lt; operator			__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len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		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len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() operator</a:t>
            </a:r>
          </a:p>
          <a:p>
            <a:pPr lvl="1"/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__le__	&lt;= operator		__</a:t>
            </a:r>
            <a:r>
              <a:rPr lang="en-US" sz="1600" b="1" dirty="0" err="1" smtClean="0">
                <a:solidFill>
                  <a:schemeClr val="accent6">
                    <a:lumMod val="50000"/>
                  </a:schemeClr>
                </a:solidFill>
              </a:rPr>
              <a:t>getitem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__	[] index operator</a:t>
            </a:r>
            <a:endParaRPr lang="en-US" sz="2400" b="1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36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Operator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Overloading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Example: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0" y="1981200"/>
            <a:ext cx="51400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lass</a:t>
            </a:r>
            <a:r>
              <a:rPr lang="en-US" dirty="0" smtClean="0"/>
              <a:t> Node(object):</a:t>
            </a:r>
          </a:p>
          <a:p>
            <a:r>
              <a:rPr lang="en-US" dirty="0"/>
              <a:t>	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dirty="0" smtClean="0"/>
              <a:t> __</a:t>
            </a:r>
            <a:r>
              <a:rPr lang="en-US" dirty="0" err="1" smtClean="0"/>
              <a:t>init</a:t>
            </a:r>
            <a:r>
              <a:rPr lang="en-US" dirty="0" smtClean="0"/>
              <a:t>__(self, name):</a:t>
            </a:r>
          </a:p>
          <a:p>
            <a:r>
              <a:rPr lang="en-US" dirty="0"/>
              <a:t>	</a:t>
            </a:r>
            <a:r>
              <a:rPr lang="en-US" dirty="0" smtClean="0"/>
              <a:t>	self.name = name</a:t>
            </a:r>
          </a:p>
          <a:p>
            <a:r>
              <a:rPr lang="en-US" dirty="0"/>
              <a:t>	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/>
              <a:t>__</a:t>
            </a:r>
            <a:r>
              <a:rPr lang="en-US" dirty="0" err="1" smtClean="0"/>
              <a:t>str</a:t>
            </a:r>
            <a:r>
              <a:rPr lang="en-US" dirty="0" smtClean="0"/>
              <a:t>__( self ):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dirty="0" smtClean="0"/>
              <a:t> name</a:t>
            </a:r>
          </a:p>
          <a:p>
            <a:r>
              <a:rPr lang="en-US" dirty="0"/>
              <a:t>	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dirty="0" smtClean="0"/>
              <a:t>__</a:t>
            </a:r>
            <a:r>
              <a:rPr lang="en-US" dirty="0" err="1" smtClean="0"/>
              <a:t>eq</a:t>
            </a:r>
            <a:r>
              <a:rPr lang="en-US" dirty="0" smtClean="0"/>
              <a:t>__( self, other ):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en-US" dirty="0" smtClean="0"/>
              <a:t> (self.name == other.name)</a:t>
            </a:r>
          </a:p>
          <a:p>
            <a:endParaRPr lang="en-US" dirty="0"/>
          </a:p>
          <a:p>
            <a:r>
              <a:rPr lang="en-US" dirty="0" smtClean="0"/>
              <a:t>node = Node( ‘</a:t>
            </a:r>
            <a:r>
              <a:rPr lang="en-US" dirty="0" err="1" smtClean="0"/>
              <a:t>foobar</a:t>
            </a:r>
            <a:r>
              <a:rPr lang="en-US" dirty="0" smtClean="0"/>
              <a:t>’) </a:t>
            </a:r>
          </a:p>
          <a:p>
            <a:r>
              <a:rPr lang="en-US" dirty="0" smtClean="0"/>
              <a:t>print (</a:t>
            </a:r>
            <a:r>
              <a:rPr lang="en-US" dirty="0" err="1" smtClean="0"/>
              <a:t>str</a:t>
            </a:r>
            <a:r>
              <a:rPr lang="en-US" dirty="0" smtClean="0"/>
              <a:t>( node ) )		</a:t>
            </a:r>
            <a:r>
              <a:rPr lang="en-US" dirty="0" smtClean="0">
                <a:solidFill>
                  <a:srgbClr val="00B050"/>
                </a:solidFill>
              </a:rPr>
              <a:t># will print </a:t>
            </a:r>
            <a:r>
              <a:rPr lang="en-US" dirty="0" err="1" smtClean="0">
                <a:solidFill>
                  <a:srgbClr val="00B050"/>
                </a:solidFill>
              </a:rPr>
              <a:t>foobar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0800000">
            <a:off x="6096000" y="2971800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29369" y="2878584"/>
            <a:ext cx="182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Override string conversion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9241" y="3312049"/>
            <a:ext cx="1881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Override equal comparison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0800000">
            <a:off x="6113170" y="3381298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4400" y="5785447"/>
            <a:ext cx="6570966" cy="646331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A full list of magic (special) methods that can be overwritten is available on the python.org website:</a:t>
            </a:r>
          </a:p>
          <a:p>
            <a:endParaRPr lang="en-US" sz="1200" b="1" i="1" dirty="0">
              <a:solidFill>
                <a:srgbClr val="00B050"/>
              </a:solidFill>
            </a:endParaRPr>
          </a:p>
          <a:p>
            <a:r>
              <a:rPr lang="en-US" sz="1200" dirty="0">
                <a:solidFill>
                  <a:srgbClr val="00B050"/>
                </a:solidFill>
                <a:hlinkClick r:id="rId2"/>
              </a:rPr>
              <a:t>https://</a:t>
            </a:r>
            <a:r>
              <a:rPr lang="en-US" sz="1200" dirty="0" smtClean="0">
                <a:solidFill>
                  <a:srgbClr val="00B050"/>
                </a:solidFill>
                <a:hlinkClick r:id="rId2"/>
              </a:rPr>
              <a:t>docs.python.org/3/reference/datamodel.html#special-method-names</a:t>
            </a:r>
            <a:r>
              <a:rPr lang="en-US" sz="1200" dirty="0" smtClean="0">
                <a:solidFill>
                  <a:srgbClr val="00B050"/>
                </a:solidFill>
              </a:rPr>
              <a:t> 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38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Inheritance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2400" y="1164134"/>
            <a:ext cx="8067850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Define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a new class that extends a base (superclass).</a:t>
            </a:r>
          </a:p>
          <a:p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The new class (subclass) inherits the methods and member </a:t>
            </a:r>
            <a:b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variables of the base (superclass).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		</a:t>
            </a:r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</a:rPr>
              <a:t>class </a:t>
            </a:r>
            <a:r>
              <a:rPr lang="en-US" sz="1400" b="1" dirty="0" err="1"/>
              <a:t>BinaryTree</a:t>
            </a:r>
            <a:r>
              <a:rPr lang="en-US" sz="1400" b="1" dirty="0" smtClean="0"/>
              <a:t>( Node ):</a:t>
            </a:r>
          </a:p>
          <a:p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Invoking the base (superclass) constructor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1600" y="2743200"/>
            <a:ext cx="1704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Derived (subclass) name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33800" y="2743199"/>
            <a:ext cx="2277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Base (superclass) that is inherited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" name="Curved Connector 5"/>
          <p:cNvCxnSpPr/>
          <p:nvPr/>
        </p:nvCxnSpPr>
        <p:spPr>
          <a:xfrm rot="16200000" flipH="1">
            <a:off x="2590800" y="3048000"/>
            <a:ext cx="228600" cy="762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21" idx="1"/>
          </p:cNvCxnSpPr>
          <p:nvPr/>
        </p:nvCxnSpPr>
        <p:spPr>
          <a:xfrm rot="10800000" flipV="1">
            <a:off x="3581400" y="2881699"/>
            <a:ext cx="152400" cy="318700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24000" y="4267200"/>
            <a:ext cx="701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err="1" smtClean="0"/>
              <a:t>BinaryTree</a:t>
            </a:r>
            <a:r>
              <a:rPr lang="en-US" dirty="0" smtClean="0"/>
              <a:t>( Node ):</a:t>
            </a:r>
          </a:p>
          <a:p>
            <a:r>
              <a:rPr lang="en-US" dirty="0" smtClean="0"/>
              <a:t>	# </a:t>
            </a:r>
            <a:r>
              <a:rPr lang="en-US" dirty="0"/>
              <a:t>Constructor: set the node data and left/right subtrees to null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olidFill>
                  <a:srgbClr val="0070C0"/>
                </a:solidFill>
              </a:rPr>
              <a:t>def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__</a:t>
            </a:r>
            <a:r>
              <a:rPr lang="en-US" dirty="0" err="1">
                <a:solidFill>
                  <a:srgbClr val="0070C0"/>
                </a:solidFill>
              </a:rPr>
              <a:t>init</a:t>
            </a:r>
            <a:r>
              <a:rPr lang="en-US" dirty="0">
                <a:solidFill>
                  <a:srgbClr val="0070C0"/>
                </a:solidFill>
              </a:rPr>
              <a:t>__</a:t>
            </a:r>
            <a:r>
              <a:rPr lang="en-US" dirty="0"/>
              <a:t>( self, key ):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super</a:t>
            </a:r>
            <a:r>
              <a:rPr lang="en-US" dirty="0" smtClean="0"/>
              <a:t>()</a:t>
            </a:r>
            <a:r>
              <a:rPr lang="en-US" dirty="0" smtClean="0">
                <a:solidFill>
                  <a:srgbClr val="0070C0"/>
                </a:solidFill>
              </a:rPr>
              <a:t>.__</a:t>
            </a:r>
            <a:r>
              <a:rPr lang="en-US" dirty="0" err="1">
                <a:solidFill>
                  <a:srgbClr val="0070C0"/>
                </a:solidFill>
              </a:rPr>
              <a:t>init</a:t>
            </a:r>
            <a:r>
              <a:rPr lang="en-US" dirty="0">
                <a:solidFill>
                  <a:srgbClr val="0070C0"/>
                </a:solidFill>
              </a:rPr>
              <a:t>__</a:t>
            </a:r>
            <a:r>
              <a:rPr lang="en-US" dirty="0"/>
              <a:t>( self, key 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42336" y="4867364"/>
            <a:ext cx="2070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Derived (subclass) constructor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3573" y="5144363"/>
            <a:ext cx="2448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Invoke base (superclass) constructor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2223820" y="4936613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2587247" y="5213612"/>
            <a:ext cx="235706" cy="13849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8117" y="5794075"/>
            <a:ext cx="7966283" cy="83099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200" b="1" i="1" dirty="0"/>
              <a:t>Good Practice</a:t>
            </a:r>
            <a:r>
              <a:rPr lang="en-US" sz="1200" dirty="0"/>
              <a:t>: it's generally considered good practice to have non-inheriting classes explicitly inherit from the "object" </a:t>
            </a:r>
            <a:r>
              <a:rPr lang="en-US" sz="1200" dirty="0" smtClean="0"/>
              <a:t>class.</a:t>
            </a:r>
          </a:p>
          <a:p>
            <a:endParaRPr lang="en-US" sz="1200" dirty="0"/>
          </a:p>
          <a:p>
            <a:r>
              <a:rPr lang="en-US" sz="1200" b="1" i="1" dirty="0"/>
              <a:t> </a:t>
            </a:r>
            <a:r>
              <a:rPr lang="en-US" sz="1200" b="1" i="1" dirty="0" smtClean="0"/>
              <a:t>Example: </a:t>
            </a:r>
            <a:r>
              <a:rPr lang="en-US" sz="1200" dirty="0" smtClean="0">
                <a:solidFill>
                  <a:srgbClr val="00B050"/>
                </a:solidFill>
              </a:rPr>
              <a:t>class </a:t>
            </a:r>
            <a:r>
              <a:rPr lang="en-US" sz="1200" dirty="0">
                <a:solidFill>
                  <a:srgbClr val="00B050"/>
                </a:solidFill>
              </a:rPr>
              <a:t>Node</a:t>
            </a:r>
            <a:r>
              <a:rPr lang="en-US" sz="1200" dirty="0" smtClean="0">
                <a:solidFill>
                  <a:srgbClr val="00B050"/>
                </a:solidFill>
              </a:rPr>
              <a:t>: </a:t>
            </a:r>
            <a:r>
              <a:rPr lang="en-US" sz="1200" dirty="0" smtClean="0"/>
              <a:t>would become </a:t>
            </a:r>
            <a:r>
              <a:rPr lang="en-US" sz="1200" dirty="0" smtClean="0">
                <a:solidFill>
                  <a:srgbClr val="00B050"/>
                </a:solidFill>
              </a:rPr>
              <a:t>class Node(object):</a:t>
            </a:r>
            <a:r>
              <a:rPr lang="en-US" sz="1200" dirty="0">
                <a:solidFill>
                  <a:srgbClr val="00B050"/>
                </a:solidFill>
              </a:rPr>
              <a:t/>
            </a:r>
            <a:br>
              <a:rPr lang="en-US" sz="1200" dirty="0">
                <a:solidFill>
                  <a:srgbClr val="00B050"/>
                </a:solidFill>
              </a:rPr>
            </a:br>
            <a:endParaRPr 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45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7143</TotalTime>
  <Words>366</Words>
  <Application>Microsoft Office PowerPoint</Application>
  <PresentationFormat>On-screen Show (4:3)</PresentationFormat>
  <Paragraphs>149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Python Object Oriented Programming </vt:lpstr>
      <vt:lpstr>Class Definition</vt:lpstr>
      <vt:lpstr>Class Example</vt:lpstr>
      <vt:lpstr>Class Scope</vt:lpstr>
      <vt:lpstr>Method Overloading</vt:lpstr>
      <vt:lpstr>Method Overloading using Default Parameter</vt:lpstr>
      <vt:lpstr>Operator Overloading</vt:lpstr>
      <vt:lpstr>Operator Overloading</vt:lpstr>
      <vt:lpstr>Class Inheritance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191</cp:revision>
  <dcterms:created xsi:type="dcterms:W3CDTF">2006-08-16T00:00:00Z</dcterms:created>
  <dcterms:modified xsi:type="dcterms:W3CDTF">2017-08-02T16:53:53Z</dcterms:modified>
</cp:coreProperties>
</file>