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Multiple </a:t>
            </a:r>
            <a:r>
              <a:rPr lang="en-US" dirty="0" smtClean="0"/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743200" y="4324350"/>
            <a:ext cx="0" cy="1943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6267450"/>
            <a:ext cx="314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3323878" y="551624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733235" y="48444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022600" y="543555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036004" y="559824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494377" y="515226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437227" y="449381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495799" y="4828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4699106" y="469460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4199239" y="486655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066819" y="505409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381499" y="52128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099516" y="516982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551527" y="470439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136900" y="643203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 smtClean="0"/>
              <a:t>(Independent Variable)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174685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 (</a:t>
            </a:r>
            <a:r>
              <a:rPr lang="en-US" b="1" dirty="0"/>
              <a:t>D</a:t>
            </a:r>
            <a:r>
              <a:rPr lang="en-US" b="1" dirty="0" smtClean="0"/>
              <a:t>ependent Variable)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97582" y="5174685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Hyperplane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38" idx="1"/>
          </p:cNvCxnSpPr>
          <p:nvPr/>
        </p:nvCxnSpPr>
        <p:spPr>
          <a:xfrm rot="10800000">
            <a:off x="4953000" y="4748877"/>
            <a:ext cx="644582" cy="61047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8609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to Predict a correlation between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more than one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and a dependent variable.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e.g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.,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Income and Age is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correlated with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Spending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data is plotted on a graph, there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appears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hyperplane relationship.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81300" y="4324350"/>
            <a:ext cx="1085156" cy="19149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566" y="4139684"/>
            <a:ext cx="26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 smtClean="0"/>
              <a:t>(Independent Variable)</a:t>
            </a:r>
            <a:endParaRPr lang="en-US" b="1" dirty="0"/>
          </a:p>
        </p:txBody>
      </p:sp>
      <p:sp>
        <p:nvSpPr>
          <p:cNvPr id="7" name="Parallelogram 6"/>
          <p:cNvSpPr/>
          <p:nvPr/>
        </p:nvSpPr>
        <p:spPr>
          <a:xfrm>
            <a:off x="3022599" y="4548044"/>
            <a:ext cx="1930399" cy="1243156"/>
          </a:xfrm>
          <a:prstGeom prst="parallelogram">
            <a:avLst/>
          </a:prstGeom>
          <a:solidFill>
            <a:srgbClr val="FF0000">
              <a:alpha val="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vs.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6274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 Linear Regression – one independent variable.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y </a:t>
            </a:r>
            <a:r>
              <a:rPr lang="en-US" sz="2800" b="1" dirty="0">
                <a:solidFill>
                  <a:srgbClr val="00B050"/>
                </a:solidFill>
              </a:rPr>
              <a:t>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</a:p>
          <a:p>
            <a:pPr algn="ctr"/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Multiple Linear Regression – multiple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variables.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y = b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800" b="1" dirty="0">
                <a:solidFill>
                  <a:srgbClr val="00B050"/>
                </a:solidFill>
              </a:rPr>
              <a:t>+ </a:t>
            </a:r>
            <a:r>
              <a:rPr lang="en-US" sz="2800" b="1" dirty="0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… + 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800" b="1" dirty="0" err="1" smtClean="0">
                <a:solidFill>
                  <a:srgbClr val="00B05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n</a:t>
            </a:r>
            <a:endParaRPr lang="en-US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1769" y="4829984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4800600"/>
            <a:ext cx="2001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independent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ariable and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weight (coefficient)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660863" y="4614047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6108663" y="4626709"/>
            <a:ext cx="279475" cy="15240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38213"/>
              </p:ext>
            </p:extLst>
          </p:nvPr>
        </p:nvGraphicFramePr>
        <p:xfrm>
          <a:off x="2514600" y="4267200"/>
          <a:ext cx="396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14400"/>
                <a:gridCol w="609600"/>
                <a:gridCol w="914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5’9”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5’6”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6’2”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507" y="1301262"/>
            <a:ext cx="918155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a dataset, we may not want to keep all the independent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variables (features) in our model: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More Features = More Complex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feature does not contribute to prediction, adds noise 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to the model.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42283" y="3962400"/>
            <a:ext cx="304800" cy="2667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" y="4365843"/>
            <a:ext cx="1572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ID fields are like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</a:t>
            </a:r>
            <a:r>
              <a:rPr lang="en-US" sz="1400" dirty="0" smtClean="0">
                <a:solidFill>
                  <a:srgbClr val="C00000"/>
                </a:solidFill>
              </a:rPr>
              <a:t>andom numbers –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do not contribute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to prediction.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>
            <a:off x="1828800" y="5105400"/>
            <a:ext cx="838200" cy="6096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4426785"/>
            <a:ext cx="1626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Height not likely or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v</a:t>
            </a:r>
            <a:r>
              <a:rPr lang="en-US" sz="1400" dirty="0" smtClean="0">
                <a:solidFill>
                  <a:srgbClr val="C00000"/>
                </a:solidFill>
              </a:rPr>
              <a:t>ery little to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influence spending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4947084" y="4797668"/>
            <a:ext cx="2139519" cy="9173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1283677"/>
            <a:ext cx="85980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identifying and removing independent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variables that do not contribute enough to the model.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Fit (Train) the model with all the independent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Calculate the P-value of each independent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Eliminate independent variable with highest P-value above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threshold (e.g., 0.05 [5 percent]).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(re-fit) until there are no independent variables with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P-value above threshold.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11" y="5557445"/>
            <a:ext cx="12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All Variables</a:t>
            </a:r>
            <a:endParaRPr lang="en-US" sz="1600" b="1" dirty="0"/>
          </a:p>
        </p:txBody>
      </p:sp>
      <p:sp>
        <p:nvSpPr>
          <p:cNvPr id="6" name="Right Arrow 5"/>
          <p:cNvSpPr/>
          <p:nvPr/>
        </p:nvSpPr>
        <p:spPr>
          <a:xfrm>
            <a:off x="1956118" y="5642083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15880" y="5557445"/>
            <a:ext cx="99060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Train</a:t>
            </a:r>
            <a:endParaRPr lang="en-US" sz="1400" b="1" dirty="0"/>
          </a:p>
        </p:txBody>
      </p:sp>
      <p:sp>
        <p:nvSpPr>
          <p:cNvPr id="15" name="Right Arrow 14"/>
          <p:cNvSpPr/>
          <p:nvPr/>
        </p:nvSpPr>
        <p:spPr>
          <a:xfrm>
            <a:off x="3758880" y="5625206"/>
            <a:ext cx="507361" cy="16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06580" y="5498121"/>
            <a:ext cx="2019300" cy="457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Is Variable with highest P-value &gt; Threshold</a:t>
            </a:r>
            <a:endParaRPr lang="en-US" sz="1400" b="1" dirty="0"/>
          </a:p>
        </p:txBody>
      </p:sp>
      <p:sp>
        <p:nvSpPr>
          <p:cNvPr id="20" name="Right Arrow 19"/>
          <p:cNvSpPr/>
          <p:nvPr/>
        </p:nvSpPr>
        <p:spPr>
          <a:xfrm>
            <a:off x="6502080" y="5642790"/>
            <a:ext cx="507361" cy="16927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87880" y="554056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DONE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18303" y="6271844"/>
            <a:ext cx="2019300" cy="30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Eliminate the variable</a:t>
            </a:r>
            <a:endParaRPr lang="en-US" sz="1400" b="1" dirty="0"/>
          </a:p>
        </p:txBody>
      </p:sp>
      <p:sp>
        <p:nvSpPr>
          <p:cNvPr id="9" name="Down Arrow 8"/>
          <p:cNvSpPr/>
          <p:nvPr/>
        </p:nvSpPr>
        <p:spPr>
          <a:xfrm>
            <a:off x="5282881" y="5955320"/>
            <a:ext cx="145072" cy="3048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10800000" flipV="1">
            <a:off x="3111180" y="6095996"/>
            <a:ext cx="1066800" cy="410307"/>
          </a:xfrm>
          <a:prstGeom prst="bentUpArrow">
            <a:avLst>
              <a:gd name="adj1" fmla="val 25000"/>
              <a:gd name="adj2" fmla="val 30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Linear Regression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1676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 err="1"/>
              <a:t>sklearn.linear_model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import</a:t>
            </a:r>
            <a:r>
              <a:rPr lang="en-US" sz="1600" b="1" dirty="0"/>
              <a:t> </a:t>
            </a:r>
            <a:r>
              <a:rPr lang="en-US" sz="1600" b="1" dirty="0" err="1" smtClean="0"/>
              <a:t>LinearRegression</a:t>
            </a: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sci</a:t>
            </a:r>
            <a:r>
              <a:rPr lang="en-US" sz="1600" b="1" dirty="0" smtClean="0">
                <a:solidFill>
                  <a:srgbClr val="00B050"/>
                </a:solidFill>
              </a:rPr>
              <a:t>-kit learn library for linear regression</a:t>
            </a:r>
          </a:p>
          <a:p>
            <a:r>
              <a:rPr lang="en-US" sz="1600" b="1" dirty="0" err="1" smtClean="0"/>
              <a:t>regressor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LinearRegression</a:t>
            </a:r>
            <a:r>
              <a:rPr lang="en-US" sz="1600" b="1" dirty="0" smtClean="0"/>
              <a:t>()			</a:t>
            </a:r>
            <a:r>
              <a:rPr lang="en-US" sz="1600" b="1" dirty="0" smtClean="0">
                <a:solidFill>
                  <a:srgbClr val="00B050"/>
                </a:solidFill>
              </a:rPr>
              <a:t># instantiate linear regression object</a:t>
            </a:r>
          </a:p>
          <a:p>
            <a:r>
              <a:rPr lang="en-US" sz="1600" b="1" dirty="0" err="1" smtClean="0"/>
              <a:t>regressor.fit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X_train</a:t>
            </a:r>
            <a:r>
              <a:rPr lang="en-US" sz="1600" b="1" dirty="0"/>
              <a:t>, </a:t>
            </a:r>
            <a:r>
              <a:rPr lang="en-US" sz="1600" b="1" dirty="0" err="1"/>
              <a:t>y_train</a:t>
            </a:r>
            <a:r>
              <a:rPr lang="en-US" sz="1600" b="1" dirty="0" smtClean="0"/>
              <a:t>)			</a:t>
            </a:r>
            <a:r>
              <a:rPr lang="en-US" sz="1600" b="1" dirty="0" smtClean="0">
                <a:solidFill>
                  <a:srgbClr val="00B050"/>
                </a:solidFill>
              </a:rPr>
              <a:t># train (fit) the model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Perform Linear Regression with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all independent variables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" y="3656185"/>
            <a:ext cx="8496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y_pred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regressor.predict</a:t>
            </a:r>
            <a:r>
              <a:rPr lang="en-US" sz="1600" b="1" dirty="0"/>
              <a:t>( </a:t>
            </a:r>
            <a:r>
              <a:rPr lang="en-US" sz="1600" b="1" dirty="0" err="1"/>
              <a:t>X_test</a:t>
            </a:r>
            <a:r>
              <a:rPr lang="en-US" sz="1600" b="1" dirty="0"/>
              <a:t> </a:t>
            </a:r>
            <a:r>
              <a:rPr lang="en-US" sz="1600" b="1" dirty="0" smtClean="0"/>
              <a:t>)		</a:t>
            </a:r>
            <a:r>
              <a:rPr lang="en-US" sz="1600" b="1" dirty="0" smtClean="0">
                <a:solidFill>
                  <a:srgbClr val="00B050"/>
                </a:solidFill>
              </a:rPr>
              <a:t># </a:t>
            </a:r>
            <a:r>
              <a:rPr lang="en-US" sz="1600" b="1" dirty="0" err="1" smtClean="0">
                <a:solidFill>
                  <a:srgbClr val="00B050"/>
                </a:solidFill>
              </a:rPr>
              <a:t>y_pred</a:t>
            </a:r>
            <a:r>
              <a:rPr lang="en-US" sz="1600" b="1" dirty="0" smtClean="0">
                <a:solidFill>
                  <a:srgbClr val="00B050"/>
                </a:solidFill>
              </a:rPr>
              <a:t> is the list of predicted results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/>
              <a:t>	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3048000"/>
            <a:ext cx="481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Run (Predict) the model on the test data.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4487182"/>
            <a:ext cx="824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Analyze (View) the predicted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y_pred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 to the actual values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743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import </a:t>
            </a:r>
            <a:r>
              <a:rPr lang="en-US" sz="1600" b="1" dirty="0" err="1"/>
              <a:t>statsmodels.formula.api</a:t>
            </a:r>
            <a:r>
              <a:rPr lang="en-US" sz="1600" b="1" dirty="0">
                <a:solidFill>
                  <a:srgbClr val="0070C0"/>
                </a:solidFill>
              </a:rPr>
              <a:t> as </a:t>
            </a:r>
            <a:r>
              <a:rPr lang="en-US" sz="1600" b="1" dirty="0" err="1" smtClean="0"/>
              <a:t>sm</a:t>
            </a:r>
            <a:endParaRPr lang="en-US" sz="1600" b="1" dirty="0" smtClean="0"/>
          </a:p>
          <a:p>
            <a:r>
              <a:rPr lang="en-US" sz="1600" b="1" dirty="0"/>
              <a:t>X = </a:t>
            </a:r>
            <a:r>
              <a:rPr lang="en-US" sz="1600" b="1" dirty="0" err="1"/>
              <a:t>np.append</a:t>
            </a:r>
            <a:r>
              <a:rPr lang="en-US" sz="1600" b="1" dirty="0"/>
              <a:t>( </a:t>
            </a:r>
            <a:r>
              <a:rPr lang="en-US" sz="1600" b="1" dirty="0" err="1"/>
              <a:t>arr</a:t>
            </a:r>
            <a:r>
              <a:rPr lang="en-US" sz="1600" b="1" dirty="0"/>
              <a:t> = </a:t>
            </a:r>
            <a:r>
              <a:rPr lang="en-US" sz="1600" b="1" dirty="0" err="1"/>
              <a:t>np.ones</a:t>
            </a:r>
            <a:r>
              <a:rPr lang="en-US" sz="1600" b="1" dirty="0"/>
              <a:t>( </a:t>
            </a:r>
            <a:r>
              <a:rPr lang="en-US" sz="1600" b="1" dirty="0" smtClean="0"/>
              <a:t>(nrows,1 </a:t>
            </a:r>
            <a:r>
              <a:rPr lang="en-US" sz="1600" b="1" dirty="0"/>
              <a:t>)).</a:t>
            </a:r>
            <a:r>
              <a:rPr lang="en-US" sz="1600" b="1" dirty="0" err="1"/>
              <a:t>astype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), values = X, axis = 1 )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7486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Prepare for Backward Elimination.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 err="1" smtClean="0">
                <a:solidFill>
                  <a:srgbClr val="FF0000"/>
                </a:solidFill>
              </a:rPr>
              <a:t>statsmodel</a:t>
            </a:r>
            <a:r>
              <a:rPr lang="en-US" sz="2000" b="1" dirty="0" smtClean="0">
                <a:solidFill>
                  <a:srgbClr val="FF0000"/>
                </a:solidFill>
              </a:rPr>
              <a:t> does not take into account the constant b0.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Need to fake it by adding a x0 = 1 independent variable for b0.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826" y="3631434"/>
            <a:ext cx="155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Function to create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ones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2244418" y="3420667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870" y="3631434"/>
            <a:ext cx="1338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column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of ones to X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961837" y="3433487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1712" y="3631434"/>
            <a:ext cx="15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Create array of one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column of </a:t>
            </a:r>
            <a:r>
              <a:rPr lang="en-US" sz="1400" dirty="0" err="1" smtClean="0">
                <a:solidFill>
                  <a:srgbClr val="00B050"/>
                </a:solidFill>
              </a:rPr>
              <a:t>nrows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3384856" y="3418108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2292357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Append ones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to this array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524357" y="2775093"/>
            <a:ext cx="298737" cy="23495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700" y="5300246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X_opt</a:t>
            </a:r>
            <a:r>
              <a:rPr lang="en-US" sz="1600" b="1" dirty="0" smtClean="0"/>
              <a:t> = X[:, [0, 1, 2, 3, 4] ]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43000" y="4419600"/>
            <a:ext cx="817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Create array of optional independent variables (features) from which we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will eliminate independent variables.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426" y="5943599"/>
            <a:ext cx="762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rows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36826" y="5971509"/>
            <a:ext cx="294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Start with all columns (i.e., 0, 1, 2 .. N)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962385" y="5714146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V="1">
            <a:off x="1857551" y="5769746"/>
            <a:ext cx="393835" cy="1465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07526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Backward Elimination in Python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6700" y="2258241"/>
            <a:ext cx="8801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  <a:r>
              <a:rPr lang="en-US" sz="1600" b="1" dirty="0" smtClean="0">
                <a:solidFill>
                  <a:srgbClr val="0070C0"/>
                </a:solidFill>
              </a:rPr>
              <a:t>		</a:t>
            </a:r>
            <a:r>
              <a:rPr lang="en-US" sz="1600" b="1" dirty="0" smtClean="0">
                <a:solidFill>
                  <a:srgbClr val="00B050"/>
                </a:solidFill>
              </a:rPr>
              <a:t># Create OLS object and fit the model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 smtClean="0"/>
              <a:t>()				</a:t>
            </a:r>
            <a:r>
              <a:rPr lang="en-US" sz="1600" b="1" dirty="0" smtClean="0">
                <a:solidFill>
                  <a:srgbClr val="00B050"/>
                </a:solidFill>
              </a:rPr>
              <a:t># Display Statistical Metrics including P-values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" y="1236840"/>
            <a:ext cx="8137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Use the class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Ordinary Linear Square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(OLS) from stats model to train (fit)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the model and get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P-values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9792" y="2925120"/>
            <a:ext cx="112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Independent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Variables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7059" y="2925120"/>
            <a:ext cx="131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Dependent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Variable (Label)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1790351" y="2683798"/>
            <a:ext cx="362875" cy="1518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2812231" y="2640761"/>
            <a:ext cx="362878" cy="18261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" y="3657600"/>
            <a:ext cx="612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Example elimination of an independent variable (x2).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648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X_opt</a:t>
            </a:r>
            <a:r>
              <a:rPr lang="en-US" sz="1600" b="1" dirty="0"/>
              <a:t> = X[:, [0,1,3,4,5</a:t>
            </a:r>
            <a:r>
              <a:rPr lang="en-US" sz="1600" b="1" dirty="0" smtClean="0"/>
              <a:t>]]</a:t>
            </a:r>
          </a:p>
          <a:p>
            <a:r>
              <a:rPr lang="en-US" sz="1600" b="1" dirty="0" err="1" smtClean="0"/>
              <a:t>ols</a:t>
            </a:r>
            <a:r>
              <a:rPr lang="en-US" sz="1600" b="1" dirty="0" smtClean="0"/>
              <a:t> </a:t>
            </a:r>
            <a:r>
              <a:rPr lang="en-US" sz="1600" b="1" dirty="0"/>
              <a:t>= </a:t>
            </a:r>
            <a:r>
              <a:rPr lang="en-US" sz="1600" b="1" dirty="0" err="1"/>
              <a:t>sm.OLS</a:t>
            </a:r>
            <a:r>
              <a:rPr lang="en-US" sz="1600" b="1" dirty="0"/>
              <a:t>( </a:t>
            </a:r>
            <a:r>
              <a:rPr lang="en-US" sz="1600" b="1" dirty="0" err="1"/>
              <a:t>endog</a:t>
            </a:r>
            <a:r>
              <a:rPr lang="en-US" sz="1600" b="1" dirty="0"/>
              <a:t> = y, </a:t>
            </a:r>
            <a:r>
              <a:rPr lang="en-US" sz="1600" b="1" dirty="0" err="1"/>
              <a:t>exog</a:t>
            </a:r>
            <a:r>
              <a:rPr lang="en-US" sz="1600" b="1" dirty="0"/>
              <a:t> = </a:t>
            </a:r>
            <a:r>
              <a:rPr lang="en-US" sz="1600" b="1" dirty="0" err="1"/>
              <a:t>X_opt</a:t>
            </a:r>
            <a:r>
              <a:rPr lang="en-US" sz="1600" b="1" dirty="0"/>
              <a:t>).fit</a:t>
            </a:r>
            <a:r>
              <a:rPr lang="en-US" sz="1600" b="1" dirty="0" smtClean="0"/>
              <a:t>()</a:t>
            </a:r>
          </a:p>
          <a:p>
            <a:r>
              <a:rPr lang="en-US" sz="1600" b="1" dirty="0" err="1" smtClean="0"/>
              <a:t>ols.summary</a:t>
            </a:r>
            <a:r>
              <a:rPr lang="en-US" sz="1600" b="1" dirty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7058" y="4082912"/>
            <a:ext cx="318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Eliminate x2 (2), where 0 is x0 (constant)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1717286" y="4426006"/>
            <a:ext cx="257511" cy="18687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5943600"/>
            <a:ext cx="824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Repeat elimination until independent variable with highest P-value is not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   greater than the threshold </a:t>
            </a:r>
            <a:r>
              <a:rPr lang="en-US" sz="2000" b="1" smtClean="0">
                <a:solidFill>
                  <a:schemeClr val="accent5">
                    <a:lumMod val="75000"/>
                  </a:schemeClr>
                </a:solidFill>
              </a:rPr>
              <a:t>(e.g., 0.05).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562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Regression Methods in Machine Learning Multiple Linear Regression </vt:lpstr>
      <vt:lpstr>Multiple Linear Regression</vt:lpstr>
      <vt:lpstr>Simple vs. Multiple Linear Regression</vt:lpstr>
      <vt:lpstr>Feature Elimination</vt:lpstr>
      <vt:lpstr>Backward Elimination</vt:lpstr>
      <vt:lpstr>Multiple Linear Regression in Python</vt:lpstr>
      <vt:lpstr>Backward Elimination in Python</vt:lpstr>
      <vt:lpstr>Backward Elimination in Python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131</cp:revision>
  <dcterms:created xsi:type="dcterms:W3CDTF">2006-08-16T00:00:00Z</dcterms:created>
  <dcterms:modified xsi:type="dcterms:W3CDTF">2017-07-09T05:20:14Z</dcterms:modified>
</cp:coreProperties>
</file>