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84" r:id="rId4"/>
    <p:sldId id="283" r:id="rId5"/>
    <p:sldId id="294" r:id="rId6"/>
    <p:sldId id="285" r:id="rId7"/>
    <p:sldId id="295" r:id="rId8"/>
    <p:sldId id="282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2" autoAdjust="0"/>
    <p:restoredTop sz="92939" autoAdjust="0"/>
  </p:normalViewPr>
  <p:slideViewPr>
    <p:cSldViewPr>
      <p:cViewPr varScale="1">
        <p:scale>
          <a:sx n="70" d="100"/>
          <a:sy n="7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Numpy</a:t>
            </a:r>
            <a:r>
              <a:rPr lang="en-US" dirty="0" smtClean="0"/>
              <a:t>/Pandas Libraries</a:t>
            </a:r>
            <a:br>
              <a:rPr lang="en-US" dirty="0" smtClean="0"/>
            </a:br>
            <a:r>
              <a:rPr lang="en-US" dirty="0" smtClean="0"/>
              <a:t>Machine Learning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Series and Data Frames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48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 Indexed Arrays are referred to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(1D) and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Frames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(2D).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Series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is a 1D labeled (indexed) array and can hold any data type,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and mix of data types.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796099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= </a:t>
            </a:r>
            <a:r>
              <a:rPr lang="en-US" dirty="0" err="1" smtClean="0"/>
              <a:t>pd.Series</a:t>
            </a:r>
            <a:r>
              <a:rPr lang="en-US" dirty="0" smtClean="0"/>
              <a:t>( data, index=[ ‘x1’, ‘x2’, ‘x3’, ‘x4’ ]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05191" y="317491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Series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0400" y="3174919"/>
            <a:ext cx="7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Raw data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9200" y="3201173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Curved Connector 24"/>
          <p:cNvCxnSpPr/>
          <p:nvPr/>
        </p:nvCxnSpPr>
        <p:spPr>
          <a:xfrm rot="16200000" flipH="1">
            <a:off x="1917404" y="3591913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H="1">
            <a:off x="3441535" y="3618168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5422605" y="3591913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6225" y="4343400"/>
            <a:ext cx="8336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Data Frame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is a 2D labeled (indexed) matrix and can hold any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data type, and mix of data types.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6130" y="5791200"/>
            <a:ext cx="729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df</a:t>
            </a:r>
            <a:r>
              <a:rPr lang="en-US" dirty="0" smtClean="0"/>
              <a:t> = </a:t>
            </a:r>
            <a:r>
              <a:rPr lang="en-US" dirty="0" err="1" smtClean="0"/>
              <a:t>pd.DataFrame</a:t>
            </a:r>
            <a:r>
              <a:rPr lang="en-US" dirty="0" smtClean="0"/>
              <a:t>( data, index=[‘one’, ‘two’], columns=[ ‘x1’, ‘x2’, ‘x3’, ‘x4’ ] 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3922" y="5335813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Frame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5200" y="5335812"/>
            <a:ext cx="1259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2854" y="5335811"/>
            <a:ext cx="1469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 Index Labels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6200000" flipH="1">
            <a:off x="930170" y="5654569"/>
            <a:ext cx="289791" cy="13587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>
            <a:off x="3576722" y="5582422"/>
            <a:ext cx="353830" cy="34420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>
            <a:off x="5557790" y="5518383"/>
            <a:ext cx="353830" cy="34420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Selecting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Selecting One Column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2850" y="25146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</a:t>
            </a:r>
            <a:r>
              <a:rPr lang="en-US" dirty="0" smtClean="0"/>
              <a:t>[ ‘x1’ 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2222" y="1919646"/>
            <a:ext cx="2562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 labeled x1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1139577" y="2300768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29018"/>
              </p:ext>
            </p:extLst>
          </p:nvPr>
        </p:nvGraphicFramePr>
        <p:xfrm>
          <a:off x="3413172" y="2196645"/>
          <a:ext cx="6858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>
            <a:off x="2574972" y="2356366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1000" y="3886200"/>
            <a:ext cx="3961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Selecting Multiple Columns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02655" y="5104654"/>
            <a:ext cx="206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</a:t>
            </a:r>
            <a:r>
              <a:rPr lang="en-US" dirty="0" smtClean="0"/>
              <a:t>[ [ ‘x1’, ‘x3’ ] 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2027" y="4509700"/>
            <a:ext cx="3073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columns labeled x1 and x3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2" name="Curved Connector 41"/>
          <p:cNvCxnSpPr/>
          <p:nvPr/>
        </p:nvCxnSpPr>
        <p:spPr>
          <a:xfrm rot="16200000" flipH="1">
            <a:off x="1329382" y="4890822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22501"/>
              </p:ext>
            </p:extLst>
          </p:nvPr>
        </p:nvGraphicFramePr>
        <p:xfrm>
          <a:off x="3602977" y="4786699"/>
          <a:ext cx="93521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13"/>
                <a:gridCol w="457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Right Arrow 43"/>
          <p:cNvSpPr/>
          <p:nvPr/>
        </p:nvSpPr>
        <p:spPr>
          <a:xfrm>
            <a:off x="3032625" y="4946420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132690" y="5142753"/>
            <a:ext cx="215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 = </a:t>
            </a:r>
            <a:r>
              <a:rPr lang="en-US" dirty="0" err="1" smtClean="0"/>
              <a:t>df.ix</a:t>
            </a:r>
            <a:r>
              <a:rPr lang="en-US" dirty="0" smtClean="0"/>
              <a:t>[ :, ‘x1’:’x3’ 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95390" y="4547799"/>
            <a:ext cx="3335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Selects columns labeled x1 through x3 for all rows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rot="16200000" flipH="1">
            <a:off x="5642745" y="4928921"/>
            <a:ext cx="353828" cy="7383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10118"/>
              </p:ext>
            </p:extLst>
          </p:nvPr>
        </p:nvGraphicFramePr>
        <p:xfrm>
          <a:off x="7696200" y="4834323"/>
          <a:ext cx="107526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329"/>
                <a:gridCol w="316329"/>
                <a:gridCol w="44260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Right Arrow 48"/>
          <p:cNvSpPr/>
          <p:nvPr/>
        </p:nvSpPr>
        <p:spPr>
          <a:xfrm>
            <a:off x="7255436" y="4997359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05980" y="3963143"/>
            <a:ext cx="4008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Note: </a:t>
            </a:r>
            <a:r>
              <a:rPr lang="en-US" sz="1400" i="1" dirty="0" err="1" smtClean="0">
                <a:solidFill>
                  <a:srgbClr val="FF0000"/>
                </a:solidFill>
              </a:rPr>
              <a:t>df</a:t>
            </a:r>
            <a:r>
              <a:rPr lang="en-US" sz="1400" i="1" dirty="0" smtClean="0">
                <a:solidFill>
                  <a:srgbClr val="FF0000"/>
                </a:solidFill>
              </a:rPr>
              <a:t>[‘</a:t>
            </a:r>
            <a:r>
              <a:rPr lang="en-US" sz="1400" i="1" dirty="0">
                <a:solidFill>
                  <a:srgbClr val="FF0000"/>
                </a:solidFill>
              </a:rPr>
              <a:t>x1’:’x3’ </a:t>
            </a:r>
            <a:r>
              <a:rPr lang="en-US" sz="1400" i="1" dirty="0" smtClean="0">
                <a:solidFill>
                  <a:srgbClr val="FF0000"/>
                </a:solidFill>
              </a:rPr>
              <a:t>] this python syntax does not work!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08775" y="5781066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ows (all)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28801" y="5778574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2" name="Curved Connector 51"/>
          <p:cNvCxnSpPr>
            <a:endCxn id="45" idx="2"/>
          </p:cNvCxnSpPr>
          <p:nvPr/>
        </p:nvCxnSpPr>
        <p:spPr>
          <a:xfrm rot="5400000" flipH="1" flipV="1">
            <a:off x="5977793" y="5648694"/>
            <a:ext cx="366575" cy="9335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51" idx="0"/>
          </p:cNvCxnSpPr>
          <p:nvPr/>
        </p:nvCxnSpPr>
        <p:spPr>
          <a:xfrm rot="16200000" flipV="1">
            <a:off x="6744284" y="5538670"/>
            <a:ext cx="304584" cy="17522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95800" y="607711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Slicing function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5400000" flipH="1" flipV="1">
            <a:off x="5359122" y="5563164"/>
            <a:ext cx="635556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62468" y="6354114"/>
            <a:ext cx="659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merge,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concat</a:t>
            </a:r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, stack, …</a:t>
            </a:r>
          </a:p>
        </p:txBody>
      </p:sp>
    </p:spTree>
    <p:extLst>
      <p:ext uri="{BB962C8B-B14F-4D97-AF65-F5344CB8AC3E}">
        <p14:creationId xmlns:p14="http://schemas.microsoft.com/office/powerpoint/2010/main" val="414050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00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library for plotting and visualizing data in Python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306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matplotlib.pyplot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1517" y="5638800"/>
            <a:ext cx="9301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matplotlib.org: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Matplotlib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is a Python 2D plotting library which produces publication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quality</a:t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figures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 a variety of hardcopy formats and interactive environments across platforms.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2861" y="3623608"/>
            <a:ext cx="18017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Bar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Scatter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etc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603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- Plot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892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plot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plots a 2D graph.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93831" y="275037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plt.plot</a:t>
            </a:r>
            <a:r>
              <a:rPr lang="en-US" dirty="0" smtClean="0"/>
              <a:t>( x, y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5141" y="2078478"/>
            <a:ext cx="1180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Function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716570" y="2386687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7242" y="1847411"/>
            <a:ext cx="11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X values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4070654" y="2326704"/>
            <a:ext cx="746477" cy="27473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4665532" y="2450005"/>
            <a:ext cx="520247" cy="32684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2234" y="2097091"/>
            <a:ext cx="11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Y values to plot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3429000"/>
            <a:ext cx="773070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</a:t>
            </a: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	</a:t>
            </a:r>
            <a:r>
              <a:rPr lang="en-US" dirty="0" smtClean="0">
                <a:solidFill>
                  <a:srgbClr val="00B050"/>
                </a:solidFill>
              </a:rPr>
              <a:t># Draws plot in the background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		</a:t>
            </a:r>
            <a:r>
              <a:rPr lang="en-US" dirty="0" smtClean="0">
                <a:solidFill>
                  <a:srgbClr val="00B050"/>
                </a:solidFill>
              </a:rPr>
              <a:t># Displays the plot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735" y="362218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X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Y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 rot="16200000">
            <a:off x="3332136" y="3672854"/>
            <a:ext cx="156377" cy="51943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16200000">
            <a:off x="4270217" y="3673260"/>
            <a:ext cx="156377" cy="519435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50895" y="5023653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50895" y="6471453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54083" y="6471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274927" y="6090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265402" y="574317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274927" y="54046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274927" y="50288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171440" y="64714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07373" y="64714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807491" y="5028802"/>
            <a:ext cx="938740" cy="807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Plot Labels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893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Add Labels for X and Y Axis and Plot Title (caption)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8494633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</a:t>
            </a:r>
          </a:p>
          <a:p>
            <a:r>
              <a:rPr lang="en-US" dirty="0" smtClean="0"/>
              <a:t>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plt.xlabel</a:t>
            </a:r>
            <a:r>
              <a:rPr lang="en-US" dirty="0" smtClean="0"/>
              <a:t>( “X Numbers” )		</a:t>
            </a:r>
            <a:r>
              <a:rPr lang="en-US" dirty="0" smtClean="0">
                <a:solidFill>
                  <a:srgbClr val="00B050"/>
                </a:solidFill>
              </a:rPr>
              <a:t># Label on the X-axis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plt.ylabel</a:t>
            </a:r>
            <a:r>
              <a:rPr lang="en-US" dirty="0" smtClean="0"/>
              <a:t>( “Y Numbers” )		</a:t>
            </a:r>
            <a:r>
              <a:rPr lang="en-US" dirty="0" smtClean="0">
                <a:solidFill>
                  <a:srgbClr val="00B050"/>
                </a:solidFill>
              </a:rPr>
              <a:t># Label on the Y-axis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plt.title</a:t>
            </a:r>
            <a:r>
              <a:rPr lang="en-US" dirty="0" smtClean="0"/>
              <a:t>( “My Plot of X and Y”)	</a:t>
            </a:r>
            <a:r>
              <a:rPr lang="en-US" dirty="0" smtClean="0">
                <a:solidFill>
                  <a:srgbClr val="00B050"/>
                </a:solidFill>
              </a:rPr>
              <a:t># Title for the Plot</a:t>
            </a: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		</a:t>
            </a:r>
            <a:r>
              <a:rPr lang="en-US" dirty="0" err="1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099859" y="4156479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99859" y="5604279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03047" y="5604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23891" y="5223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814366" y="48760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823891" y="45374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3891" y="41616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0404" y="56042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156337" y="560427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380058" y="4300127"/>
            <a:ext cx="907886" cy="690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3762" y="5881278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X Numbers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2297499" y="4692453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Numbers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545993" y="3903657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My Plot of X and Y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0661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Multiple Plots and Legend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529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You can add multiple plots in a Graph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84946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8 ], label=‘ 1st Line’ )	</a:t>
            </a:r>
            <a:r>
              <a:rPr lang="en-US" dirty="0" smtClean="0">
                <a:solidFill>
                  <a:srgbClr val="00B050"/>
                </a:solidFill>
              </a:rPr>
              <a:t># Plot for 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[ 2, 4, 6 ], label=‘2nd Line’ )	</a:t>
            </a:r>
            <a:r>
              <a:rPr lang="en-US" dirty="0" smtClean="0">
                <a:solidFill>
                  <a:srgbClr val="00B050"/>
                </a:solidFill>
              </a:rPr>
              <a:t># Plot for 2</a:t>
            </a:r>
            <a:r>
              <a:rPr lang="en-US" baseline="30000" dirty="0" smtClean="0">
                <a:solidFill>
                  <a:srgbClr val="00B050"/>
                </a:solidFill>
              </a:rPr>
              <a:t>nd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plt.xlabel</a:t>
            </a:r>
            <a:r>
              <a:rPr lang="en-US" dirty="0" smtClean="0"/>
              <a:t>( “X Numbers” )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plt.ylabel</a:t>
            </a:r>
            <a:r>
              <a:rPr lang="en-US" dirty="0" smtClean="0"/>
              <a:t>( “Y Numbers” )	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plt.title</a:t>
            </a:r>
            <a:r>
              <a:rPr lang="en-US" dirty="0" smtClean="0"/>
              <a:t>( “My Plot of X and Y”)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plt.legend</a:t>
            </a:r>
            <a:r>
              <a:rPr lang="en-US" dirty="0" smtClean="0"/>
              <a:t>()			</a:t>
            </a:r>
            <a:r>
              <a:rPr lang="en-US" dirty="0" smtClean="0">
                <a:solidFill>
                  <a:srgbClr val="00B050"/>
                </a:solidFill>
              </a:rPr>
              <a:t># Show Legend for the plots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099859" y="4592908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99859" y="6040708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03047" y="6040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823891" y="5659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814366" y="53124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823891" y="49739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823891" y="45980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720404" y="6040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156337" y="60407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3434654" y="5112407"/>
            <a:ext cx="889501" cy="685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3762" y="6317707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X Numbers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2297499" y="5128882"/>
            <a:ext cx="888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Y Numbers</a:t>
            </a:r>
            <a:endParaRPr lang="en-US" sz="1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545993" y="4340086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My Plot of X and Y</a:t>
            </a:r>
            <a:endParaRPr lang="en-US" sz="1200" b="1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434654" y="4736556"/>
            <a:ext cx="889501" cy="63391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4615341"/>
            <a:ext cx="8851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----</a:t>
            </a:r>
            <a:r>
              <a:rPr lang="en-US" sz="1200" dirty="0" smtClean="0"/>
              <a:t> 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Line</a:t>
            </a:r>
          </a:p>
          <a:p>
            <a:r>
              <a:rPr lang="en-US" sz="1200" dirty="0" smtClean="0"/>
              <a:t>---- 2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Line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17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Matplotlib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Bar Chart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88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The function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bar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plots a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bar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graph.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033" y="1752600"/>
            <a:ext cx="76242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dirty="0" err="1" smtClean="0"/>
              <a:t>plt.plot</a:t>
            </a:r>
            <a:r>
              <a:rPr lang="en-US" dirty="0" smtClean="0"/>
              <a:t>( [ 1, 2, 3 ], [ 4, 6, 8 ] )	</a:t>
            </a:r>
            <a:r>
              <a:rPr lang="en-US" dirty="0" smtClean="0">
                <a:solidFill>
                  <a:srgbClr val="00B050"/>
                </a:solidFill>
              </a:rPr>
              <a:t># Plot for 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>
                <a:solidFill>
                  <a:srgbClr val="00B050"/>
                </a:solidFill>
              </a:rPr>
              <a:t> Line</a:t>
            </a:r>
            <a:r>
              <a:rPr lang="en-US" dirty="0" smtClean="0"/>
              <a:t>		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plt.bar</a:t>
            </a:r>
            <a:r>
              <a:rPr lang="en-US" dirty="0" smtClean="0"/>
              <a:t>()			</a:t>
            </a:r>
            <a:r>
              <a:rPr lang="en-US" dirty="0" smtClean="0">
                <a:solidFill>
                  <a:srgbClr val="00B050"/>
                </a:solidFill>
              </a:rPr>
              <a:t># Draw a bar chart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14189" y="3651983"/>
            <a:ext cx="219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590474" y="3776389"/>
            <a:ext cx="0" cy="1447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474" y="5224189"/>
            <a:ext cx="2001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93662" y="5224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314506" y="4843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304981" y="449591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314506" y="41573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314506" y="37815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1019" y="52241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646952" y="52241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57945" y="4596650"/>
            <a:ext cx="198931" cy="5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76822" y="4295888"/>
            <a:ext cx="197411" cy="90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712755" y="3928982"/>
            <a:ext cx="197411" cy="1257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62467" y="5943600"/>
            <a:ext cx="5450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</a:t>
            </a:r>
            <a:r>
              <a:rPr lang="en-US" sz="2400" b="1" i="1" dirty="0" err="1" smtClean="0">
                <a:solidFill>
                  <a:schemeClr val="accent5">
                    <a:lumMod val="75000"/>
                  </a:schemeClr>
                </a:solidFill>
              </a:rPr>
              <a:t>hist</a:t>
            </a:r>
            <a:r>
              <a:rPr lang="en-US" sz="2400" b="1" i="1" smtClean="0">
                <a:solidFill>
                  <a:schemeClr val="accent5">
                    <a:lumMod val="75000"/>
                  </a:schemeClr>
                </a:solidFill>
              </a:rPr>
              <a:t>, scatter, …</a:t>
            </a:r>
            <a:endParaRPr lang="en-US" sz="2400" b="1" i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2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7438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math library in Python for Machine Learning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is ‘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208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np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4191000"/>
            <a:ext cx="8371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Numpy.org :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 the fundamental package for scientific computing with Python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powerful N-dimensional array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sophisticated (broadcasting)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for integrating C/C++ and Fortran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linear algebra, Fourier transform, and random number capabilities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676400"/>
            <a:ext cx="909441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most import data structure for scientific computing in Python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is </a:t>
            </a:r>
            <a:r>
              <a:rPr lang="en-US" sz="2400" dirty="0">
                <a:solidFill>
                  <a:srgbClr val="0070C0"/>
                </a:solidFill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</a:rPr>
              <a:t>NumPy</a:t>
            </a:r>
            <a:r>
              <a:rPr lang="en-US" sz="2400" b="1" dirty="0">
                <a:solidFill>
                  <a:srgbClr val="0070C0"/>
                </a:solidFill>
              </a:rPr>
              <a:t> array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arrays are used to store lists of numerical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data </a:t>
            </a:r>
            <a:r>
              <a:rPr lang="en-US" sz="2400" dirty="0">
                <a:solidFill>
                  <a:srgbClr val="0070C0"/>
                </a:solidFill>
              </a:rPr>
              <a:t>and to represent vectors, matrices, and even tensors.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err="1" smtClean="0">
                <a:solidFill>
                  <a:srgbClr val="0070C0"/>
                </a:solidFill>
              </a:rPr>
              <a:t>NumPy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arrays are designed to handle large data sets efficiently and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with </a:t>
            </a:r>
            <a:r>
              <a:rPr lang="en-US" sz="2400" dirty="0">
                <a:solidFill>
                  <a:srgbClr val="0070C0"/>
                </a:solidFill>
              </a:rPr>
              <a:t>a minimum of fuss. The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library has a large set of routines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for </a:t>
            </a:r>
            <a:r>
              <a:rPr lang="en-US" sz="2400" dirty="0">
                <a:solidFill>
                  <a:srgbClr val="0070C0"/>
                </a:solidFill>
              </a:rPr>
              <a:t>creating, manipulating, and transforming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arrays.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Core </a:t>
            </a:r>
            <a:r>
              <a:rPr lang="en-US" sz="2400" dirty="0">
                <a:solidFill>
                  <a:srgbClr val="0070C0"/>
                </a:solidFill>
              </a:rPr>
              <a:t>Python has an array data structure, but it’s not nearly as versatile, 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efficient</a:t>
            </a:r>
            <a:r>
              <a:rPr lang="en-US" sz="2400" dirty="0">
                <a:solidFill>
                  <a:srgbClr val="0070C0"/>
                </a:solidFill>
              </a:rPr>
              <a:t>, or useful as the </a:t>
            </a:r>
            <a:r>
              <a:rPr lang="en-US" sz="2400" dirty="0" err="1">
                <a:solidFill>
                  <a:srgbClr val="0070C0"/>
                </a:solidFill>
              </a:rPr>
              <a:t>NumPy</a:t>
            </a:r>
            <a:r>
              <a:rPr lang="en-US" sz="2400" dirty="0">
                <a:solidFill>
                  <a:srgbClr val="0070C0"/>
                </a:solidFill>
              </a:rPr>
              <a:t> array.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6247" y="1118116"/>
            <a:ext cx="737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http://www.physics.nyu.edu/pine/pymanual/html/chap3/chap3_arrays.html</a:t>
            </a:r>
          </a:p>
        </p:txBody>
      </p:sp>
    </p:spTree>
    <p:extLst>
      <p:ext uri="{BB962C8B-B14F-4D97-AF65-F5344CB8AC3E}">
        <p14:creationId xmlns:p14="http://schemas.microsoft.com/office/powerpoint/2010/main" val="31257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6857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Numpy’s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main object is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multi-dimensional array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Array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Vector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7999" y="3279572"/>
            <a:ext cx="266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[ 1, 2, 3 ]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8095" y="2496353"/>
            <a:ext cx="2749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array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257303" y="2783251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17824" y="2634852"/>
            <a:ext cx="1763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2936285" y="2910033"/>
            <a:ext cx="446468" cy="38656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3810000"/>
            <a:ext cx="508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Numpy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Array 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Matrix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9519" y="4800600"/>
            <a:ext cx="477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np.array</a:t>
            </a:r>
            <a:r>
              <a:rPr lang="en-US" dirty="0" smtClean="0"/>
              <a:t>( [ [ 1, 2, 3 ], [ 4, 5, 6 ], [ 7, 8, 9 ] ] 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1255" y="4332922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Outer Dimension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01231" y="4312294"/>
            <a:ext cx="1646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Inner Dimension (rows)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>
          <a:xfrm rot="16200000" flipH="1">
            <a:off x="4520878" y="4597077"/>
            <a:ext cx="292747" cy="26670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>
            <a:off x="4919397" y="4549786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>
            <a:off x="5763562" y="4549787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6200000" flipH="1">
            <a:off x="6415836" y="4625142"/>
            <a:ext cx="368954" cy="21057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66825" y="5410200"/>
            <a:ext cx="1765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[ 4, 5, 6 ],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                          [ 7,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3326454" y="5231454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25517" y="2880079"/>
            <a:ext cx="845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Python list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>
            <a:stCxn id="23" idx="1"/>
          </p:cNvCxnSpPr>
          <p:nvPr/>
        </p:nvCxnSpPr>
        <p:spPr>
          <a:xfrm rot="10800000" flipV="1">
            <a:off x="5103873" y="3018579"/>
            <a:ext cx="421645" cy="30796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 (2)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4762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Create array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of values: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79679" y="2533823"/>
            <a:ext cx="247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np.arange</a:t>
            </a:r>
            <a:r>
              <a:rPr lang="en-US" dirty="0" smtClean="0"/>
              <a:t>( 0, 10 )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9775" y="1750604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 </a:t>
            </a:r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array  with range  of values.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3888983" y="2037502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6500" y="3190419"/>
            <a:ext cx="282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[ 0, 1, 2, 3, 4, 5, 6,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2787919" y="2964674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15114" y="2134330"/>
            <a:ext cx="114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Start (inclusive)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10800000" flipV="1">
            <a:off x="4493470" y="2272828"/>
            <a:ext cx="421644" cy="339341"/>
          </a:xfrm>
          <a:prstGeom prst="curvedConnector3">
            <a:avLst>
              <a:gd name="adj1" fmla="val 98552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0800000">
            <a:off x="4805542" y="2868840"/>
            <a:ext cx="528458" cy="179161"/>
          </a:xfrm>
          <a:prstGeom prst="curvedConnector3">
            <a:avLst>
              <a:gd name="adj1" fmla="val 99069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47083" y="2880438"/>
            <a:ext cx="1108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End (exclusive)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8732" y="3774701"/>
            <a:ext cx="275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Reshape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an array: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02864" y="4724400"/>
            <a:ext cx="288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data.reshape</a:t>
            </a:r>
            <a:r>
              <a:rPr lang="en-US" dirty="0" smtClean="0"/>
              <a:t>( ( 2, 5 ) 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12958" y="4005533"/>
            <a:ext cx="3601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reshape an array (from left to right)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4132166" y="4292431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0800000" flipV="1">
            <a:off x="4925439" y="4496387"/>
            <a:ext cx="421644" cy="339341"/>
          </a:xfrm>
          <a:prstGeom prst="curvedConnector3">
            <a:avLst>
              <a:gd name="adj1" fmla="val 98552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44808" y="4357887"/>
            <a:ext cx="1552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Tuple (rows, columns)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29130" y="5425101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[ 0, 1, 2, 3, 4 ],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 [ 5, 6, 7, 8, 9 ]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5400000" flipH="1" flipV="1">
            <a:off x="2680549" y="5199356"/>
            <a:ext cx="240267" cy="11722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25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 (3)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83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Zeros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59519" y="2450998"/>
            <a:ext cx="376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np.zeros</a:t>
            </a:r>
            <a:r>
              <a:rPr lang="en-US" dirty="0" smtClean="0"/>
              <a:t>( ( 2, 3 ), dtype=np.int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9615" y="1667779"/>
            <a:ext cx="2853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an array of zeros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5400000">
            <a:off x="4368823" y="1954677"/>
            <a:ext cx="553194" cy="5334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9344" y="1806278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[ 0, 0, 0 ],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[ 0, 0, 0 ]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3249820" y="2283475"/>
            <a:ext cx="276598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799" y="3310225"/>
            <a:ext cx="3790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Ones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59518" y="4300825"/>
            <a:ext cx="362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np.ones</a:t>
            </a:r>
            <a:r>
              <a:rPr lang="en-US" dirty="0" smtClean="0"/>
              <a:t>( (2, 3), dtype=np.int )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5400000">
            <a:off x="4919396" y="4050011"/>
            <a:ext cx="368951" cy="24662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4043" y="2874501"/>
            <a:ext cx="486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rows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06685" y="2994978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columns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5400000" flipH="1" flipV="1">
            <a:off x="4700691" y="2783549"/>
            <a:ext cx="252799" cy="1700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16200000" flipV="1">
            <a:off x="5085021" y="2884347"/>
            <a:ext cx="319219" cy="3488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88102" y="2008691"/>
            <a:ext cx="1809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type (default is float)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>
            <a:off x="6379863" y="2235966"/>
            <a:ext cx="282947" cy="25376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02014" y="3711850"/>
            <a:ext cx="2825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Numpy</a:t>
            </a:r>
            <a:r>
              <a:rPr lang="en-US" sz="1200" dirty="0" smtClean="0">
                <a:solidFill>
                  <a:srgbClr val="00B050"/>
                </a:solidFill>
              </a:rPr>
              <a:t> function to create an array of ones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6349" y="3758015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1, 1 ],</a:t>
            </a:r>
          </a:p>
          <a:p>
            <a:r>
              <a:rPr lang="en-US" sz="1200" dirty="0">
                <a:solidFill>
                  <a:srgbClr val="00B050"/>
                </a:solidFill>
              </a:rPr>
              <a:t>	</a:t>
            </a:r>
            <a:r>
              <a:rPr lang="en-US" sz="1200" dirty="0" smtClean="0">
                <a:solidFill>
                  <a:srgbClr val="00B050"/>
                </a:solidFill>
              </a:rPr>
              <a:t> [ 1, 1, 1 ]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H="1">
            <a:off x="3210255" y="4224626"/>
            <a:ext cx="276598" cy="15239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798" y="4935824"/>
            <a:ext cx="5230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Creating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array 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random integers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3020" y="5972492"/>
            <a:ext cx="440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np.random.randint</a:t>
            </a:r>
            <a:r>
              <a:rPr lang="en-US" dirty="0" smtClean="0"/>
              <a:t>( low, high </a:t>
            </a:r>
            <a:r>
              <a:rPr lang="en-US" dirty="0" err="1" smtClean="0"/>
              <a:t>nelems</a:t>
            </a:r>
            <a:r>
              <a:rPr lang="en-US" dirty="0" smtClean="0"/>
              <a:t> )</a:t>
            </a:r>
            <a:endParaRPr lang="en-US" dirty="0" smtClean="0"/>
          </a:p>
        </p:txBody>
      </p:sp>
      <p:cxnSp>
        <p:nvCxnSpPr>
          <p:cNvPr id="29" name="Curved Connector 28"/>
          <p:cNvCxnSpPr/>
          <p:nvPr/>
        </p:nvCxnSpPr>
        <p:spPr>
          <a:xfrm rot="16200000" flipH="1">
            <a:off x="5766628" y="5770271"/>
            <a:ext cx="358152" cy="138641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75907" y="5389819"/>
            <a:ext cx="167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Lower bound (inclusive)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 rot="5400000">
            <a:off x="6521039" y="5404714"/>
            <a:ext cx="642748" cy="612959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525126" y="5120490"/>
            <a:ext cx="170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Upper bound (exclusive)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84468" y="5690743"/>
            <a:ext cx="1476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Number of elements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1" name="Curved Connector 40"/>
          <p:cNvCxnSpPr>
            <a:stCxn id="40" idx="1"/>
          </p:cNvCxnSpPr>
          <p:nvPr/>
        </p:nvCxnSpPr>
        <p:spPr>
          <a:xfrm rot="10800000" flipV="1">
            <a:off x="7148894" y="5829242"/>
            <a:ext cx="135575" cy="203327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35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Numpy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– Multidimensional Arrays (4)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343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Min, Max, Mean, Index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5888" y="5984248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And many more functions: …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72168" y="2006685"/>
            <a:ext cx="247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= </a:t>
            </a:r>
            <a:r>
              <a:rPr lang="en-US" dirty="0" err="1" smtClean="0"/>
              <a:t>np.arange</a:t>
            </a:r>
            <a:r>
              <a:rPr lang="en-US" dirty="0" smtClean="0"/>
              <a:t>( 1, 11 )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6716" y="2039992"/>
            <a:ext cx="290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Value is: array( [ 1, 2, 3, 4, 5, 6, 7, 8, 9, 10 ] 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9" name="Curved Connector 28"/>
          <p:cNvCxnSpPr>
            <a:endCxn id="27" idx="1"/>
          </p:cNvCxnSpPr>
          <p:nvPr/>
        </p:nvCxnSpPr>
        <p:spPr>
          <a:xfrm>
            <a:off x="4143935" y="2160126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2168" y="2572848"/>
            <a:ext cx="121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data.max</a:t>
            </a:r>
            <a:r>
              <a:rPr lang="en-US" dirty="0" smtClean="0"/>
              <a:t>()</a:t>
            </a:r>
          </a:p>
        </p:txBody>
      </p:sp>
      <p:cxnSp>
        <p:nvCxnSpPr>
          <p:cNvPr id="32" name="Curved Connector 31"/>
          <p:cNvCxnSpPr/>
          <p:nvPr/>
        </p:nvCxnSpPr>
        <p:spPr>
          <a:xfrm>
            <a:off x="2988174" y="2777310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88277" y="2657176"/>
            <a:ext cx="1922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in array: 10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72168" y="3262382"/>
            <a:ext cx="148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data.argmax</a:t>
            </a:r>
            <a:r>
              <a:rPr lang="en-US" dirty="0" smtClean="0"/>
              <a:t>()</a:t>
            </a:r>
          </a:p>
        </p:txBody>
      </p:sp>
      <p:cxnSp>
        <p:nvCxnSpPr>
          <p:cNvPr id="40" name="Curved Connector 39"/>
          <p:cNvCxnSpPr/>
          <p:nvPr/>
        </p:nvCxnSpPr>
        <p:spPr>
          <a:xfrm>
            <a:off x="3126349" y="3494616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68400" y="3374482"/>
            <a:ext cx="2461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Index of maximum value in array: 9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2168" y="3842233"/>
            <a:ext cx="115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data.min</a:t>
            </a:r>
            <a:r>
              <a:rPr lang="en-US" dirty="0" smtClean="0"/>
              <a:t>()</a:t>
            </a:r>
          </a:p>
        </p:txBody>
      </p:sp>
      <p:cxnSp>
        <p:nvCxnSpPr>
          <p:cNvPr id="43" name="Curved Connector 42"/>
          <p:cNvCxnSpPr/>
          <p:nvPr/>
        </p:nvCxnSpPr>
        <p:spPr>
          <a:xfrm>
            <a:off x="3035918" y="4067095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636021" y="3946961"/>
            <a:ext cx="1819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Minimum value in array: 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72168" y="4566385"/>
            <a:ext cx="14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data.argmin</a:t>
            </a:r>
            <a:r>
              <a:rPr lang="en-US" dirty="0" smtClean="0"/>
              <a:t>()</a:t>
            </a:r>
          </a:p>
        </p:txBody>
      </p:sp>
      <p:cxnSp>
        <p:nvCxnSpPr>
          <p:cNvPr id="46" name="Curved Connector 45"/>
          <p:cNvCxnSpPr/>
          <p:nvPr/>
        </p:nvCxnSpPr>
        <p:spPr>
          <a:xfrm>
            <a:off x="3116041" y="4784401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716144" y="4664267"/>
            <a:ext cx="2350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Index of minimum value in array: 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57489" y="5257800"/>
            <a:ext cx="133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data.mean</a:t>
            </a:r>
            <a:r>
              <a:rPr lang="en-US" dirty="0" smtClean="0"/>
              <a:t>()</a:t>
            </a:r>
          </a:p>
        </p:txBody>
      </p:sp>
      <p:cxnSp>
        <p:nvCxnSpPr>
          <p:cNvPr id="49" name="Curved Connector 48"/>
          <p:cNvCxnSpPr/>
          <p:nvPr/>
        </p:nvCxnSpPr>
        <p:spPr>
          <a:xfrm>
            <a:off x="3178703" y="5475816"/>
            <a:ext cx="532781" cy="1836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78806" y="5355682"/>
            <a:ext cx="2412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Mean (average) of values in array: 5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Libraries - Pandas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67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popular library for importing and managing datasets in Python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Machine Learning is ‘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pandas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’.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300102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import</a:t>
            </a:r>
            <a:r>
              <a:rPr lang="en-US" dirty="0" smtClean="0"/>
              <a:t> pandas </a:t>
            </a:r>
            <a:r>
              <a:rPr lang="en-US" dirty="0" smtClean="0">
                <a:solidFill>
                  <a:srgbClr val="0070C0"/>
                </a:solidFill>
              </a:rPr>
              <a:t>as</a:t>
            </a:r>
            <a:r>
              <a:rPr lang="en-US" dirty="0" smtClean="0"/>
              <a:t> </a:t>
            </a:r>
            <a:r>
              <a:rPr lang="en-US" dirty="0" err="1" smtClean="0"/>
              <a:t>pd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99310" y="2329129"/>
            <a:ext cx="1897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import a library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H="1">
            <a:off x="3170739" y="2637338"/>
            <a:ext cx="440323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43245" y="2326955"/>
            <a:ext cx="359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refer to library by an alias (shortcut) name 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5400000">
            <a:off x="4502379" y="2673579"/>
            <a:ext cx="520247" cy="38099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6146" y="5562600"/>
            <a:ext cx="8806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PyData.org : high-performance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, easy-to-use data structures and data analysis tools for the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Python programming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language.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2861" y="3657600"/>
            <a:ext cx="28721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Data Visualization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732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Pandas – Indexed Arrays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19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Pandas are used to build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indexed arrays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(1D)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matrices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(2D),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where columns and rows are labeled (named) and can be accessed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via the labels (names).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24839"/>
              </p:ext>
            </p:extLst>
          </p:nvPr>
        </p:nvGraphicFramePr>
        <p:xfrm>
          <a:off x="762000" y="3779520"/>
          <a:ext cx="23622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3626"/>
              </p:ext>
            </p:extLst>
          </p:nvPr>
        </p:nvGraphicFramePr>
        <p:xfrm>
          <a:off x="5181600" y="3779520"/>
          <a:ext cx="2362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536054"/>
              </p:ext>
            </p:extLst>
          </p:nvPr>
        </p:nvGraphicFramePr>
        <p:xfrm>
          <a:off x="3867150" y="3779520"/>
          <a:ext cx="85725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three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03254"/>
              </p:ext>
            </p:extLst>
          </p:nvPr>
        </p:nvGraphicFramePr>
        <p:xfrm>
          <a:off x="5181600" y="3246120"/>
          <a:ext cx="2362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09600"/>
                <a:gridCol w="533400"/>
                <a:gridCol w="5334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3352800" y="3931920"/>
            <a:ext cx="304800" cy="6858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3978" y="3429000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raw data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57600" y="3167390"/>
            <a:ext cx="124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Row (samples)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38800" y="2647950"/>
            <a:ext cx="156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Columns (features)</a:t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>
                <a:solidFill>
                  <a:srgbClr val="00B050"/>
                </a:solidFill>
              </a:rPr>
              <a:t>index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rot="16200000">
            <a:off x="5448301" y="3619499"/>
            <a:ext cx="546951" cy="3491649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29200" y="5654277"/>
            <a:ext cx="1777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Panda Indexed Matrix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9639</TotalTime>
  <Words>1156</Words>
  <Application>Microsoft Office PowerPoint</Application>
  <PresentationFormat>On-screen Show (4:3)</PresentationFormat>
  <Paragraphs>266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Python Numpy/Pandas Libraries Machine Learning </vt:lpstr>
      <vt:lpstr>Libraries - Numpy</vt:lpstr>
      <vt:lpstr>Libraries - Numpy</vt:lpstr>
      <vt:lpstr>Numpy – Multidimensional Arrays</vt:lpstr>
      <vt:lpstr>Numpy – Multidimensional Arrays (2)</vt:lpstr>
      <vt:lpstr>Numpy – Multidimensional Arrays (3)</vt:lpstr>
      <vt:lpstr>Numpy – Multidimensional Arrays (4)</vt:lpstr>
      <vt:lpstr>Libraries - Pandas</vt:lpstr>
      <vt:lpstr>Pandas – Indexed Arrays</vt:lpstr>
      <vt:lpstr>Pandas – Series and Data Frames</vt:lpstr>
      <vt:lpstr>Pandas – Selecting</vt:lpstr>
      <vt:lpstr>Libraries - Matplotlib</vt:lpstr>
      <vt:lpstr>Matplotlib - Plot</vt:lpstr>
      <vt:lpstr>Matplotlib – Plot Labels</vt:lpstr>
      <vt:lpstr>Matplotlib – Multiple Plots and Legend</vt:lpstr>
      <vt:lpstr>Matplotlib – Bar Chart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202</cp:revision>
  <dcterms:created xsi:type="dcterms:W3CDTF">2006-08-16T00:00:00Z</dcterms:created>
  <dcterms:modified xsi:type="dcterms:W3CDTF">2017-11-06T16:53:16Z</dcterms:modified>
</cp:coreProperties>
</file>