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8" r:id="rId9"/>
    <p:sldId id="289" r:id="rId10"/>
    <p:sldId id="290" r:id="rId11"/>
    <p:sldId id="291" r:id="rId12"/>
    <p:sldId id="292" r:id="rId13"/>
    <p:sldId id="293" r:id="rId14"/>
    <p:sldId id="302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 varScale="1">
        <p:scale>
          <a:sx n="77" d="100"/>
          <a:sy n="77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5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Pareto Principle</a:t>
            </a:r>
            <a:br>
              <a:rPr lang="en-US" dirty="0" smtClean="0"/>
            </a:br>
            <a:r>
              <a:rPr lang="en-US" dirty="0" smtClean="0"/>
              <a:t>Applying Statistics to Software QA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August,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969743" y="2001606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2140" y="1689709"/>
            <a:ext cx="180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Build (i.e. Population)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55013" y="3668481"/>
            <a:ext cx="2382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Error Rate of Random Sample</a:t>
            </a:r>
          </a:p>
        </p:txBody>
      </p:sp>
      <p:sp>
        <p:nvSpPr>
          <p:cNvPr id="23" name="Oval 22"/>
          <p:cNvSpPr/>
          <p:nvPr/>
        </p:nvSpPr>
        <p:spPr>
          <a:xfrm>
            <a:off x="2769968" y="3132104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286984" y="3516193"/>
            <a:ext cx="2539653" cy="69830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804117" y="3322603"/>
            <a:ext cx="901978" cy="81956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9" idx="0"/>
          </p:cNvCxnSpPr>
          <p:nvPr/>
        </p:nvCxnSpPr>
        <p:spPr>
          <a:xfrm>
            <a:off x="3255106" y="3322603"/>
            <a:ext cx="2571531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44740" y="3154187"/>
            <a:ext cx="2776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Sampling Distribution (smoke Test)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69968" y="284129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20012" y="5357383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2% of the build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5400000" flipH="1" flipV="1">
            <a:off x="1378424" y="3804311"/>
            <a:ext cx="1584157" cy="1198929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84543" y="4142165"/>
            <a:ext cx="3073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Second smoke test contains 20% of the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First smoke test.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52980" y="1122702"/>
            <a:ext cx="409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Next Round of Smoke Test(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ing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4" name="Oval 23"/>
          <p:cNvSpPr/>
          <p:nvPr/>
        </p:nvSpPr>
        <p:spPr>
          <a:xfrm>
            <a:off x="3086376" y="3516193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5389343" y="4764113"/>
            <a:ext cx="1038791" cy="15556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536328" y="5037472"/>
            <a:ext cx="744819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1A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1B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1C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1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2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3</a:t>
            </a:r>
          </a:p>
        </p:txBody>
      </p:sp>
      <p:sp>
        <p:nvSpPr>
          <p:cNvPr id="44" name="Right Brace 43"/>
          <p:cNvSpPr/>
          <p:nvPr/>
        </p:nvSpPr>
        <p:spPr>
          <a:xfrm>
            <a:off x="6377961" y="5122835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695025" y="5141940"/>
            <a:ext cx="526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Kept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6" name="Right Brace 45"/>
          <p:cNvSpPr/>
          <p:nvPr/>
        </p:nvSpPr>
        <p:spPr>
          <a:xfrm>
            <a:off x="6412972" y="6030377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724800" y="6134142"/>
            <a:ext cx="525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80%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10601" y="2586161"/>
            <a:ext cx="2382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Error Rate of Random Sample</a:t>
            </a:r>
          </a:p>
        </p:txBody>
      </p:sp>
      <p:sp>
        <p:nvSpPr>
          <p:cNvPr id="23" name="Oval 22"/>
          <p:cNvSpPr/>
          <p:nvPr/>
        </p:nvSpPr>
        <p:spPr>
          <a:xfrm>
            <a:off x="1334666" y="227371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77595" y="1973680"/>
            <a:ext cx="2667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363352" y="2529095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24" name="Oval 23"/>
          <p:cNvSpPr/>
          <p:nvPr/>
        </p:nvSpPr>
        <p:spPr>
          <a:xfrm>
            <a:off x="1029866" y="1973680"/>
            <a:ext cx="990600" cy="9810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081299" y="2626850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-&gt;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969389" y="3886200"/>
            <a:ext cx="313250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Examine Outputs and Sort for 20% inputs -&gt; 80% outputs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70020" y="4800600"/>
            <a:ext cx="997966" cy="16004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Original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 of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80%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Remainder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5148686" y="4800599"/>
            <a:ext cx="340738" cy="969725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5207371" y="6031934"/>
            <a:ext cx="282053" cy="369104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648271" y="4954488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 -&gt; 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54360" y="3032080"/>
            <a:ext cx="1328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Remaining 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81473" y="4881890"/>
            <a:ext cx="1544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Sorted List of Tests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 first Smoke Test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>
            <a:off x="3526063" y="5148535"/>
            <a:ext cx="490183" cy="37575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34666" y="1122703"/>
            <a:ext cx="7092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Identify 20% of New Tests that are 80% of the Outputs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6849220" y="4995177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85616" y="1896791"/>
            <a:ext cx="744819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1A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1B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1C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1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2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64204" y="4492822"/>
            <a:ext cx="1596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Second Smoke Test</a:t>
            </a:r>
          </a:p>
        </p:txBody>
      </p:sp>
      <p:sp>
        <p:nvSpPr>
          <p:cNvPr id="49" name="Right Brace 48"/>
          <p:cNvSpPr/>
          <p:nvPr/>
        </p:nvSpPr>
        <p:spPr>
          <a:xfrm>
            <a:off x="5207371" y="1963040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554360" y="2145132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 -&gt; 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85734" y="4491333"/>
            <a:ext cx="2240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Third (Updated) Smoke Test</a:t>
            </a:r>
          </a:p>
        </p:txBody>
      </p:sp>
      <p:sp>
        <p:nvSpPr>
          <p:cNvPr id="52" name="Right Brace 51"/>
          <p:cNvSpPr/>
          <p:nvPr/>
        </p:nvSpPr>
        <p:spPr>
          <a:xfrm>
            <a:off x="5207370" y="2843069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472582" y="5851614"/>
            <a:ext cx="525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64%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26063" y="1548073"/>
            <a:ext cx="2390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Second (Updated) Smoke Test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73138" y="5380115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16% -&gt; 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9000" y="4801571"/>
            <a:ext cx="744819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1A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1B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1C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1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2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472582" y="502863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36%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0558" y="1122702"/>
            <a:ext cx="8422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Iterate Keeping 20% -&gt; 80% of Remainder and Replacing the Rest.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3086974" y="2795462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88867" y="1803680"/>
            <a:ext cx="1501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Third Smoke Test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96803" y="3059969"/>
            <a:ext cx="997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Remainder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4386" y="2113919"/>
            <a:ext cx="566181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36%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64%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17129" y="2291315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2" name="Right Brace 41"/>
          <p:cNvSpPr/>
          <p:nvPr/>
        </p:nvSpPr>
        <p:spPr>
          <a:xfrm>
            <a:off x="1851851" y="2184470"/>
            <a:ext cx="152399" cy="52147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/>
          <p:cNvSpPr/>
          <p:nvPr/>
        </p:nvSpPr>
        <p:spPr>
          <a:xfrm>
            <a:off x="1829938" y="2870958"/>
            <a:ext cx="282053" cy="1274286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5625718" y="2742425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227611" y="1821809"/>
            <a:ext cx="1553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Fourth Smoke Test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91352" y="2123298"/>
            <a:ext cx="638316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58.8%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42.2%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55526" y="2552051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3" name="Right Brace 62"/>
          <p:cNvSpPr/>
          <p:nvPr/>
        </p:nvSpPr>
        <p:spPr>
          <a:xfrm>
            <a:off x="4303127" y="2207040"/>
            <a:ext cx="152399" cy="922541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741750" y="1828097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Fifth Smoke Test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05491" y="2129586"/>
            <a:ext cx="638316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67.2%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32.8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69665" y="2558339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68" name="Right Brace 67"/>
          <p:cNvSpPr/>
          <p:nvPr/>
        </p:nvSpPr>
        <p:spPr>
          <a:xfrm>
            <a:off x="6817266" y="2213328"/>
            <a:ext cx="152399" cy="1154418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86849" y="4313311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Sixth Smoke Test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50590" y="4614800"/>
            <a:ext cx="638316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73.8%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26.2%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43119" y="5175024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73" name="Right Brace 72"/>
          <p:cNvSpPr/>
          <p:nvPr/>
        </p:nvSpPr>
        <p:spPr>
          <a:xfrm>
            <a:off x="1762365" y="4698542"/>
            <a:ext cx="208599" cy="1321258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3053046" y="5375751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207125" y="4317427"/>
            <a:ext cx="1658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Seventh Smoke Test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570866" y="4618916"/>
            <a:ext cx="566181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79%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21%</a:t>
            </a:r>
          </a:p>
        </p:txBody>
      </p:sp>
      <p:sp>
        <p:nvSpPr>
          <p:cNvPr id="80" name="Right Brace 79"/>
          <p:cNvSpPr/>
          <p:nvPr/>
        </p:nvSpPr>
        <p:spPr>
          <a:xfrm>
            <a:off x="4282641" y="4702658"/>
            <a:ext cx="172885" cy="1545742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710858" y="4296493"/>
            <a:ext cx="1529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Eighth Smoke Test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074599" y="4597982"/>
            <a:ext cx="638316" cy="203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84.8%</a:t>
            </a: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16.8%</a:t>
            </a:r>
          </a:p>
        </p:txBody>
      </p:sp>
      <p:sp>
        <p:nvSpPr>
          <p:cNvPr id="83" name="Right Brace 82"/>
          <p:cNvSpPr/>
          <p:nvPr/>
        </p:nvSpPr>
        <p:spPr>
          <a:xfrm>
            <a:off x="6786374" y="4681724"/>
            <a:ext cx="172885" cy="1545742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572000" y="5327424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985858" y="5306726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86" name="Right Arrow 85"/>
          <p:cNvSpPr/>
          <p:nvPr/>
        </p:nvSpPr>
        <p:spPr>
          <a:xfrm>
            <a:off x="5590706" y="5359171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7896085" y="5341396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8136388" y="5097561"/>
            <a:ext cx="1129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Convergence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to 100%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5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969743" y="2001606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2140" y="1689709"/>
            <a:ext cx="180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Build (i.e. Population)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18614" y="2529870"/>
            <a:ext cx="2429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= predict the error rate of 80%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of the output / results.</a:t>
            </a:r>
          </a:p>
        </p:txBody>
      </p:sp>
      <p:sp>
        <p:nvSpPr>
          <p:cNvPr id="23" name="Oval 22"/>
          <p:cNvSpPr/>
          <p:nvPr/>
        </p:nvSpPr>
        <p:spPr>
          <a:xfrm>
            <a:off x="2769968" y="3132104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562976" y="2281462"/>
            <a:ext cx="2637712" cy="266551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9" idx="0"/>
          </p:cNvCxnSpPr>
          <p:nvPr/>
        </p:nvCxnSpPr>
        <p:spPr>
          <a:xfrm>
            <a:off x="2881832" y="2281462"/>
            <a:ext cx="237596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06856" y="2127573"/>
            <a:ext cx="3645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Sampling Distribution (convergent smoke Test)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944195" y="2471962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x̅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152980" y="1122702"/>
            <a:ext cx="409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Next Round of Smoke Test(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ing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4" name="Oval 23"/>
          <p:cNvSpPr/>
          <p:nvPr/>
        </p:nvSpPr>
        <p:spPr>
          <a:xfrm>
            <a:off x="3086376" y="3516193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960468" y="4395549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14903" y="3897193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46143" y="4049593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41468" y="2650794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55643" y="2612694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152980" y="329084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824941" y="4049593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65538" y="3409817"/>
            <a:ext cx="221746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9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iteration: 88.2% / 11.8%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iteration: 90.6% / 9.4%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11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iteration: 92.5% / 7.5%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12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iteration: 94% / 6 %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13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iteration: 95.2% / 4.8%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14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iteration: 96.2% / 3.8%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15</a:t>
            </a:r>
            <a:r>
              <a:rPr lang="en-US" sz="14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iteration: 97% / 3%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5400000" flipH="1">
            <a:off x="7057934" y="5079553"/>
            <a:ext cx="514529" cy="3759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413220" y="5638800"/>
            <a:ext cx="1923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Amount being replaced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3626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Epochs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67302" y="1295400"/>
            <a:ext cx="659180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Epoch = 15 iterations (e.g., 15 weeks)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Gradual (fresh) increase in high output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Gradual reduction in effort for new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Next Epoch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Keep 20% of top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outputters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Replace remaining 80% with new tests.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Repeat cycle again.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91606" y="4708046"/>
            <a:ext cx="768159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Epoch 1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97%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----------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3443054" y="5174145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52709" y="4422127"/>
            <a:ext cx="148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Completed Epoch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96605" y="4708045"/>
            <a:ext cx="772969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Epoch II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-------</a:t>
            </a: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69775" y="4400268"/>
            <a:ext cx="1026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Next Epoch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42855" y="4819063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20%-&gt;80%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4" name="Right Brace 43"/>
          <p:cNvSpPr/>
          <p:nvPr/>
        </p:nvSpPr>
        <p:spPr>
          <a:xfrm>
            <a:off x="5077577" y="4712218"/>
            <a:ext cx="152399" cy="52147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463450" y="5501895"/>
            <a:ext cx="1452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80% -&gt; Replace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6" name="Right Brace 45"/>
          <p:cNvSpPr/>
          <p:nvPr/>
        </p:nvSpPr>
        <p:spPr>
          <a:xfrm>
            <a:off x="5098172" y="5395050"/>
            <a:ext cx="160736" cy="69799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5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Acceptance Test – Requirements Based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41611" y="1137765"/>
            <a:ext cx="6856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Verify that all the Requirements of a Build are Meet.</a:t>
            </a:r>
          </a:p>
        </p:txBody>
      </p:sp>
      <p:sp>
        <p:nvSpPr>
          <p:cNvPr id="3" name="Folded Corner 2"/>
          <p:cNvSpPr/>
          <p:nvPr/>
        </p:nvSpPr>
        <p:spPr>
          <a:xfrm>
            <a:off x="457200" y="1828800"/>
            <a:ext cx="1524000" cy="15240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</a:p>
          <a:p>
            <a:pPr algn="ctr"/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310715" y="2095500"/>
            <a:ext cx="381000" cy="990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971800" y="2129481"/>
            <a:ext cx="11430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124200" y="2281881"/>
            <a:ext cx="11430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276600" y="2434281"/>
            <a:ext cx="11430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429000" y="2586681"/>
            <a:ext cx="11430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581400" y="2739081"/>
            <a:ext cx="11430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1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733800" y="2891481"/>
            <a:ext cx="1143000" cy="3429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61372" y="3581400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Breakdown each requirement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Into one or more features.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5400000" flipH="1" flipV="1">
            <a:off x="2859804" y="3105306"/>
            <a:ext cx="511891" cy="2878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5105400" y="2855440"/>
            <a:ext cx="381000" cy="4613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38800" y="2929581"/>
            <a:ext cx="12954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Testcase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5791200" y="3081981"/>
            <a:ext cx="12954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Testcase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sp>
        <p:nvSpPr>
          <p:cNvPr id="26" name="Rounded Rectangle 25"/>
          <p:cNvSpPr/>
          <p:nvPr/>
        </p:nvSpPr>
        <p:spPr>
          <a:xfrm>
            <a:off x="5943600" y="3234381"/>
            <a:ext cx="12954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Testcase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sp>
        <p:nvSpPr>
          <p:cNvPr id="27" name="Rounded Rectangle 26"/>
          <p:cNvSpPr/>
          <p:nvPr/>
        </p:nvSpPr>
        <p:spPr>
          <a:xfrm>
            <a:off x="6096000" y="3386781"/>
            <a:ext cx="12954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Testcase</a:t>
            </a:r>
            <a:r>
              <a:rPr lang="en-US" sz="1600" dirty="0" smtClean="0"/>
              <a:t> 1</a:t>
            </a:r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6248400" y="3539181"/>
            <a:ext cx="1295400" cy="304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Testcase</a:t>
            </a:r>
            <a:r>
              <a:rPr lang="en-US" sz="1600" dirty="0" smtClean="0"/>
              <a:t>  N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881868" y="4310684"/>
            <a:ext cx="2214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Breakdown each feature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Into one or more test cases.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5557849" y="3924933"/>
            <a:ext cx="619103" cy="152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31726" y="5335605"/>
            <a:ext cx="528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Typically generates between 2000 and 5000 </a:t>
            </a:r>
            <a:r>
              <a:rPr lang="en-US" b="1" dirty="0" err="1" smtClean="0"/>
              <a:t>Testcases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739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Partial vs. Full Acceptance Test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Partial Acceptance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QA Manager/Lead selects only Features which have been modified or added.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Used to manage time constraints versus testing everything each time.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Typically 200 to 500 test cases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Full Acceptance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Typically done at major milestones, 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Attempt at Final Acceptance for Product Release/Evaluation.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Typically 2000 to 5000 test cases.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1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Agile Build Release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Incremental Sprints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Feature development is preplanned before product development is started.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One or more new features are added per sprint.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Selected set of bugs for existing features are fixed.</a:t>
            </a: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Iterative Sprints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Feature development is not preplanned, but evolves per sprint.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Planning injects and/or modifies features are the start of each sprint.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One of more new features are added per sprint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One or more existing features is modified.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Selected set of bugs for existing features are fixed.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92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QA Automated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Automation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QA Automation was buzz word of the 1990s.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Belief that all testing could be automated, ran quickly and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full acceptance test runs done on even minor build releases.</a:t>
            </a:r>
          </a:p>
          <a:p>
            <a:pPr lvl="1"/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Automated Testing Paradox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Automated Tests are sensitive to code changes.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Changes to interface.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Changes to parameters.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UI changes (even minor change can break automated tests).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Updated Requirements change behavior of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Automated tests only stable if no changes to code. If no changes, why run the tests?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87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Broken Automation Examples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</a:p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						</a:t>
            </a:r>
            <a:r>
              <a:rPr lang="en-US" sz="1600" b="1" dirty="0" smtClean="0">
                <a:solidFill>
                  <a:srgbClr val="FF0000"/>
                </a:solidFill>
              </a:rPr>
              <a:t>valid inputs could change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http://localhost:.../api?param1=var&amp;param2=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name of parameters could change or be dropped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endParaRPr lang="en-US" sz="1600" b="1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UI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			</a:t>
            </a:r>
            <a:r>
              <a:rPr lang="en-US" sz="1600" b="1" dirty="0" smtClean="0">
                <a:solidFill>
                  <a:srgbClr val="FF0000"/>
                </a:solidFill>
              </a:rPr>
              <a:t>location or type of HTML tag could change</a:t>
            </a: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&lt;div id=‘at11’&gt; … &lt;/div&gt;</a:t>
            </a: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endParaRPr lang="en-US" sz="1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id could change</a:t>
            </a:r>
            <a:endParaRPr lang="en-US" sz="1600" b="1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Change in Function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Return type or return values could change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funcName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(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a,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b)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</a:rPr>
              <a:t>type or number of arguments could change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096000" y="1828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048000" y="2286000"/>
            <a:ext cx="609600" cy="349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600200" y="4038600"/>
            <a:ext cx="609600" cy="349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19500" y="3657600"/>
            <a:ext cx="2667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914650" y="6096000"/>
            <a:ext cx="13335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3900" y="5638800"/>
            <a:ext cx="4953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6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History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23368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Named after Italian economist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Vilfredo Pareto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from 1896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paper, </a:t>
            </a:r>
            <a:r>
              <a:rPr lang="en-US" sz="2800" b="1" i="1" dirty="0" err="1">
                <a:solidFill>
                  <a:schemeClr val="accent6">
                    <a:lumMod val="75000"/>
                  </a:schemeClr>
                </a:solidFill>
              </a:rPr>
              <a:t>Cours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i="1" dirty="0" err="1">
                <a:solidFill>
                  <a:schemeClr val="accent6">
                    <a:lumMod val="75000"/>
                  </a:schemeClr>
                </a:solidFill>
              </a:rPr>
              <a:t>d'économie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i="1" dirty="0" err="1">
                <a:solidFill>
                  <a:schemeClr val="accent6">
                    <a:lumMod val="75000"/>
                  </a:schemeClr>
                </a:solidFill>
              </a:rPr>
              <a:t>politique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Noted in his paper: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That 80% of wealth in Italy was owned by 20% of individuals.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 his garden, he noted that 20% of the peapods generated 80%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of the peas.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concept of 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80/20 principle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was advanced by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consultant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Joseph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Juran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1941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for quality management: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oncluded that typically 20% of problems are caused by 20%</a:t>
            </a:r>
          </a:p>
          <a:p>
            <a:pPr lvl="1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of the causes.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Automation vs. Manual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change occurs, test cases stop running or passing.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QA person needs to identify if bug in code or test case needs to be updated.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test case, QA person needs to rewrite the code for the test case.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Some organizations opt to limit or abandon automated testing due to maintenance overhead.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Automated Tests only for long stable code.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Manual Tests for new and changing code.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5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Manual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Typical number of Manual Tests ran per person per day is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30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Read and Follow test instructions, verify outcome.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error, need to enter defect report.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Each day, need to review/answer questions/more info from development team on previous entered defects.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Need to verify defects that have been fixed.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Start of day scrum, end of day accounting of activities.</a:t>
            </a:r>
            <a:endParaRPr lang="en-US" sz="2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Rate of Progress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300 Test cases = 10 person days (2 weeks)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3000 Test cases = 10 x 10 person days (2 weeks)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QA organizations never staffed to handle higher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number of test case loads for acceptance testing.</a:t>
            </a:r>
          </a:p>
        </p:txBody>
      </p:sp>
    </p:spTree>
    <p:extLst>
      <p:ext uri="{BB962C8B-B14F-4D97-AF65-F5344CB8AC3E}">
        <p14:creationId xmlns:p14="http://schemas.microsoft.com/office/powerpoint/2010/main" val="285662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to Test?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the tests are automated and need no maintenance,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then yes run them.</a:t>
            </a:r>
          </a:p>
          <a:p>
            <a:pPr lvl="1"/>
            <a:endParaRPr lang="en-US" sz="24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the tests are manual, and you have insufficient resources, prioritize the tests by 20% of tests that are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80% of the output,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How likely end-user will do this.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How much of the code does it exercise.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How much change does it cause in the application state.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number of bugs its found historically.</a:t>
            </a:r>
          </a:p>
        </p:txBody>
      </p:sp>
    </p:spTree>
    <p:extLst>
      <p:ext uri="{BB962C8B-B14F-4D97-AF65-F5344CB8AC3E}">
        <p14:creationId xmlns:p14="http://schemas.microsoft.com/office/powerpoint/2010/main" val="72594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Setting Priorities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28600" y="1143000"/>
            <a:ext cx="8610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Rank test cases 1 thru 5, where 1 is the highest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outputters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Maintain a 20% distribution across the ranking.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Run the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testcases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ranked 1 first.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time permits, precede to rank 2 and so forth.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Aging – Keep track of how often a test is run.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Periodically review test rankings.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a rank one test has been ran in high frequency and not found bugs, consider switching it with a rank 2 test case.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Apply similar periodic evaluation to rank 2, 3 and 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If a lower ranked test case changes to higher output, then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consider switching it with a higher ranked test case.</a:t>
            </a:r>
          </a:p>
        </p:txBody>
      </p:sp>
    </p:spTree>
    <p:extLst>
      <p:ext uri="{BB962C8B-B14F-4D97-AF65-F5344CB8AC3E}">
        <p14:creationId xmlns:p14="http://schemas.microsoft.com/office/powerpoint/2010/main" val="329869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Acceptance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969743" y="2001606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2140" y="1689709"/>
            <a:ext cx="180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Build (i.e. Population)</a:t>
            </a:r>
            <a:endParaRPr lang="en-US" sz="1400" b="1" dirty="0"/>
          </a:p>
        </p:txBody>
      </p:sp>
      <p:sp>
        <p:nvSpPr>
          <p:cNvPr id="23" name="Oval 22"/>
          <p:cNvSpPr/>
          <p:nvPr/>
        </p:nvSpPr>
        <p:spPr>
          <a:xfrm>
            <a:off x="2769968" y="3132104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05795" y="3132104"/>
            <a:ext cx="2354716" cy="1696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769968" y="284129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44991" y="1122699"/>
            <a:ext cx="5172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Assume 1000 selected tests per round. </a:t>
            </a:r>
          </a:p>
        </p:txBody>
      </p:sp>
      <p:sp>
        <p:nvSpPr>
          <p:cNvPr id="24" name="Oval 23"/>
          <p:cNvSpPr/>
          <p:nvPr/>
        </p:nvSpPr>
        <p:spPr>
          <a:xfrm>
            <a:off x="2242765" y="2410533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76800" y="2223426"/>
            <a:ext cx="146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Round 1: 50 bugs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56946" y="212630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425422" y="2410533"/>
            <a:ext cx="2451378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89342" y="2978215"/>
            <a:ext cx="146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Round 2: 40 bugs</a:t>
            </a:r>
          </a:p>
        </p:txBody>
      </p:sp>
      <p:sp>
        <p:nvSpPr>
          <p:cNvPr id="31" name="Oval 30"/>
          <p:cNvSpPr/>
          <p:nvPr/>
        </p:nvSpPr>
        <p:spPr>
          <a:xfrm>
            <a:off x="2938858" y="38100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145185" y="3807869"/>
            <a:ext cx="2354716" cy="213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922368" y="3502735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526683" y="3653980"/>
            <a:ext cx="1396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Round N: 6 bugs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067" y="5562600"/>
            <a:ext cx="8545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Can we use the Central Limit Theorem. I don’t think so, certain conditions are not meet: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- Samples are not truly randomly selected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- The state is not static: new code is introduced, and old code is fixed.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21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Predicting Remaining Defect Rate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04485" y="2983869"/>
            <a:ext cx="0" cy="2667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904485" y="5650869"/>
            <a:ext cx="5105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85485" y="3517269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437885" y="3669669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833301" y="3677907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666485" y="389209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109269" y="3576993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961885" y="419689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276085" y="4038313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517042" y="427309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93907" y="5193669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292428" y="471793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285485" y="3288669"/>
            <a:ext cx="2819400" cy="21336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02145" y="4624857"/>
            <a:ext cx="107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Fitted Line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17" name="Curved Connector 16"/>
          <p:cNvCxnSpPr>
            <a:stCxn id="14" idx="1"/>
          </p:cNvCxnSpPr>
          <p:nvPr/>
        </p:nvCxnSpPr>
        <p:spPr>
          <a:xfrm rot="10800000" flipV="1">
            <a:off x="4647685" y="4794133"/>
            <a:ext cx="154460" cy="16927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76027" y="3422132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Bugs per 1000 tests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6" name="Curved Connector 45"/>
          <p:cNvCxnSpPr/>
          <p:nvPr/>
        </p:nvCxnSpPr>
        <p:spPr>
          <a:xfrm rot="5400000">
            <a:off x="4058372" y="3746592"/>
            <a:ext cx="413951" cy="35896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98092" y="3858221"/>
            <a:ext cx="110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Number of</a:t>
            </a:r>
            <a:br>
              <a:rPr lang="en-US" sz="1600" b="1" dirty="0" smtClean="0"/>
            </a:br>
            <a:r>
              <a:rPr lang="en-US" sz="1600" b="1" dirty="0" smtClean="0"/>
              <a:t>Bugs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145442" y="5803269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Time Series</a:t>
            </a:r>
            <a:endParaRPr 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168479" y="2888559"/>
            <a:ext cx="268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Defect Burndown Chart</a:t>
            </a:r>
            <a:endParaRPr lang="en-US" sz="2000" b="1" dirty="0"/>
          </a:p>
        </p:txBody>
      </p:sp>
      <p:sp>
        <p:nvSpPr>
          <p:cNvPr id="50" name="Rectangle 49"/>
          <p:cNvSpPr/>
          <p:nvPr/>
        </p:nvSpPr>
        <p:spPr>
          <a:xfrm>
            <a:off x="228600" y="1143000"/>
            <a:ext cx="8610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Traditional Agile Method for Predicting Defect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Plot defects found per sprint.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Plot a straight line and extrapolate. </a:t>
            </a:r>
          </a:p>
        </p:txBody>
      </p:sp>
    </p:spTree>
    <p:extLst>
      <p:ext uri="{BB962C8B-B14F-4D97-AF65-F5344CB8AC3E}">
        <p14:creationId xmlns:p14="http://schemas.microsoft.com/office/powerpoint/2010/main" val="2111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Statistically Zero Defects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093183" y="2783814"/>
            <a:ext cx="0" cy="2667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093183" y="5450814"/>
            <a:ext cx="5105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286257" y="3158348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702783" y="3222077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058040" y="3298277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988525" y="454868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42246" y="356063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0707" y="476335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64783" y="3838258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705740" y="4272402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37529" y="4917414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172074" y="503414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86790" y="3658166"/>
            <a:ext cx="110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Number of</a:t>
            </a:r>
            <a:br>
              <a:rPr lang="en-US" sz="1600" b="1" dirty="0" smtClean="0"/>
            </a:br>
            <a:r>
              <a:rPr lang="en-US" sz="1600" b="1" dirty="0" smtClean="0"/>
              <a:t>Bugs</a:t>
            </a:r>
            <a:endParaRPr lang="en-US" sz="16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927397" y="5420263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Time Series</a:t>
            </a:r>
            <a:endParaRPr 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357177" y="2688504"/>
            <a:ext cx="268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Defect Burndown Chart</a:t>
            </a:r>
            <a:endParaRPr lang="en-US" sz="2000" b="1" dirty="0"/>
          </a:p>
        </p:txBody>
      </p:sp>
      <p:sp>
        <p:nvSpPr>
          <p:cNvPr id="50" name="Rectangle 49"/>
          <p:cNvSpPr/>
          <p:nvPr/>
        </p:nvSpPr>
        <p:spPr>
          <a:xfrm>
            <a:off x="228600" y="1143000"/>
            <a:ext cx="86106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Defect rates over time do not fit a straight line!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They are an S curve. Over time the curve flattens out and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reaches a limit.</a:t>
            </a:r>
          </a:p>
        </p:txBody>
      </p:sp>
      <p:sp>
        <p:nvSpPr>
          <p:cNvPr id="25" name="Oval 24"/>
          <p:cNvSpPr/>
          <p:nvPr/>
        </p:nvSpPr>
        <p:spPr>
          <a:xfrm>
            <a:off x="5500241" y="511034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24284" y="511034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237729" y="3074940"/>
            <a:ext cx="0" cy="274480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45883" y="3107202"/>
            <a:ext cx="0" cy="27887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812442" y="3158348"/>
            <a:ext cx="0" cy="27887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6348" y="6095940"/>
            <a:ext cx="2311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Amount of new/changed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code &gt; unchanged code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39379" y="5778500"/>
            <a:ext cx="492726" cy="33718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51211" y="6095939"/>
            <a:ext cx="2311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Amount of new/changed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code ~= unchanged code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73959" y="5589540"/>
            <a:ext cx="0" cy="5099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355366" y="6099491"/>
            <a:ext cx="2311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Amount of new/changed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code &lt; unchanged code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 flipV="1">
            <a:off x="5248274" y="5589540"/>
            <a:ext cx="404367" cy="61252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324474" y="5192678"/>
            <a:ext cx="1534921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30230" y="3165723"/>
            <a:ext cx="30800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Threshold where defect change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rate hits a limit.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 smtClean="0">
                <a:solidFill>
                  <a:srgbClr val="FF0000"/>
                </a:solidFill>
              </a:rPr>
              <a:t>No amount of effort will have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statistical impact – Statistical Zero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(but not actual) Defect point.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6030230" y="4728929"/>
            <a:ext cx="397614" cy="3814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9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Predicting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Effort – A Bellman Approach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28600" y="1143000"/>
            <a:ext cx="86106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Bellman Equation approach to predicting test effort over the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development lifecycle.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 = Effort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E(n) = Effort for n iterations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D</a:t>
            </a:r>
            <a:r>
              <a:rPr lang="en-US" sz="20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= Defects found on an iteration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l-GR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γ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= Discount factor &gt; 1 (e.g., 1.2)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4343400"/>
            <a:ext cx="6327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E(n) = </a:t>
            </a:r>
            <a:r>
              <a:rPr lang="el-GR" sz="2800" b="1" dirty="0" smtClean="0"/>
              <a:t>γ</a:t>
            </a:r>
            <a:r>
              <a:rPr lang="en-US" sz="2800" b="1" dirty="0"/>
              <a:t> </a:t>
            </a:r>
            <a:r>
              <a:rPr lang="en-US" sz="2800" b="1" dirty="0" smtClean="0"/>
              <a:t>* D</a:t>
            </a:r>
            <a:r>
              <a:rPr lang="en-US" sz="2800" b="1" baseline="-25000" dirty="0" smtClean="0"/>
              <a:t>1 </a:t>
            </a:r>
            <a:r>
              <a:rPr lang="en-US" sz="2800" b="1" dirty="0" smtClean="0"/>
              <a:t>+ </a:t>
            </a:r>
            <a:r>
              <a:rPr lang="el-GR" sz="2800" b="1" dirty="0" smtClean="0"/>
              <a:t>γ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 </a:t>
            </a:r>
            <a:r>
              <a:rPr lang="en-US" sz="2800" b="1" dirty="0"/>
              <a:t>* 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2 </a:t>
            </a:r>
            <a:r>
              <a:rPr lang="en-US" sz="2800" b="1" dirty="0" smtClean="0"/>
              <a:t> + </a:t>
            </a:r>
            <a:r>
              <a:rPr lang="el-GR" sz="2800" b="1" dirty="0" smtClean="0"/>
              <a:t>γ</a:t>
            </a:r>
            <a:r>
              <a:rPr lang="en-US" sz="2800" b="1" baseline="30000" dirty="0" smtClean="0"/>
              <a:t>3</a:t>
            </a:r>
            <a:r>
              <a:rPr lang="en-US" sz="2800" b="1" dirty="0" smtClean="0"/>
              <a:t> </a:t>
            </a:r>
            <a:r>
              <a:rPr lang="en-US" sz="2800" b="1" dirty="0"/>
              <a:t>* 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 … + </a:t>
            </a:r>
            <a:r>
              <a:rPr lang="el-GR" sz="2800" b="1" dirty="0" smtClean="0"/>
              <a:t>γ</a:t>
            </a:r>
            <a:r>
              <a:rPr lang="en-US" sz="2800" b="1" baseline="30000" dirty="0" smtClean="0"/>
              <a:t>n</a:t>
            </a:r>
            <a:r>
              <a:rPr lang="en-US" sz="2800" b="1" dirty="0" smtClean="0"/>
              <a:t> </a:t>
            </a:r>
            <a:r>
              <a:rPr lang="en-US" sz="2800" b="1" dirty="0"/>
              <a:t>* </a:t>
            </a:r>
            <a:r>
              <a:rPr lang="en-US" sz="2800" b="1" dirty="0" err="1" smtClean="0"/>
              <a:t>D</a:t>
            </a:r>
            <a:r>
              <a:rPr lang="en-US" sz="2800" b="1" baseline="-25000" dirty="0" err="1" smtClean="0"/>
              <a:t>n</a:t>
            </a:r>
            <a:endParaRPr lang="en-US" sz="2800" b="1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6249924" y="2153225"/>
            <a:ext cx="21360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The further a defect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is found in the lifecycle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the more progressively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the effort is penalized.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715000" y="3230443"/>
            <a:ext cx="534924" cy="1985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Predicting Effort -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28600" y="1143000"/>
            <a:ext cx="8610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Number of Defects per Test Run: 60, 50, 55, 40, 30, 20, 10, 5, 4, 4</a:t>
            </a: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E(n) = 1.2(60) + 1.4(50) + 1.7(55) + 2(40) + 2.5(30) + 3(20) + 3.6(10)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+ 4.3(5) + 5.2(4) + 6.2(4)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093183" y="2743200"/>
            <a:ext cx="19692" cy="30232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93183" y="5766482"/>
            <a:ext cx="5105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7397" y="5735931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Time Series</a:t>
            </a:r>
            <a:endParaRPr lang="en-US" sz="1600" b="1" dirty="0"/>
          </a:p>
        </p:txBody>
      </p:sp>
      <p:sp>
        <p:nvSpPr>
          <p:cNvPr id="12" name="Oval 11"/>
          <p:cNvSpPr/>
          <p:nvPr/>
        </p:nvSpPr>
        <p:spPr>
          <a:xfrm>
            <a:off x="2286257" y="3425955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58379" y="5350191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10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45766" y="5011637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20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33409" y="4662733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30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45766" y="4324179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40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45766" y="3985625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50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658380" y="3626416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60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645766" y="3287862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70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78072" y="2949308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80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78072" y="2610754"/>
            <a:ext cx="43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90</a:t>
            </a:r>
            <a:endParaRPr lang="en-US" sz="1600" b="1" dirty="0"/>
          </a:p>
        </p:txBody>
      </p:sp>
      <p:sp>
        <p:nvSpPr>
          <p:cNvPr id="23" name="Oval 22"/>
          <p:cNvSpPr/>
          <p:nvPr/>
        </p:nvSpPr>
        <p:spPr>
          <a:xfrm>
            <a:off x="2604014" y="3425955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82071" y="278003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48000" y="3112801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298997" y="3273555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77054" y="362641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791808" y="4510333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114800" y="482622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416854" y="482622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24400" y="4668042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00400" y="4891095"/>
            <a:ext cx="2577586" cy="226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88241" y="5207971"/>
            <a:ext cx="190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Effort has plateaued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489193" y="5011637"/>
            <a:ext cx="0" cy="2549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1600" y="3964970"/>
            <a:ext cx="2168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Statistical Zero Defects:</a:t>
            </a:r>
            <a:br>
              <a:rPr lang="en-US" sz="1600" b="1" dirty="0" smtClean="0">
                <a:solidFill>
                  <a:srgbClr val="FF0000"/>
                </a:solidFill>
              </a:rPr>
            </a:br>
            <a:r>
              <a:rPr lang="en-US" sz="1600" b="1" dirty="0" smtClean="0">
                <a:solidFill>
                  <a:srgbClr val="FF0000"/>
                </a:solidFill>
              </a:rPr>
              <a:t>Effort exceeds return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953000" y="4372805"/>
            <a:ext cx="211696" cy="213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6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5344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How About using Machine Learning!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557568"/>
              </p:ext>
            </p:extLst>
          </p:nvPr>
        </p:nvGraphicFramePr>
        <p:xfrm>
          <a:off x="685800" y="1447800"/>
          <a:ext cx="7162801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143000"/>
                <a:gridCol w="762000"/>
                <a:gridCol w="838200"/>
                <a:gridCol w="990600"/>
                <a:gridCol w="990600"/>
                <a:gridCol w="1447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Volume of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Volume of Code Changed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of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</a:t>
                      </a:r>
                    </a:p>
                    <a:p>
                      <a:r>
                        <a:rPr lang="en-US" dirty="0" smtClean="0"/>
                        <a:t>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</a:p>
                    <a:p>
                      <a:r>
                        <a:rPr lang="en-US" dirty="0" smtClean="0"/>
                        <a:t>of</a:t>
                      </a:r>
                      <a:r>
                        <a:rPr lang="en-US" baseline="0" dirty="0" smtClean="0"/>
                        <a:t> Open</a:t>
                      </a:r>
                    </a:p>
                    <a:p>
                      <a:r>
                        <a:rPr lang="en-US" baseline="0" dirty="0" smtClean="0"/>
                        <a:t>Defects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Closed</a:t>
                      </a:r>
                    </a:p>
                    <a:p>
                      <a:r>
                        <a:rPr lang="en-US" baseline="0" dirty="0" smtClean="0"/>
                        <a:t>Defects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Defects</a:t>
                      </a:r>
                    </a:p>
                    <a:p>
                      <a:r>
                        <a:rPr lang="en-US" dirty="0" smtClean="0"/>
                        <a:t>Found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ight Arrow 32"/>
          <p:cNvSpPr/>
          <p:nvPr/>
        </p:nvSpPr>
        <p:spPr>
          <a:xfrm rot="5400000">
            <a:off x="3924300" y="2990335"/>
            <a:ext cx="381000" cy="3657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294" y="4173268"/>
            <a:ext cx="1060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From SCM</a:t>
            </a:r>
            <a:endParaRPr lang="en-US" sz="16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90600" y="2514600"/>
            <a:ext cx="301705" cy="1676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990600" y="2477530"/>
            <a:ext cx="982863" cy="1676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90600" y="2456935"/>
            <a:ext cx="1978105" cy="173406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08294" y="4172011"/>
            <a:ext cx="1323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Management</a:t>
            </a:r>
            <a:endParaRPr lang="en-US" sz="16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038600" y="2286000"/>
            <a:ext cx="0" cy="19626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64427" y="4153930"/>
            <a:ext cx="2277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Defect Reporting System</a:t>
            </a:r>
            <a:endParaRPr lang="en-US" sz="16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4831798" y="2456935"/>
            <a:ext cx="1873802" cy="173406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6248400" y="2514600"/>
            <a:ext cx="457200" cy="16764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705600" y="2477530"/>
            <a:ext cx="609600" cy="169448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286000" y="5105400"/>
            <a:ext cx="3657600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2286000" y="6096000"/>
            <a:ext cx="3657600" cy="30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 rot="5400000">
            <a:off x="3979546" y="3921211"/>
            <a:ext cx="381000" cy="3657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ight Arrow 53"/>
          <p:cNvSpPr/>
          <p:nvPr/>
        </p:nvSpPr>
        <p:spPr>
          <a:xfrm>
            <a:off x="6249430" y="6017740"/>
            <a:ext cx="381000" cy="46131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718085" y="6057097"/>
            <a:ext cx="9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Predictor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368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Generalization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37200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Pareto Principle is the observation that most things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are not evenly distributed. For 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20% of the inputs creates 80% of the results.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20% of the workers produce 80% of the results.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20% of customers produce 80% of the revenue.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20% of features cause 80% of the usage.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20% of bugs cause 80% of the failures.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principle does not require an 80/20 distribution,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just a rule of thumb: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Maybe 90/10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May not add up to 100, such as 90/20.</a:t>
            </a:r>
          </a:p>
        </p:txBody>
      </p:sp>
    </p:spTree>
    <p:extLst>
      <p:ext uri="{BB962C8B-B14F-4D97-AF65-F5344CB8AC3E}">
        <p14:creationId xmlns:p14="http://schemas.microsoft.com/office/powerpoint/2010/main" val="1983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Inputs vs. Outputs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5466" y="1101803"/>
            <a:ext cx="6420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relationship of Inputs to the Flow of Outputs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2800" y="2275046"/>
            <a:ext cx="21336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</a:t>
            </a:r>
            <a:br>
              <a:rPr lang="en-US" dirty="0" smtClean="0"/>
            </a:br>
            <a:r>
              <a:rPr lang="en-US" dirty="0" smtClean="0"/>
              <a:t>Component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90800" y="24655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90800" y="27703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90800" y="30751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90800" y="33799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90800" y="36847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90800" y="39133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90800" y="42181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90800" y="45229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90800" y="48277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90800" y="51325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0060" y="342971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486400" y="24655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86400" y="27703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86400" y="30751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86400" y="33799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86400" y="36847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86400" y="39133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86400" y="42181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86400" y="45229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86400" y="48277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86400" y="5132546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29400" y="340852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438400" y="2160746"/>
            <a:ext cx="914400" cy="762000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562600" y="2198846"/>
            <a:ext cx="838200" cy="2476500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51891" y="1789211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20% if the Inputs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61791" y="1852969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80% if the Inputs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rot="1188999">
            <a:off x="3810001" y="2706295"/>
            <a:ext cx="1219200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597345" y="3835717"/>
            <a:ext cx="0" cy="1650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9745" y="5556676"/>
            <a:ext cx="3083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Individual Values to Single Test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365479" y="5667374"/>
            <a:ext cx="0" cy="6096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29126" y="5751015"/>
            <a:ext cx="905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Increasing</a:t>
            </a:r>
          </a:p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Complexity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7089717" y="3777853"/>
            <a:ext cx="0" cy="1650683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67126" y="5518575"/>
            <a:ext cx="1870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End to End (e2e)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Feature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Single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Testcase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384964" y="5677047"/>
            <a:ext cx="0" cy="6096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0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Calculator Example - Typical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55466" y="1101803"/>
            <a:ext cx="6764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Tendency is to test from simplest to more complex.</a:t>
            </a:r>
          </a:p>
        </p:txBody>
      </p:sp>
      <p:sp>
        <p:nvSpPr>
          <p:cNvPr id="3" name="Rectangle 2"/>
          <p:cNvSpPr/>
          <p:nvPr/>
        </p:nvSpPr>
        <p:spPr>
          <a:xfrm>
            <a:off x="3362479" y="1909881"/>
            <a:ext cx="21336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Calculator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00479" y="2100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00479" y="24051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00479" y="2709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0479" y="3014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00479" y="3319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10158" y="3565802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00479" y="3852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00479" y="4157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00479" y="4462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00479" y="4767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6079" y="2100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96079" y="24051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96079" y="2709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96079" y="3014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96079" y="3319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96079" y="35481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96079" y="3852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96079" y="4157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96079" y="4462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96079" y="4767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-2876" y="3105328"/>
            <a:ext cx="1630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Typical selection </a:t>
            </a:r>
            <a:b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of inputs in QA.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026344" y="1946492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0 x 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26344" y="225426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 x 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26344" y="256567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 x 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26344" y="2880060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 x -1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26344" y="3172359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2 x 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035869" y="3401793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2 x 2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26344" y="369010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3 x -2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071167" y="3988116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3 x 4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07909" y="4295893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6 x 11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25167" y="4613492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10 x 123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24600" y="19464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338981" y="22578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24600" y="25560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38981" y="2860892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-1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24600" y="314199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2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38981" y="33823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4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05737" y="370957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-6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38981" y="399204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12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60239" y="42917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66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25934" y="459640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1230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1405716" y="2116275"/>
            <a:ext cx="444734" cy="2667000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846525" y="5076825"/>
            <a:ext cx="399085" cy="762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/>
          <p:cNvSpPr/>
          <p:nvPr/>
        </p:nvSpPr>
        <p:spPr>
          <a:xfrm rot="10800000">
            <a:off x="6706389" y="2037156"/>
            <a:ext cx="444734" cy="2120625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239000" y="1909881"/>
            <a:ext cx="18405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It’s not whether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These cases will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Have bugs, its that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No one will EVER 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TYPE them in.</a:t>
            </a:r>
          </a:p>
          <a:p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They produce ZERO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percent of the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output.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649775" y="5948779"/>
            <a:ext cx="829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PASSED</a:t>
            </a:r>
          </a:p>
        </p:txBody>
      </p:sp>
      <p:sp>
        <p:nvSpPr>
          <p:cNvPr id="68" name="Oval 67"/>
          <p:cNvSpPr/>
          <p:nvPr/>
        </p:nvSpPr>
        <p:spPr>
          <a:xfrm>
            <a:off x="6157819" y="4288628"/>
            <a:ext cx="914400" cy="762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7057628" y="4932458"/>
            <a:ext cx="543532" cy="52536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19950" y="5499853"/>
            <a:ext cx="1918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Gain in Output (e.g.,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more digits.</a:t>
            </a:r>
          </a:p>
        </p:txBody>
      </p:sp>
    </p:spTree>
    <p:extLst>
      <p:ext uri="{BB962C8B-B14F-4D97-AF65-F5344CB8AC3E}">
        <p14:creationId xmlns:p14="http://schemas.microsoft.com/office/powerpoint/2010/main" val="206539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Calculator Example - Pareto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1403" y="1121352"/>
            <a:ext cx="8786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Pick cases which produce in 20% Highest Output Gain / Complexity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3362479" y="1909881"/>
            <a:ext cx="21336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Calculator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00479" y="2100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00479" y="24051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00479" y="2709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0479" y="3014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00479" y="3319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10158" y="3565802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00479" y="3852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00479" y="4157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00479" y="4462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00479" y="4767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6079" y="2100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96079" y="24051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96079" y="2709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96079" y="3014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96079" y="3319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96079" y="35481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96079" y="38529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96079" y="41577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96079" y="44625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496079" y="4767381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026344" y="1946492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∞ x ∞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12275" y="2242028"/>
            <a:ext cx="1462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B050"/>
                </a:solidFill>
              </a:rPr>
              <a:t>MaxInt</a:t>
            </a:r>
            <a:r>
              <a:rPr lang="en-US" sz="1400" b="1" dirty="0" smtClean="0">
                <a:solidFill>
                  <a:srgbClr val="00B050"/>
                </a:solidFill>
              </a:rPr>
              <a:t> x </a:t>
            </a:r>
            <a:r>
              <a:rPr lang="en-US" sz="1400" b="1" dirty="0" err="1" smtClean="0">
                <a:solidFill>
                  <a:srgbClr val="00B050"/>
                </a:solidFill>
              </a:rPr>
              <a:t>MaxInt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0844" y="3141998"/>
            <a:ext cx="2307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B050"/>
                </a:solidFill>
              </a:rPr>
              <a:t>MaxPrecsion</a:t>
            </a:r>
            <a:r>
              <a:rPr lang="en-US" sz="1400" b="1" dirty="0" smtClean="0">
                <a:solidFill>
                  <a:srgbClr val="00B050"/>
                </a:solidFill>
              </a:rPr>
              <a:t> x </a:t>
            </a:r>
            <a:r>
              <a:rPr lang="en-US" sz="1400" b="1" dirty="0" err="1" smtClean="0">
                <a:solidFill>
                  <a:srgbClr val="00B050"/>
                </a:solidFill>
              </a:rPr>
              <a:t>MaxPrecision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0800000">
            <a:off x="6413909" y="2061706"/>
            <a:ext cx="462175" cy="1519785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846525" y="5076825"/>
            <a:ext cx="399085" cy="762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057628" y="2242028"/>
            <a:ext cx="1913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Integer Overflow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Floating Point Errors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49714" y="5916737"/>
            <a:ext cx="1726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ACTUALLY PASSED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219950" y="5499853"/>
            <a:ext cx="19184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Gain in Output (e.g.,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more digits, more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computational 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complexity.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36460" y="2540841"/>
            <a:ext cx="968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B050"/>
                </a:solidFill>
              </a:rPr>
              <a:t>MaxInt</a:t>
            </a:r>
            <a:r>
              <a:rPr lang="en-US" sz="1400" b="1" dirty="0" smtClean="0">
                <a:solidFill>
                  <a:srgbClr val="00B050"/>
                </a:solidFill>
              </a:rPr>
              <a:t> x 2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14889" y="2860892"/>
            <a:ext cx="1022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B050"/>
                </a:solidFill>
              </a:rPr>
              <a:t>MaxInt</a:t>
            </a:r>
            <a:r>
              <a:rPr lang="en-US" sz="1400" b="1" dirty="0" smtClean="0">
                <a:solidFill>
                  <a:srgbClr val="00B050"/>
                </a:solidFill>
              </a:rPr>
              <a:t> x -1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16913" y="3427604"/>
            <a:ext cx="1445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00B050"/>
                </a:solidFill>
              </a:rPr>
              <a:t>MaxPrecsion</a:t>
            </a:r>
            <a:r>
              <a:rPr lang="en-US" sz="1400" b="1" dirty="0" smtClean="0">
                <a:solidFill>
                  <a:srgbClr val="00B050"/>
                </a:solidFill>
              </a:rPr>
              <a:t> x ∏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88866" y="3737880"/>
            <a:ext cx="1248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(</a:t>
            </a:r>
            <a:r>
              <a:rPr lang="en-US" sz="1400" b="1" dirty="0" err="1" smtClean="0">
                <a:solidFill>
                  <a:srgbClr val="00B050"/>
                </a:solidFill>
              </a:rPr>
              <a:t>MaxInt</a:t>
            </a:r>
            <a:r>
              <a:rPr lang="en-US" sz="1400" b="1" dirty="0" smtClean="0">
                <a:solidFill>
                  <a:srgbClr val="00B050"/>
                </a:solidFill>
              </a:rPr>
              <a:t>/2) x 2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69282" y="4004725"/>
            <a:ext cx="1467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(rand(1000)) x -5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76169" y="4287177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∏</a:t>
            </a:r>
            <a:r>
              <a:rPr lang="en-US" sz="1400" b="1" dirty="0" smtClean="0">
                <a:solidFill>
                  <a:srgbClr val="00B050"/>
                </a:solidFill>
              </a:rPr>
              <a:t> x ∏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10383" y="4593464"/>
            <a:ext cx="1283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(</a:t>
            </a:r>
            <a:r>
              <a:rPr lang="en-US" sz="1400" b="1" dirty="0" smtClean="0">
                <a:solidFill>
                  <a:srgbClr val="00B050"/>
                </a:solidFill>
              </a:rPr>
              <a:t>rand(1.0)) x ∏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28600" y="2254269"/>
            <a:ext cx="0" cy="264697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7319" y="4971462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Input Complexity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7391400" y="3014781"/>
            <a:ext cx="0" cy="22952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2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Typical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0779" y="1122704"/>
            <a:ext cx="868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Verify a Build is sufficiently stable to consume QA resources to test.</a:t>
            </a:r>
          </a:p>
        </p:txBody>
      </p:sp>
      <p:sp>
        <p:nvSpPr>
          <p:cNvPr id="29" name="Can 28"/>
          <p:cNvSpPr/>
          <p:nvPr/>
        </p:nvSpPr>
        <p:spPr>
          <a:xfrm>
            <a:off x="489242" y="2064351"/>
            <a:ext cx="1140821" cy="2286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</a:p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2114036" y="2712051"/>
            <a:ext cx="381000" cy="990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loud Callout 30"/>
          <p:cNvSpPr/>
          <p:nvPr/>
        </p:nvSpPr>
        <p:spPr>
          <a:xfrm>
            <a:off x="2773063" y="2597751"/>
            <a:ext cx="1447800" cy="1409700"/>
          </a:xfrm>
          <a:prstGeom prst="cloud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Smoke</a:t>
            </a:r>
            <a:br>
              <a:rPr lang="en-US" dirty="0" smtClean="0"/>
            </a:b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4479326" y="2807301"/>
            <a:ext cx="381000" cy="9906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Ribbon 31"/>
          <p:cNvSpPr/>
          <p:nvPr/>
        </p:nvSpPr>
        <p:spPr>
          <a:xfrm>
            <a:off x="5287663" y="2861877"/>
            <a:ext cx="3124200" cy="895350"/>
          </a:xfrm>
          <a:prstGeom prst="ribbon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Acceptance</a:t>
            </a:r>
            <a:br>
              <a:rPr lang="en-US" dirty="0" smtClean="0"/>
            </a:br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53" idx="1"/>
          </p:cNvCxnSpPr>
          <p:nvPr/>
        </p:nvCxnSpPr>
        <p:spPr>
          <a:xfrm flipH="1">
            <a:off x="3886201" y="1931451"/>
            <a:ext cx="334662" cy="43074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20863" y="1762174"/>
            <a:ext cx="251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2% (or less) of the software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2495036" y="4266589"/>
            <a:ext cx="278027" cy="4578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240689" y="4800600"/>
            <a:ext cx="66773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Typically, always the same tests.</a:t>
            </a:r>
          </a:p>
          <a:p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After many iterations: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Not Checking anything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Statistical Likelihood of detecting failure decreasing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Code around smoke test becomes more harden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Interface and Configuration around code stops changing.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Code is better and better known by developers and build specialists.</a:t>
            </a:r>
          </a:p>
        </p:txBody>
      </p:sp>
    </p:spTree>
    <p:extLst>
      <p:ext uri="{BB962C8B-B14F-4D97-AF65-F5344CB8AC3E}">
        <p14:creationId xmlns:p14="http://schemas.microsoft.com/office/powerpoint/2010/main" val="129059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66800" y="2209800"/>
            <a:ext cx="3352800" cy="3124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99197" y="1897903"/>
            <a:ext cx="1803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Build (i.e. Population)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52070" y="3876675"/>
            <a:ext cx="2382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Error Rate of Random Sample</a:t>
            </a:r>
          </a:p>
        </p:txBody>
      </p:sp>
      <p:sp>
        <p:nvSpPr>
          <p:cNvPr id="23" name="Oval 22"/>
          <p:cNvSpPr/>
          <p:nvPr/>
        </p:nvSpPr>
        <p:spPr>
          <a:xfrm>
            <a:off x="2867025" y="334029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61047" y="3340298"/>
            <a:ext cx="2539653" cy="69830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581274" y="3040260"/>
            <a:ext cx="990600" cy="9810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9" idx="0"/>
          </p:cNvCxnSpPr>
          <p:nvPr/>
        </p:nvCxnSpPr>
        <p:spPr>
          <a:xfrm>
            <a:off x="3076574" y="3040260"/>
            <a:ext cx="2667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572125" y="2741711"/>
                <a:ext cx="2764026" cy="1078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Sampling Distribution (smoke test)</a:t>
                </a:r>
              </a:p>
              <a:p>
                <a:r>
                  <a:rPr lang="en-US" sz="1400" dirty="0" smtClean="0"/>
                  <a:t>   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dirty="0" smtClean="0"/>
                  <a:t>     =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µ</m:t>
                    </m:r>
                  </m:oMath>
                </a14:m>
                <a:r>
                  <a:rPr lang="en-US" sz="1400" b="0" dirty="0" smtClean="0"/>
                  <a:t>   </a:t>
                </a:r>
                <a:r>
                  <a:rPr lang="en-US" sz="1400" b="1" dirty="0" smtClean="0"/>
                  <a:t>(mean - Errors)</a:t>
                </a:r>
              </a:p>
              <a:p>
                <a:endParaRPr lang="en-US" sz="1400" b="0" dirty="0" smtClean="0"/>
              </a:p>
              <a:p>
                <a:r>
                  <a:rPr lang="en-US" sz="1400" dirty="0"/>
                  <a:t> </a:t>
                </a:r>
                <a:r>
                  <a:rPr lang="en-US" sz="1400" dirty="0" smtClean="0"/>
                  <a:t>   </a:t>
                </a:r>
                <a:r>
                  <a:rPr lang="vi-VN" sz="1400" dirty="0" smtClean="0"/>
                  <a:t>σ</a:t>
                </a:r>
                <a:r>
                  <a:rPr lang="en-US" sz="1400" dirty="0" smtClean="0"/>
                  <a:t>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vi-VN" sz="1400" dirty="0"/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 dirty="0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400" dirty="0" smtClean="0"/>
                  <a:t>  </a:t>
                </a:r>
                <a:r>
                  <a:rPr lang="en-US" sz="1400" b="1" dirty="0" smtClean="0"/>
                  <a:t>(std. dev)</a:t>
                </a:r>
                <a:endParaRPr lang="en-US" sz="14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5" y="2741711"/>
                <a:ext cx="2764026" cy="1078180"/>
              </a:xfrm>
              <a:prstGeom prst="rect">
                <a:avLst/>
              </a:prstGeom>
              <a:blipFill rotWithShape="1">
                <a:blip r:embed="rId2"/>
                <a:stretch>
                  <a:fillRect l="-442" t="-565" r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535111" y="1636293"/>
            <a:ext cx="3271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A collection of randomly chosen test cases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 a build is called a sampling distribution.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6" name="Curved Connector 35"/>
          <p:cNvCxnSpPr/>
          <p:nvPr/>
        </p:nvCxnSpPr>
        <p:spPr>
          <a:xfrm rot="5400000">
            <a:off x="6152029" y="2352364"/>
            <a:ext cx="470356" cy="28339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867025" y="304948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7069" y="5565577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2% of the build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5400000" flipH="1" flipV="1">
            <a:off x="1475481" y="4012505"/>
            <a:ext cx="1584157" cy="1198929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901007" y="3049488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905710" y="3474005"/>
            <a:ext cx="299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x</a:t>
            </a:r>
            <a:r>
              <a:rPr lang="en-US" dirty="0" smtClean="0"/>
              <a:t>̅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528904" y="3280801"/>
            <a:ext cx="1505934" cy="594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6387207" y="3340298"/>
            <a:ext cx="1647631" cy="1337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38957" y="3186409"/>
            <a:ext cx="99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Not Known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05400" y="4350359"/>
            <a:ext cx="40258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On first smoke test, we start with assumption that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there is some unknown distribution of errors across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the build.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52980" y="1122702"/>
            <a:ext cx="4043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First Round of Smoke Test(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ing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291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Smoke Test - Sampling Distribution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77988" y="2650844"/>
            <a:ext cx="2382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Error Rate of Random Sample</a:t>
            </a:r>
          </a:p>
        </p:txBody>
      </p:sp>
      <p:sp>
        <p:nvSpPr>
          <p:cNvPr id="23" name="Oval 22"/>
          <p:cNvSpPr/>
          <p:nvPr/>
        </p:nvSpPr>
        <p:spPr>
          <a:xfrm>
            <a:off x="1334666" y="227371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77595" y="1973680"/>
            <a:ext cx="2667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430739" y="259377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x̅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48271" y="1594240"/>
            <a:ext cx="1743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Unsorted List of Tests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 first Smoke Test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0800000" flipV="1">
            <a:off x="5028535" y="1714794"/>
            <a:ext cx="480606" cy="37235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30046" y="1877023"/>
            <a:ext cx="611193" cy="1169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n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29866" y="1973680"/>
            <a:ext cx="990600" cy="9810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148686" y="2691533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016246" y="3376484"/>
            <a:ext cx="1038791" cy="381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69389" y="3886200"/>
            <a:ext cx="3132505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Examine Outputs and Sort for 20% inputs -&gt; 80% outputs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70020" y="4800600"/>
            <a:ext cx="789127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1A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1B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1C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3A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3B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10Z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5148686" y="4800600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5178539" y="5770325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648271" y="4954488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 -&gt; 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09228" y="5959336"/>
            <a:ext cx="1328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Remaining 80%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81473" y="4881890"/>
            <a:ext cx="1544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Sorted List of Tests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In first Smoke Test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>
            <a:off x="3526063" y="5148535"/>
            <a:ext cx="490183" cy="37575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34666" y="1122703"/>
            <a:ext cx="6438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Identify 20% of Tests that are 80% of the Outputs</a:t>
            </a:r>
          </a:p>
        </p:txBody>
      </p:sp>
      <p:sp>
        <p:nvSpPr>
          <p:cNvPr id="46" name="Right Arrow 45"/>
          <p:cNvSpPr/>
          <p:nvPr/>
        </p:nvSpPr>
        <p:spPr>
          <a:xfrm>
            <a:off x="6849220" y="4995177"/>
            <a:ext cx="240303" cy="22639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239000" y="4801571"/>
            <a:ext cx="744819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1A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1B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Test 1C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1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2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 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64204" y="4492822"/>
            <a:ext cx="1379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First Smoke Test</a:t>
            </a:r>
          </a:p>
        </p:txBody>
      </p:sp>
      <p:sp>
        <p:nvSpPr>
          <p:cNvPr id="49" name="Right Brace 48"/>
          <p:cNvSpPr/>
          <p:nvPr/>
        </p:nvSpPr>
        <p:spPr>
          <a:xfrm>
            <a:off x="8160755" y="4867820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477819" y="4886925"/>
            <a:ext cx="526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20%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Kept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85734" y="4491333"/>
            <a:ext cx="2390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Second (Updated) Smoke Test</a:t>
            </a:r>
          </a:p>
        </p:txBody>
      </p:sp>
      <p:sp>
        <p:nvSpPr>
          <p:cNvPr id="52" name="Right Brace 51"/>
          <p:cNvSpPr/>
          <p:nvPr/>
        </p:nvSpPr>
        <p:spPr>
          <a:xfrm>
            <a:off x="8160754" y="5747849"/>
            <a:ext cx="282053" cy="685800"/>
          </a:xfrm>
          <a:prstGeom prst="rightBrace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472582" y="5851614"/>
            <a:ext cx="525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80%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81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9423</TotalTime>
  <Words>2210</Words>
  <Application>Microsoft Office PowerPoint</Application>
  <PresentationFormat>On-screen Show (4:3)</PresentationFormat>
  <Paragraphs>536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Pareto Principle Applying Statistics to Software QA</vt:lpstr>
      <vt:lpstr>History</vt:lpstr>
      <vt:lpstr>Generalization</vt:lpstr>
      <vt:lpstr>Inputs vs. Outputs</vt:lpstr>
      <vt:lpstr>Calculator Example - Typical</vt:lpstr>
      <vt:lpstr>Calculator Example - Pareto</vt:lpstr>
      <vt:lpstr>Smoke Test - Typical</vt:lpstr>
      <vt:lpstr>Smoke Test - Sampling Distribution</vt:lpstr>
      <vt:lpstr>Smoke Test - Sampling Distribution</vt:lpstr>
      <vt:lpstr>Smoke Test - Sampling Distribution</vt:lpstr>
      <vt:lpstr>Smoke Test - Sampling Distribution</vt:lpstr>
      <vt:lpstr>Smoke Test - Sampling Distribution</vt:lpstr>
      <vt:lpstr>Smoke Test - Sampling Distribution</vt:lpstr>
      <vt:lpstr>Smoke Test - Epochs</vt:lpstr>
      <vt:lpstr>Acceptance Test – Requirements Based</vt:lpstr>
      <vt:lpstr>Partial vs. Full Acceptance Test</vt:lpstr>
      <vt:lpstr>Agile Build Release</vt:lpstr>
      <vt:lpstr>QA Automated</vt:lpstr>
      <vt:lpstr>Broken Automation Examples</vt:lpstr>
      <vt:lpstr>Automation vs. Manual Testing</vt:lpstr>
      <vt:lpstr>Manual Testing</vt:lpstr>
      <vt:lpstr>What to Test?</vt:lpstr>
      <vt:lpstr>Setting Priorities</vt:lpstr>
      <vt:lpstr>Acceptance Test - Sampling Distribution</vt:lpstr>
      <vt:lpstr>Predicting Remaining Defect Rate</vt:lpstr>
      <vt:lpstr>Statistically Zero Defects</vt:lpstr>
      <vt:lpstr>Predicting Effort – A Bellman Approach</vt:lpstr>
      <vt:lpstr>Predicting Effort - Example</vt:lpstr>
      <vt:lpstr>How About using Machine Learning!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292</cp:revision>
  <dcterms:created xsi:type="dcterms:W3CDTF">2006-08-16T00:00:00Z</dcterms:created>
  <dcterms:modified xsi:type="dcterms:W3CDTF">2017-09-14T15:02:22Z</dcterms:modified>
</cp:coreProperties>
</file>