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85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7" r:id="rId14"/>
    <p:sldId id="299" r:id="rId15"/>
    <p:sldId id="300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Convolutional Neural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August,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7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28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09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90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47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8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09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90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47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28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09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90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47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8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9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90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9403" y="1616864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71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71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71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271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747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28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09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90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271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77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58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547051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77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8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47051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7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58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47051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7244" y="1641212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3509319" y="1944555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48614" y="208478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764408" y="3486526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1066800" y="2299629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279727" y="2160025"/>
            <a:ext cx="1420092" cy="13809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4876800" y="2160025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86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7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28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9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90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47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28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509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90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47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28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509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90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7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128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509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890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49403" y="4319052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4271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71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71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71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47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128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09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890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271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77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58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47051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77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58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47051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77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58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47051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244" y="4343400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155" name="Rectangle 154"/>
          <p:cNvSpPr/>
          <p:nvPr/>
        </p:nvSpPr>
        <p:spPr>
          <a:xfrm>
            <a:off x="2766369" y="5027743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2148614" y="478697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764408" y="6188714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1066800" y="5001817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0"/>
          </p:cNvCxnSpPr>
          <p:nvPr/>
        </p:nvCxnSpPr>
        <p:spPr>
          <a:xfrm flipV="1">
            <a:off x="2215365" y="5352035"/>
            <a:ext cx="604035" cy="8366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ight Arrow 160"/>
          <p:cNvSpPr/>
          <p:nvPr/>
        </p:nvSpPr>
        <p:spPr>
          <a:xfrm>
            <a:off x="4876800" y="4862213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86400" y="46208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867400" y="4617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724649" y="1927912"/>
            <a:ext cx="2200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Completed first horizontal stride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248400" y="191517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1456072" y="5230417"/>
            <a:ext cx="471979" cy="10120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8" idx="0"/>
          </p:cNvCxnSpPr>
          <p:nvPr/>
        </p:nvCxnSpPr>
        <p:spPr>
          <a:xfrm flipV="1">
            <a:off x="2215365" y="5629035"/>
            <a:ext cx="1024471" cy="5596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8" idx="0"/>
          </p:cNvCxnSpPr>
          <p:nvPr/>
        </p:nvCxnSpPr>
        <p:spPr>
          <a:xfrm flipV="1">
            <a:off x="2215365" y="5978550"/>
            <a:ext cx="1024471" cy="2101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1306926" y="5706869"/>
            <a:ext cx="621125" cy="5356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6248400" y="461510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486400" y="4998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246525" y="5457498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Matched 3 pixels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239000" y="459647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620000" y="459647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01000" y="458771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239000" y="497402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620000" y="497402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01000" y="497103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248525" y="536295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629525" y="536295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001000" y="535628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927749" y="4155760"/>
            <a:ext cx="17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Finished Feature Map</a:t>
            </a:r>
            <a:endParaRPr lang="en-US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858000" y="4212521"/>
            <a:ext cx="0" cy="2331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203081" y="6004048"/>
            <a:ext cx="1115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 Detection</a:t>
            </a:r>
          </a:p>
        </p:txBody>
      </p:sp>
      <p:cxnSp>
        <p:nvCxnSpPr>
          <p:cNvPr id="179" name="Straight Arrow Connector 178"/>
          <p:cNvCxnSpPr>
            <a:stCxn id="178" idx="0"/>
          </p:cNvCxnSpPr>
          <p:nvPr/>
        </p:nvCxnSpPr>
        <p:spPr>
          <a:xfrm flipH="1" flipV="1">
            <a:off x="7450075" y="5250862"/>
            <a:ext cx="310563" cy="7531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8" idx="0"/>
          </p:cNvCxnSpPr>
          <p:nvPr/>
        </p:nvCxnSpPr>
        <p:spPr>
          <a:xfrm flipV="1">
            <a:off x="7760638" y="5629414"/>
            <a:ext cx="85081" cy="3746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8" idx="0"/>
          </p:cNvCxnSpPr>
          <p:nvPr/>
        </p:nvCxnSpPr>
        <p:spPr>
          <a:xfrm flipH="1" flipV="1">
            <a:off x="7429501" y="5632788"/>
            <a:ext cx="331137" cy="3712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6700565" y="3512846"/>
            <a:ext cx="229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Also known as convolved feature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or activation map.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7629525" y="3918259"/>
            <a:ext cx="156044" cy="237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Convolutional Layer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9227" y="1076265"/>
            <a:ext cx="785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Assemble and Collect Complete Feature Maps, one per Feature Detector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184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12876" y="2133600"/>
            <a:ext cx="1828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2876" y="2133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301577" y="27051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5222601" y="3505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685800" y="1938234"/>
            <a:ext cx="2895600" cy="3096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1814409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676400" y="3406691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828675" y="2607417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1218522" y="2876550"/>
            <a:ext cx="2972478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1876425" y="3578967"/>
            <a:ext cx="3152775" cy="3970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5451201" y="2518201"/>
            <a:ext cx="2843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Feature Map is substantially smaller In size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971800" y="1814409"/>
            <a:ext cx="392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 Feature Map for Single Feature Detector</a:t>
            </a:r>
            <a:endParaRPr lang="en-US" sz="14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530509" y="4114798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Stride</a:t>
            </a:r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304800" y="1655743"/>
            <a:ext cx="11231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304800" y="1764558"/>
            <a:ext cx="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 flipV="1">
            <a:off x="381000" y="2026392"/>
            <a:ext cx="400050" cy="20884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894500" y="4022464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Map to corresponding placement in complete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feature map, preserving spatial relationship.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 flipH="1" flipV="1">
            <a:off x="2771775" y="3657600"/>
            <a:ext cx="400050" cy="4465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498313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457670" y="518160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622401" y="45610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774801" y="47134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927201" y="48658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079601" y="50182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Left Brace 209"/>
          <p:cNvSpPr/>
          <p:nvPr/>
        </p:nvSpPr>
        <p:spPr>
          <a:xfrm flipH="1">
            <a:off x="6051131" y="4561045"/>
            <a:ext cx="438081" cy="20574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6553200" y="5266579"/>
            <a:ext cx="2165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Convolutional Layer: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Collection of complete feature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maps, one per feature detector.</a:t>
            </a:r>
          </a:p>
        </p:txBody>
      </p:sp>
    </p:spTree>
    <p:extLst>
      <p:ext uri="{BB962C8B-B14F-4D97-AF65-F5344CB8AC3E}">
        <p14:creationId xmlns:p14="http://schemas.microsoft.com/office/powerpoint/2010/main" val="3443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Step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1694" y="1076265"/>
            <a:ext cx="588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The Feature Maps are processed by an </a:t>
            </a:r>
            <a:r>
              <a:rPr lang="en-US" sz="2000" b="1" dirty="0" err="1" smtClean="0">
                <a:solidFill>
                  <a:srgbClr val="00B0F0"/>
                </a:solidFill>
              </a:rPr>
              <a:t>ReLU</a:t>
            </a:r>
            <a:r>
              <a:rPr lang="en-US" sz="2000" b="1" dirty="0" smtClean="0">
                <a:solidFill>
                  <a:srgbClr val="00B0F0"/>
                </a:solidFill>
              </a:rPr>
              <a:t> function.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295745" y="243588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003276" y="18233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155676" y="19757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308076" y="21281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60476" y="22805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44381" y="1490559"/>
            <a:ext cx="152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Convolution Layer</a:t>
            </a:r>
            <a:endParaRPr lang="en-US" sz="1400" b="1" dirty="0"/>
          </a:p>
        </p:txBody>
      </p:sp>
      <p:sp>
        <p:nvSpPr>
          <p:cNvPr id="33" name="Right Arrow 32"/>
          <p:cNvSpPr/>
          <p:nvPr/>
        </p:nvSpPr>
        <p:spPr>
          <a:xfrm>
            <a:off x="5410200" y="243588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85295"/>
            <a:ext cx="2961953" cy="223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251704" y="1515618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Rectifier Linear Unit Step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6172200" y="43434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324600" y="44958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77000" y="46482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29400" y="48006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All Negative Values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Replaced with 0.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7219628" y="357867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823" y="4800600"/>
            <a:ext cx="5573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ReLU</a:t>
            </a:r>
            <a:r>
              <a:rPr lang="en-US" dirty="0" smtClean="0">
                <a:solidFill>
                  <a:srgbClr val="0070C0"/>
                </a:solidFill>
              </a:rPr>
              <a:t> step increases non-linearity in feature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Enhances features such as borders and elements.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59914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Add Spatial Invariance to Feature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Be able to recognize feature regardless of angle, direction or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skew.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Does not care where feature is, as long as it maintains its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relative position to other features.</a:t>
            </a:r>
          </a:p>
        </p:txBody>
      </p:sp>
      <p:pic>
        <p:nvPicPr>
          <p:cNvPr id="185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1193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1400" y="3370242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52800"/>
            <a:ext cx="2600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Left Brace 187"/>
          <p:cNvSpPr/>
          <p:nvPr/>
        </p:nvSpPr>
        <p:spPr>
          <a:xfrm rot="5400000" flipH="1">
            <a:off x="4202173" y="3435412"/>
            <a:ext cx="287215" cy="503396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3705038" y="6130646"/>
            <a:ext cx="1279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Spatial Invariance</a:t>
            </a:r>
          </a:p>
        </p:txBody>
      </p:sp>
    </p:spTree>
    <p:extLst>
      <p:ext uri="{BB962C8B-B14F-4D97-AF65-F5344CB8AC3E}">
        <p14:creationId xmlns:p14="http://schemas.microsoft.com/office/powerpoint/2010/main" val="19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63242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Uses a window (typically 2x2 pixels) that is slid across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 feature map.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Finds the pixel with the highest value within the window.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Places the highest value pixel into a pooled map at the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same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relative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Generally uses a stride of 2.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0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0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71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569" y="3728871"/>
            <a:ext cx="1132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Feature Map</a:t>
            </a:r>
            <a:endParaRPr lang="en-US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1752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52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2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52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0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71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2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7650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86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67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48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29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86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7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48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29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86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67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8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29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86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67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48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29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10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10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0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10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86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67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48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29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10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48681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3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34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715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96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53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15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96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953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4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15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96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34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15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96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77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477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77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77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953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15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096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77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96050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012750" y="3882759"/>
            <a:ext cx="40832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75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6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37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8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5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56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37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18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5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6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37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18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75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56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37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18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99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99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9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99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75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56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37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8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99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94244" y="168815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19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00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381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62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19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00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81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62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19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00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81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62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19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00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81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62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43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43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43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43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19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00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81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62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43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81000" y="166910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918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99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80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61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18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9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80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61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918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99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80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61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18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99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680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61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442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442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42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42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18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99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80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61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42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61694" y="166910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00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381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762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09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009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90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90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71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771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300831" y="5696233"/>
            <a:ext cx="2541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Completed Pooled Feature Map</a:t>
            </a:r>
            <a:endParaRPr lang="en-US" sz="14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441894" y="2195201"/>
            <a:ext cx="2567631" cy="23790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3" idx="0"/>
          </p:cNvCxnSpPr>
          <p:nvPr/>
        </p:nvCxnSpPr>
        <p:spPr>
          <a:xfrm flipH="1">
            <a:off x="4571500" y="2354900"/>
            <a:ext cx="381000" cy="202882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152525" y="2354899"/>
            <a:ext cx="2362200" cy="2028826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387472" y="3809999"/>
            <a:ext cx="692722" cy="3503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39858" y="4106726"/>
            <a:ext cx="166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Highest value placed 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corresponding position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 pooled map.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13730" y="112909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Stride of 2</a:t>
            </a:r>
          </a:p>
        </p:txBody>
      </p:sp>
      <p:cxnSp>
        <p:nvCxnSpPr>
          <p:cNvPr id="108" name="Straight Arrow Connector 107"/>
          <p:cNvCxnSpPr>
            <a:stCxn id="107" idx="3"/>
          </p:cNvCxnSpPr>
          <p:nvPr/>
        </p:nvCxnSpPr>
        <p:spPr>
          <a:xfrm>
            <a:off x="3942803" y="1267599"/>
            <a:ext cx="552997" cy="3326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924800" y="3968226"/>
            <a:ext cx="109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Window slides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off the edge.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8001000" y="2514600"/>
            <a:ext cx="199876" cy="14288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Flattening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4" y="3008615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692239" y="369190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399770" y="30794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552170" y="32318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704570" y="33842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856970" y="35366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40875" y="2746574"/>
            <a:ext cx="152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Convolution Layer</a:t>
            </a:r>
            <a:endParaRPr lang="en-US" sz="1400" b="1" dirty="0"/>
          </a:p>
        </p:txBody>
      </p:sp>
      <p:sp>
        <p:nvSpPr>
          <p:cNvPr id="33" name="Right Arrow 32"/>
          <p:cNvSpPr/>
          <p:nvPr/>
        </p:nvSpPr>
        <p:spPr>
          <a:xfrm>
            <a:off x="5806694" y="369190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43096" y="2766228"/>
            <a:ext cx="11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Pooled Layer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6416294" y="30543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68694" y="32067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21094" y="33591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73494" y="35115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6713889" y="4609719"/>
            <a:ext cx="1111140" cy="64222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1481" y="60579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12481" y="60579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93481" y="60601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95674" y="60601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3766" y="5768303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04570" y="6094511"/>
            <a:ext cx="1713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Flatten Single Vector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8985" y="1164133"/>
            <a:ext cx="7869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Flattening takes the pooled layer and flattens it in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sequential order into a single vector.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Vector is used as the input to the Neural 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3275" y="3074005"/>
            <a:ext cx="60706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91638" y="4121151"/>
            <a:ext cx="60706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721981" y="3112105"/>
            <a:ext cx="713363" cy="283149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65425" y="4197351"/>
            <a:ext cx="192174" cy="174624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541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1988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Invented by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Yann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Lecun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at AT&amp;T Bell Laboratories.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Image Classification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Acts as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pre-processing front-end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neural networks to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preprocess images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Convolution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Max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Flattening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Convolutional Neural Network (CNN)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817" y="1130174"/>
            <a:ext cx="770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Convolution is a front-end to a Neural Network for Image Classification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61622" y="2343450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029200" y="2343451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19675" y="3086400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38725" y="385018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19675" y="462945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9" idx="6"/>
          </p:cNvCxnSpPr>
          <p:nvPr/>
        </p:nvCxnSpPr>
        <p:spPr>
          <a:xfrm>
            <a:off x="5562600" y="2610151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72125" y="3353100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72125" y="411688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53075" y="4896152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1480" y="261485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11955" y="335780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02430" y="412158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92905" y="490085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88910" y="2023770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58" name="Oval 57"/>
          <p:cNvSpPr/>
          <p:nvPr/>
        </p:nvSpPr>
        <p:spPr>
          <a:xfrm>
            <a:off x="4105275" y="2064848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095750" y="284053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124325" y="361384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133850" y="436275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133850" y="5086056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29" idx="2"/>
          </p:cNvCxnSpPr>
          <p:nvPr/>
        </p:nvCxnSpPr>
        <p:spPr>
          <a:xfrm>
            <a:off x="4629150" y="2456261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619625" y="319920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57725" y="3962996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98660" y="2460367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657725" y="4733030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00575" y="3221913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38675" y="3958252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5" idx="3"/>
          </p:cNvCxnSpPr>
          <p:nvPr/>
        </p:nvCxnSpPr>
        <p:spPr>
          <a:xfrm flipV="1">
            <a:off x="4629150" y="508473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98660" y="2520133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11057" y="3239192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629150" y="2533206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600575" y="271819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591050" y="3485288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629150" y="4249654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7"/>
          </p:cNvCxnSpPr>
          <p:nvPr/>
        </p:nvCxnSpPr>
        <p:spPr>
          <a:xfrm flipV="1">
            <a:off x="4579610" y="2807974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98660" y="352100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629149" y="428871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1" idx="7"/>
          </p:cNvCxnSpPr>
          <p:nvPr/>
        </p:nvCxnSpPr>
        <p:spPr>
          <a:xfrm flipV="1">
            <a:off x="4589135" y="2841492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607252" y="3575048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7"/>
          </p:cNvCxnSpPr>
          <p:nvPr/>
        </p:nvCxnSpPr>
        <p:spPr>
          <a:xfrm flipV="1">
            <a:off x="4589135" y="2852129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1603" y="1781477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87" name="Oval 86"/>
          <p:cNvSpPr/>
          <p:nvPr/>
        </p:nvSpPr>
        <p:spPr>
          <a:xfrm>
            <a:off x="3038475" y="2573830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038475" y="3592467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038475" y="4687724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err="1">
                <a:solidFill>
                  <a:schemeClr val="bg2">
                    <a:lumMod val="25000"/>
                  </a:schemeClr>
                </a:solidFill>
              </a:rPr>
              <a:t>n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546041" y="2456261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59" idx="2"/>
          </p:cNvCxnSpPr>
          <p:nvPr/>
        </p:nvCxnSpPr>
        <p:spPr>
          <a:xfrm flipV="1">
            <a:off x="3534126" y="3107230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562350" y="4029222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6"/>
          </p:cNvCxnSpPr>
          <p:nvPr/>
        </p:nvCxnSpPr>
        <p:spPr>
          <a:xfrm>
            <a:off x="3571875" y="284053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43300" y="3779647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2" idx="2"/>
          </p:cNvCxnSpPr>
          <p:nvPr/>
        </p:nvCxnSpPr>
        <p:spPr>
          <a:xfrm>
            <a:off x="3534126" y="5094902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534126" y="2920050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5"/>
          </p:cNvCxnSpPr>
          <p:nvPr/>
        </p:nvCxnSpPr>
        <p:spPr>
          <a:xfrm>
            <a:off x="3493760" y="3029115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5"/>
          </p:cNvCxnSpPr>
          <p:nvPr/>
        </p:nvCxnSpPr>
        <p:spPr>
          <a:xfrm>
            <a:off x="3493760" y="3029115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3493760" y="2520133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571875" y="4742263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1" idx="2"/>
          </p:cNvCxnSpPr>
          <p:nvPr/>
        </p:nvCxnSpPr>
        <p:spPr>
          <a:xfrm>
            <a:off x="3571875" y="3858360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534126" y="3962995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9" idx="3"/>
          </p:cNvCxnSpPr>
          <p:nvPr/>
        </p:nvCxnSpPr>
        <p:spPr>
          <a:xfrm flipV="1">
            <a:off x="3484235" y="3295815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58" idx="3"/>
          </p:cNvCxnSpPr>
          <p:nvPr/>
        </p:nvCxnSpPr>
        <p:spPr>
          <a:xfrm flipV="1">
            <a:off x="3413755" y="2520133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12470" y="2072578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09" name="Left Brace 108"/>
          <p:cNvSpPr/>
          <p:nvPr/>
        </p:nvSpPr>
        <p:spPr>
          <a:xfrm flipH="1">
            <a:off x="7770845" y="2623169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345766" y="2513885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Convolutional</a:t>
            </a:r>
          </a:p>
          <a:p>
            <a:pPr algn="ctr"/>
            <a:r>
              <a:rPr lang="en-US" dirty="0" smtClean="0"/>
              <a:t>Front-End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488766" y="2884531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488766" y="3891498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505661" y="4977947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974598" y="2670900"/>
            <a:ext cx="1269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(e.g., Cat, Dog)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and probabilities.</a:t>
            </a:r>
          </a:p>
        </p:txBody>
      </p:sp>
      <p:pic>
        <p:nvPicPr>
          <p:cNvPr id="1026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7" y="2533206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7" y="4071067"/>
            <a:ext cx="892207" cy="97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Straight Arrow Connector 118"/>
          <p:cNvCxnSpPr/>
          <p:nvPr/>
        </p:nvCxnSpPr>
        <p:spPr>
          <a:xfrm>
            <a:off x="964034" y="3113431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64034" y="4705060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64034" y="5869504"/>
            <a:ext cx="17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Preprocess Images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Into vector of real values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flipH="1" flipV="1">
            <a:off x="1846163" y="5352756"/>
            <a:ext cx="1" cy="5362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3761" y="1812255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Image Input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H="1">
            <a:off x="457200" y="2055797"/>
            <a:ext cx="2" cy="5515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444748" y="6008003"/>
            <a:ext cx="2269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Recognition of real value inputs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Into classification of image inputs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5400000" flipH="1">
            <a:off x="4128354" y="4817833"/>
            <a:ext cx="487241" cy="1893098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46110" y="5658140"/>
            <a:ext cx="1896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Squashes output into set of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Classification probabilities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6639099" y="5180858"/>
            <a:ext cx="1" cy="5362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Image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400" y="1164134"/>
            <a:ext cx="71005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 Pixel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Pixel Values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Grid Layout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(2D array).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One Layer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(Grid) per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BW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pixel values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0 (black)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 (white)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Grayscale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and color (RGB) is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0 .. 255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2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33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14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5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52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33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14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95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52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33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14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95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52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33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14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95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18356" y="3901501"/>
            <a:ext cx="1791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4 x 4 pixels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34391" y="4018005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9169" y="4209278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699169" y="4780780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204" y="4857504"/>
            <a:ext cx="118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1 (white)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38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19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781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638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19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400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781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38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9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400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81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38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19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400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81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326335" y="3934453"/>
            <a:ext cx="224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Grayscale Image 4 x 4 pixels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021014" y="4050957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185792" y="4242230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185792" y="4813732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28873" y="4890456"/>
            <a:ext cx="133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(white)</a:t>
            </a:r>
          </a:p>
        </p:txBody>
      </p:sp>
    </p:spTree>
    <p:extLst>
      <p:ext uri="{BB962C8B-B14F-4D97-AF65-F5344CB8AC3E}">
        <p14:creationId xmlns:p14="http://schemas.microsoft.com/office/powerpoint/2010/main" val="2267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Color Image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921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302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83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64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21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02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683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064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21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02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83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064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921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302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683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64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559827" y="1688900"/>
            <a:ext cx="23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Red Layer - Image 4 x 4 pixels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3652" y="1792903"/>
            <a:ext cx="123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(no red)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468430" y="1984176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468430" y="2555678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0816" y="2692528"/>
            <a:ext cx="14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(max red)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01143" y="1047690"/>
            <a:ext cx="7196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Color (RGB) is made of 3 layers (grids or called planes or channels)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11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92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73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854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11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92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473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54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711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092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473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4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711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092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473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54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559094" y="1679376"/>
            <a:ext cx="182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Blue Image 4 x4 pixels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94179" y="1792903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258957" y="1984176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258957" y="2555678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020345" y="2692528"/>
            <a:ext cx="1557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(max blue)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690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71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2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833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690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071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452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833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690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071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452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833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690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071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452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833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437110" y="3917752"/>
            <a:ext cx="1981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Green  Image 4x 4 pixels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072664" y="4031279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3237442" y="4222552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3237442" y="4794054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70998" y="4984552"/>
            <a:ext cx="152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(all green)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8430" y="6248400"/>
            <a:ext cx="6017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All Colors are made up of some combination of Red, Green and Blue.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854966" y="5175052"/>
            <a:ext cx="192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This is the same as the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color spectrum of the three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types of cones in the retina.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6854966" y="5730479"/>
            <a:ext cx="425624" cy="5179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Convolution - Feature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Detectors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43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24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05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86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43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05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86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43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524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905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143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24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905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86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133475" y="1685921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81268" y="3261334"/>
            <a:ext cx="15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 of application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 filters.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3819525" y="1956496"/>
            <a:ext cx="215547" cy="3295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791200" y="3698674"/>
            <a:ext cx="461381" cy="2154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5934217" y="2522725"/>
            <a:ext cx="4256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67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667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667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667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143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524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905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286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667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286125" y="2119014"/>
            <a:ext cx="533400" cy="16353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/>
          <p:cNvSpPr/>
          <p:nvPr/>
        </p:nvSpPr>
        <p:spPr>
          <a:xfrm>
            <a:off x="4114800" y="2174676"/>
            <a:ext cx="1676400" cy="13335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Detectors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ight Arrow 135"/>
          <p:cNvSpPr/>
          <p:nvPr/>
        </p:nvSpPr>
        <p:spPr>
          <a:xfrm rot="5400000">
            <a:off x="4637187" y="3363127"/>
            <a:ext cx="533400" cy="16353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1827465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208465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975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827465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208465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5975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827465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208465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5975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1309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5119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900939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1309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5119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900939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309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119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900939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359841" y="2365176"/>
            <a:ext cx="2030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Also known as [image] filters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475379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856379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245416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475379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856379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45416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475379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856379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45416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381268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762268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151305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381268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762268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151305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381268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62268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151305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3100" y="5003187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9312" y="1532033"/>
            <a:ext cx="189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Apply Feature Filters across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 layer of image data.</a:t>
            </a:r>
          </a:p>
        </p:txBody>
      </p:sp>
      <p:sp>
        <p:nvSpPr>
          <p:cNvPr id="193" name="Left Brace 192"/>
          <p:cNvSpPr/>
          <p:nvPr/>
        </p:nvSpPr>
        <p:spPr>
          <a:xfrm rot="5400000" flipH="1">
            <a:off x="4560285" y="3791803"/>
            <a:ext cx="228600" cy="493224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3741509" y="6372224"/>
            <a:ext cx="1901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Collection of Feature Maps</a:t>
            </a:r>
          </a:p>
        </p:txBody>
      </p:sp>
    </p:spTree>
    <p:extLst>
      <p:ext uri="{BB962C8B-B14F-4D97-AF65-F5344CB8AC3E}">
        <p14:creationId xmlns:p14="http://schemas.microsoft.com/office/powerpoint/2010/main" val="25619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2400" y="1164134"/>
            <a:ext cx="8760732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Convolution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preserves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spatial relationship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pixels by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learning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image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using small squares of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data.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(Image) Feature Detector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Edges (Lines) </a:t>
            </a:r>
            <a:r>
              <a:rPr lang="en-US" sz="2400" b="1" dirty="0" smtClean="0"/>
              <a:t>- Detect edges (lines) in the image.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Curves </a:t>
            </a:r>
            <a:r>
              <a:rPr lang="en-US" sz="2400" b="1" dirty="0" smtClean="0"/>
              <a:t>– Detect curves in the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Sharpen - TBA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Blur - TBA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Typically 3x3 pixel shape, but can be 5x5 or 7x7.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7390044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771044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160081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390044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771044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160081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390044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771044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160081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42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23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104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485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2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23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04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485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42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23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1104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1485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42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23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104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1485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1866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866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866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866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42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723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1104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1485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1866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2486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867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248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629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2486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867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248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629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486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2867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248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629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2486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2867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248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3629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010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4010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4010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010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2486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2867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248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629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4010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42222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723222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1112259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342222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23222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112259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342222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723222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1112259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4696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5077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5458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5839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4696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5077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5458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5839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4696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5077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5458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5839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4696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077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458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5839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220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220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6220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6220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4696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5077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5458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5839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6220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2867835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3248835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3637872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867835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248835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3637872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867835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248835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637872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5458635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5839635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228672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5458635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5839635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6228672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458635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5839635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6228672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342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723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1104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1485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42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723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1104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85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342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723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1104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85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42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723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1104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85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1866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866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1866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866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342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723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1104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485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1866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4733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5114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5495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5876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4733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5114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5495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5876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4733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5114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5495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876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4733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5114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5495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5876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6257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6257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6257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6257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4733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5114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5495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5876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6257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723222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104222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1493259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723222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1104222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493259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723222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104222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1493259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2222" y="1524000"/>
            <a:ext cx="62594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1589213" y="990600"/>
            <a:ext cx="6214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Move Feature Detector across Image as a sliding window.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44" name="Straight Arrow Connector 443"/>
          <p:cNvCxnSpPr/>
          <p:nvPr/>
        </p:nvCxnSpPr>
        <p:spPr>
          <a:xfrm>
            <a:off x="6854791" y="1615677"/>
            <a:ext cx="0" cy="18954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2486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2867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3248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3629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2486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2867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3248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3629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2486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867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3248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3629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2486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867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3248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3629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4010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4010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010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4010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2486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867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3248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3629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4010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7009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7390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7771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8152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7009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7390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7771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8152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7009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7390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7771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8152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7009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7390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7771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8152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8533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8533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8533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/>
          <p:cNvSpPr/>
          <p:nvPr/>
        </p:nvSpPr>
        <p:spPr>
          <a:xfrm>
            <a:off x="8533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7009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7390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7771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8152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8533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7009044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7390044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7779081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7009044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7390044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0" name="Rectangle 499"/>
          <p:cNvSpPr/>
          <p:nvPr/>
        </p:nvSpPr>
        <p:spPr>
          <a:xfrm>
            <a:off x="7779081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7009044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7390044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7779081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3256872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3637872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4026909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256872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3637872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4026909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0" name="Rectangle 509"/>
          <p:cNvSpPr/>
          <p:nvPr/>
        </p:nvSpPr>
        <p:spPr>
          <a:xfrm>
            <a:off x="3256872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637872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" name="Rectangle 511"/>
          <p:cNvSpPr/>
          <p:nvPr/>
        </p:nvSpPr>
        <p:spPr>
          <a:xfrm>
            <a:off x="4026909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4733247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5114247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5503284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4733247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6" name="Rectangle 525"/>
          <p:cNvSpPr/>
          <p:nvPr/>
        </p:nvSpPr>
        <p:spPr>
          <a:xfrm>
            <a:off x="5114247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5503284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4733247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5114247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0" name="Rectangle 529"/>
          <p:cNvSpPr/>
          <p:nvPr/>
        </p:nvSpPr>
        <p:spPr>
          <a:xfrm>
            <a:off x="5503284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7009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2" name="Rectangle 531"/>
          <p:cNvSpPr/>
          <p:nvPr/>
        </p:nvSpPr>
        <p:spPr>
          <a:xfrm>
            <a:off x="7390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7771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8152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7009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36" name="Rectangle 535"/>
          <p:cNvSpPr/>
          <p:nvPr/>
        </p:nvSpPr>
        <p:spPr>
          <a:xfrm>
            <a:off x="7390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7771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8152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/>
          <p:cNvSpPr/>
          <p:nvPr/>
        </p:nvSpPr>
        <p:spPr>
          <a:xfrm>
            <a:off x="7009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7390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7771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8152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/>
          <p:cNvSpPr/>
          <p:nvPr/>
        </p:nvSpPr>
        <p:spPr>
          <a:xfrm>
            <a:off x="7009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7390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/>
          <p:cNvSpPr/>
          <p:nvPr/>
        </p:nvSpPr>
        <p:spPr>
          <a:xfrm>
            <a:off x="7771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8152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/>
          <p:cNvSpPr/>
          <p:nvPr/>
        </p:nvSpPr>
        <p:spPr>
          <a:xfrm>
            <a:off x="8533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8533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/>
          <p:cNvSpPr/>
          <p:nvPr/>
        </p:nvSpPr>
        <p:spPr>
          <a:xfrm>
            <a:off x="8533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8533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/>
          <p:cNvSpPr/>
          <p:nvPr/>
        </p:nvSpPr>
        <p:spPr>
          <a:xfrm>
            <a:off x="7009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7390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/>
          <p:cNvSpPr/>
          <p:nvPr/>
        </p:nvSpPr>
        <p:spPr>
          <a:xfrm>
            <a:off x="7771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8152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8533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6" name="Straight Arrow Connector 555"/>
          <p:cNvCxnSpPr/>
          <p:nvPr/>
        </p:nvCxnSpPr>
        <p:spPr>
          <a:xfrm>
            <a:off x="324660" y="3810000"/>
            <a:ext cx="40832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flipH="1">
            <a:off x="4572000" y="3946981"/>
            <a:ext cx="6316" cy="18954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4503" y="6126748"/>
            <a:ext cx="856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Moving the feature Detector across the image (up and down) is called a stride. Moving one pixel at</a:t>
            </a:r>
          </a:p>
          <a:p>
            <a:r>
              <a:rPr lang="en-US" sz="1600" b="1" dirty="0" smtClean="0"/>
              <a:t>a time is called a stride of 1.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717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7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28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09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90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47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8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09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90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47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28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09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90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47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8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9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90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9403" y="1616864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71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71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71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271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747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28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09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90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271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77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58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547051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77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8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47051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7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58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47051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7244" y="1641212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747319" y="1944555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48614" y="208478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10723" y="3540316"/>
            <a:ext cx="206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Apply the 3x3 filter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as a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matrix product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operation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on first 3x3 grid in the image.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01554" y="3105946"/>
            <a:ext cx="172583" cy="4343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64408" y="3486526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1341009" y="3106631"/>
            <a:ext cx="587042" cy="4336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279727" y="2971800"/>
            <a:ext cx="996873" cy="56920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4876800" y="2160025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86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7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28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9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90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47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28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509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90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47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28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509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90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7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128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509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890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49403" y="4319052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4271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71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71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71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47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128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09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890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271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77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58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47051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77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58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47051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77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58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47051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244" y="4343400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155" name="Rectangle 154"/>
          <p:cNvSpPr/>
          <p:nvPr/>
        </p:nvSpPr>
        <p:spPr>
          <a:xfrm>
            <a:off x="3118794" y="4658917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2148614" y="478697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764408" y="6188714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1066800" y="5001817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0"/>
          </p:cNvCxnSpPr>
          <p:nvPr/>
        </p:nvCxnSpPr>
        <p:spPr>
          <a:xfrm flipV="1">
            <a:off x="2215365" y="4925934"/>
            <a:ext cx="1030390" cy="12627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ight Arrow 160"/>
          <p:cNvSpPr/>
          <p:nvPr/>
        </p:nvSpPr>
        <p:spPr>
          <a:xfrm>
            <a:off x="4876800" y="4862213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86400" y="46208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867400" y="4617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057900" y="1862934"/>
            <a:ext cx="207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First cell holds matching pixels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From first stride.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00800" y="4558369"/>
            <a:ext cx="226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Second cell holds matching pixels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From first stride.</a:t>
            </a:r>
          </a:p>
        </p:txBody>
      </p:sp>
    </p:spTree>
    <p:extLst>
      <p:ext uri="{BB962C8B-B14F-4D97-AF65-F5344CB8AC3E}">
        <p14:creationId xmlns:p14="http://schemas.microsoft.com/office/powerpoint/2010/main" val="11977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8421</TotalTime>
  <Words>1166</Words>
  <Application>Microsoft Office PowerPoint</Application>
  <PresentationFormat>On-screen Show (4:3)</PresentationFormat>
  <Paragraphs>520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Machine Learning Convolutional Neural Networks </vt:lpstr>
      <vt:lpstr>Background</vt:lpstr>
      <vt:lpstr>Convolutional Neural Network (CNN)</vt:lpstr>
      <vt:lpstr>Image Data</vt:lpstr>
      <vt:lpstr>Color Image Data</vt:lpstr>
      <vt:lpstr>Convolution - Feature Detectors</vt:lpstr>
      <vt:lpstr>Feature Maps</vt:lpstr>
      <vt:lpstr>Feature Maps – Stride</vt:lpstr>
      <vt:lpstr>Feature Maps – Stride - Example</vt:lpstr>
      <vt:lpstr>Feature Maps – Stride - Example</vt:lpstr>
      <vt:lpstr>Convolutional Layer</vt:lpstr>
      <vt:lpstr>ReLU Step</vt:lpstr>
      <vt:lpstr>Pooling</vt:lpstr>
      <vt:lpstr>Pooling</vt:lpstr>
      <vt:lpstr>Pooling Example</vt:lpstr>
      <vt:lpstr>Flattening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251</cp:revision>
  <dcterms:created xsi:type="dcterms:W3CDTF">2006-08-16T00:00:00Z</dcterms:created>
  <dcterms:modified xsi:type="dcterms:W3CDTF">2017-08-21T16:56:03Z</dcterms:modified>
</cp:coreProperties>
</file>