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6" r:id="rId4"/>
    <p:sldId id="287" r:id="rId5"/>
    <p:sldId id="291" r:id="rId6"/>
    <p:sldId id="288" r:id="rId7"/>
    <p:sldId id="289" r:id="rId8"/>
    <p:sldId id="290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3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Recurrent Neural </a:t>
            </a:r>
            <a:r>
              <a:rPr lang="en-US" dirty="0" smtClean="0"/>
              <a:t>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September, </a:t>
            </a:r>
            <a:r>
              <a:rPr lang="en-US" sz="1800" dirty="0" smtClean="0"/>
              <a:t>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Recurrent vs Feed Forward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24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Feed Forward Network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Inputs enter the network and progress forward through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There is no retention (memory) of past inputs or states, or time.</a:t>
            </a: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Recurrent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only one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Outputs are cycled back in as inputs (fixed number of cycles).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outputs from previous state are added to inputs of next 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state; maintaining memory of a fixed number of past states.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924" y="3048000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28699" y="2819400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57324" y="3209925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01482" y="2667000"/>
            <a:ext cx="14749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25683" y="340480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6424" y="34048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dirty="0" smtClean="0"/>
              <a:t>puts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949884" y="2528500"/>
            <a:ext cx="11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 are Feed</a:t>
            </a:r>
            <a:br>
              <a:rPr lang="en-US" sz="1200" b="1" dirty="0" smtClean="0"/>
            </a:br>
            <a:r>
              <a:rPr lang="en-US" sz="1200" b="1" dirty="0" smtClean="0"/>
              <a:t>Forward thru</a:t>
            </a:r>
          </a:p>
          <a:p>
            <a:r>
              <a:rPr lang="en-US" sz="1200" b="1" dirty="0"/>
              <a:t>t</a:t>
            </a:r>
            <a:r>
              <a:rPr lang="en-US" sz="1200" b="1" dirty="0" smtClean="0"/>
              <a:t>he layers.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Recurrent Neural Network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1286" y="1117507"/>
            <a:ext cx="704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Outputs from each step are added to the inputs of the next step.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68104" y="2041580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70893" y="2403529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S</a:t>
            </a:r>
            <a:r>
              <a:rPr lang="en-US" sz="1200" b="1" baseline="-25000" dirty="0" smtClean="0"/>
              <a:t>0</a:t>
            </a:r>
            <a:endParaRPr lang="en-US" sz="1200" b="1" baseline="-25000" dirty="0"/>
          </a:p>
        </p:txBody>
      </p:sp>
      <p:sp>
        <p:nvSpPr>
          <p:cNvPr id="3" name="Left Brace 2"/>
          <p:cNvSpPr/>
          <p:nvPr/>
        </p:nvSpPr>
        <p:spPr>
          <a:xfrm>
            <a:off x="1175267" y="2079679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18217" y="2542028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75417" y="2403529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</a:t>
            </a:r>
            <a:endParaRPr lang="en-US" sz="12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108717" y="2542028"/>
            <a:ext cx="0" cy="922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226702" y="1983195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26702" y="2983320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29491" y="2345144"/>
            <a:ext cx="64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S</a:t>
            </a:r>
            <a:r>
              <a:rPr lang="en-US" sz="1200" b="1" baseline="-25000" dirty="0" smtClean="0"/>
              <a:t>x+1</a:t>
            </a:r>
            <a:endParaRPr lang="en-US" sz="1200" b="1" baseline="-25000" dirty="0"/>
          </a:p>
        </p:txBody>
      </p:sp>
      <p:sp>
        <p:nvSpPr>
          <p:cNvPr id="52" name="Left Brace 51"/>
          <p:cNvSpPr/>
          <p:nvPr/>
        </p:nvSpPr>
        <p:spPr>
          <a:xfrm>
            <a:off x="4933865" y="2021294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4" idx="1"/>
          </p:cNvCxnSpPr>
          <p:nvPr/>
        </p:nvCxnSpPr>
        <p:spPr>
          <a:xfrm>
            <a:off x="5676815" y="2483644"/>
            <a:ext cx="6477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24600" y="2345144"/>
            <a:ext cx="1216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for S</a:t>
            </a:r>
            <a:r>
              <a:rPr lang="en-US" sz="1200" b="1" baseline="-25000" dirty="0" smtClean="0"/>
              <a:t>x+1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55" name="Left Brace 54"/>
          <p:cNvSpPr/>
          <p:nvPr/>
        </p:nvSpPr>
        <p:spPr>
          <a:xfrm>
            <a:off x="4919717" y="3059520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96304" y="3247787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</a:t>
            </a:r>
            <a:r>
              <a:rPr lang="en-US" sz="1200" b="1" dirty="0" smtClean="0"/>
              <a:t>puts</a:t>
            </a:r>
          </a:p>
          <a:p>
            <a:r>
              <a:rPr lang="en-US" sz="1200" b="1" dirty="0" smtClean="0"/>
              <a:t>for </a:t>
            </a:r>
            <a:r>
              <a:rPr lang="en-US" sz="1200" b="1" dirty="0" err="1" smtClean="0"/>
              <a:t>S</a:t>
            </a:r>
            <a:r>
              <a:rPr lang="en-US" sz="1200" b="1" baseline="-25000" dirty="0" err="1" smtClean="0"/>
              <a:t>x</a:t>
            </a:r>
            <a:endParaRPr lang="en-US" sz="1200" b="1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552865" y="4269195"/>
            <a:ext cx="131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52865" y="3709453"/>
            <a:ext cx="0" cy="5597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712952" y="3566396"/>
            <a:ext cx="791529" cy="394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Retained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251467" y="1668783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Single Layer</a:t>
            </a:r>
            <a:endParaRPr lang="en-US" sz="1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3400" y="2865194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203" y="3457125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Inputs for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Initial state.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689617" y="4038600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79295" y="4637602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Retain outputs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current state.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457575" y="1979737"/>
            <a:ext cx="381000" cy="14015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057815" y="2474610"/>
            <a:ext cx="14764" cy="14865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/>
          <p:cNvSpPr/>
          <p:nvPr/>
        </p:nvSpPr>
        <p:spPr>
          <a:xfrm>
            <a:off x="5676815" y="4038600"/>
            <a:ext cx="791529" cy="394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Retained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68344" y="2865194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Retain outputs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current state.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6072579" y="3106072"/>
            <a:ext cx="395765" cy="35105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66989" y="4559169"/>
            <a:ext cx="16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Add outputs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previous state to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inputs of current state.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31502" y="4559169"/>
            <a:ext cx="347916" cy="3274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21073" y="5486400"/>
            <a:ext cx="359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This is what is meant by RNN retain memory.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Useful for NLP for remembering context, and other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problems which are time series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dependent to forecast.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4919717" y="5205500"/>
            <a:ext cx="32267" cy="299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Time Series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60207" y="1117507"/>
            <a:ext cx="51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Time Progression in Recurrent Neural Network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55407" y="2495545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8196" y="2857494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0</a:t>
            </a:r>
            <a:endParaRPr lang="en-US" sz="1200" b="1" baseline="-25000" dirty="0"/>
          </a:p>
        </p:txBody>
      </p:sp>
      <p:sp>
        <p:nvSpPr>
          <p:cNvPr id="3" name="Left Brace 2"/>
          <p:cNvSpPr/>
          <p:nvPr/>
        </p:nvSpPr>
        <p:spPr>
          <a:xfrm>
            <a:off x="1262570" y="2533644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46513" y="38351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T</a:t>
            </a:r>
            <a:r>
              <a:rPr lang="en-US" sz="1200" b="1" baseline="-25000" dirty="0" smtClean="0"/>
              <a:t>0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3585163" y="2463668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85163" y="3463793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>
            <a:off x="3292326" y="2501767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>
            <a:off x="3278178" y="3539993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0703" y="3319159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310" y="400110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Inputs for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Time T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973971" y="4104699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62570" y="472316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Outputs for time T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0817" y="276001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1</a:t>
            </a:r>
            <a:endParaRPr lang="en-US" sz="1200" b="1" baseline="-25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870178" y="2958967"/>
            <a:ext cx="274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44703" y="2937608"/>
            <a:ext cx="0" cy="100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44703" y="3949134"/>
            <a:ext cx="201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57272" y="2186669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</a:t>
            </a:r>
            <a:r>
              <a:rPr lang="en-US" sz="1200" b="1" baseline="-25000" dirty="0" smtClean="0"/>
              <a:t>0</a:t>
            </a:r>
            <a:endParaRPr lang="en-US" sz="1200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585163" y="2167547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</a:t>
            </a:r>
            <a:r>
              <a:rPr lang="en-US" sz="1200" b="1" baseline="-25000" dirty="0"/>
              <a:t>1</a:t>
            </a:r>
            <a:endParaRPr lang="en-US" sz="1200" b="1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391577" y="3835196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T</a:t>
            </a:r>
            <a:r>
              <a:rPr lang="en-US" sz="1200" b="1" baseline="-25000" dirty="0" smtClean="0"/>
              <a:t>1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5630227" y="2463669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30227" y="3463794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>
            <a:off x="5337390" y="2501768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/>
          <p:cNvSpPr/>
          <p:nvPr/>
        </p:nvSpPr>
        <p:spPr>
          <a:xfrm>
            <a:off x="5323242" y="3539994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665881" y="276001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2</a:t>
            </a:r>
            <a:endParaRPr lang="en-US" sz="1200" b="1" baseline="-250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3915242" y="2958968"/>
            <a:ext cx="274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189767" y="2937609"/>
            <a:ext cx="0" cy="100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189767" y="3949135"/>
            <a:ext cx="201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30227" y="21675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</a:t>
            </a:r>
            <a:r>
              <a:rPr lang="en-US" sz="1200" b="1" baseline="-25000" dirty="0" smtClean="0"/>
              <a:t>2</a:t>
            </a:r>
            <a:endParaRPr lang="en-US" sz="1200" b="1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926518" y="1981200"/>
            <a:ext cx="69982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eft Brace 82"/>
          <p:cNvSpPr/>
          <p:nvPr/>
        </p:nvSpPr>
        <p:spPr>
          <a:xfrm rot="16200000">
            <a:off x="4541682" y="2126226"/>
            <a:ext cx="297698" cy="627024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434605" y="386707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T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7673255" y="2495546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73255" y="3495671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/>
          <p:cNvSpPr/>
          <p:nvPr/>
        </p:nvSpPr>
        <p:spPr>
          <a:xfrm>
            <a:off x="7380418" y="2533645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>
            <a:off x="7366270" y="3571871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708909" y="2791889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3</a:t>
            </a:r>
            <a:endParaRPr lang="en-US" sz="1200" b="1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958270" y="2990845"/>
            <a:ext cx="274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232795" y="2969486"/>
            <a:ext cx="0" cy="100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232795" y="3981012"/>
            <a:ext cx="201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673255" y="2199425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</a:t>
            </a:r>
            <a:r>
              <a:rPr lang="en-US" sz="1200" b="1" baseline="-25000" dirty="0" smtClean="0"/>
              <a:t>3</a:t>
            </a:r>
            <a:endParaRPr lang="en-US" sz="1200" b="1" baseline="-25000" dirty="0"/>
          </a:p>
        </p:txBody>
      </p:sp>
      <p:sp>
        <p:nvSpPr>
          <p:cNvPr id="94" name="TextBox 93"/>
          <p:cNvSpPr txBox="1"/>
          <p:nvPr/>
        </p:nvSpPr>
        <p:spPr>
          <a:xfrm>
            <a:off x="4009301" y="1704201"/>
            <a:ext cx="12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Time Progression</a:t>
            </a:r>
            <a:endParaRPr 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292753" y="5572899"/>
            <a:ext cx="484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View of Neural Network Unrolled, i.e., as each cycle was a separate layer.</a:t>
            </a:r>
            <a:endParaRPr lang="en-US" sz="12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Prediction – Short Term Memory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76400" y="1371600"/>
            <a:ext cx="5463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Making Predictions in Sequenced Data (i.e., NLP)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7928" y="3167451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3824" y="2953524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62449" y="3344049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10399" y="352425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Prediction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171824" y="2533652"/>
            <a:ext cx="1752600" cy="2209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77001"/>
            <a:ext cx="1115654" cy="61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6324599" y="3684375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333999" y="4010799"/>
            <a:ext cx="406602" cy="9196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29200" y="4949860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Squashing function for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prediction (</a:t>
            </a:r>
            <a:r>
              <a:rPr lang="en-US" sz="1200" dirty="0" err="1" smtClean="0">
                <a:solidFill>
                  <a:srgbClr val="00B050"/>
                </a:solidFill>
              </a:rPr>
              <a:t>tanh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629399" y="2113780"/>
            <a:ext cx="0" cy="15705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514599" y="2113780"/>
            <a:ext cx="411480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524124" y="2113782"/>
            <a:ext cx="0" cy="12953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514599" y="340918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31506" y="261409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Past Prediction at S</a:t>
            </a:r>
            <a:r>
              <a:rPr lang="en-US" sz="1200" b="1" baseline="-25000" dirty="0" smtClean="0"/>
              <a:t>t-1</a:t>
            </a:r>
            <a:endParaRPr lang="en-US" sz="1200" b="1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514599" y="3981194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571624" y="3824164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Inputs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814386" y="5779531"/>
            <a:ext cx="7705726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Example: Predict the next word in a sentence (or search query) based on the last word seen.</a:t>
            </a:r>
          </a:p>
          <a:p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Short Term Memory because we only remember the last prediction.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Short - Term Memory (LSTM)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0751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Long Short – Term Memory is a type of RNN.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Adds a layer typically between the input layer and the first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hidden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Retains some memory of past outputs (long) and a means to 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forget (short).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7981" y="3910399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82381" y="3696472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1006" y="4086997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50740" y="426719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659441" y="4296546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r>
              <a:rPr lang="en-US" sz="1200" dirty="0" smtClean="0"/>
              <a:t>puts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8885" y="3391674"/>
            <a:ext cx="115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Hidden Layer(s)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333875" y="4139770"/>
            <a:ext cx="330021" cy="5612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21967" y="4773569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1645" y="5372571"/>
            <a:ext cx="1131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The LSTM layer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LSTM Layer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82514" y="1130174"/>
            <a:ext cx="3524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LTSM Details (i.e., memory cell)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81400" y="1905000"/>
            <a:ext cx="19812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0400" y="2057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67764" y="4538275"/>
            <a:ext cx="9758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1363" y="1894016"/>
            <a:ext cx="301429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X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6005541" y="4371200"/>
            <a:ext cx="301429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h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596145" y="2296598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85823" y="2895600"/>
            <a:ext cx="102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Outputs from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Input layer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07133" y="3570265"/>
            <a:ext cx="161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Outputs (</a:t>
            </a:r>
            <a:r>
              <a:rPr lang="en-US" sz="1200" b="1" dirty="0" smtClean="0">
                <a:solidFill>
                  <a:srgbClr val="00B050"/>
                </a:solidFill>
              </a:rPr>
              <a:t>hidden state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next layer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21270" y="4066897"/>
            <a:ext cx="246229" cy="39981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>
          <a:xfrm>
            <a:off x="4176235" y="4312315"/>
            <a:ext cx="791529" cy="394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720114" y="3343897"/>
            <a:ext cx="4953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h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cxnSp>
        <p:nvCxnSpPr>
          <p:cNvPr id="61" name="Straight Arrow Connector 60"/>
          <p:cNvCxnSpPr>
            <a:endCxn id="57" idx="1"/>
          </p:cNvCxnSpPr>
          <p:nvPr/>
        </p:nvCxnSpPr>
        <p:spPr>
          <a:xfrm flipH="1">
            <a:off x="4572000" y="3840807"/>
            <a:ext cx="304800" cy="4715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61056" y="2849433"/>
            <a:ext cx="198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Calculated Output at Time T</a:t>
            </a:r>
            <a:r>
              <a:rPr lang="en-US" sz="1200" baseline="-25000" dirty="0" smtClean="0">
                <a:solidFill>
                  <a:srgbClr val="00B050"/>
                </a:solidFill>
              </a:rPr>
              <a:t>t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232420" y="3126432"/>
            <a:ext cx="634980" cy="4135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278343" y="4538275"/>
            <a:ext cx="8978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6233" y="4371199"/>
            <a:ext cx="38523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h</a:t>
            </a:r>
            <a:r>
              <a:rPr lang="en-US" sz="1200" b="1" baseline="-25000" dirty="0" smtClean="0"/>
              <a:t>t-1</a:t>
            </a:r>
            <a:endParaRPr lang="en-US" sz="12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174041" y="5105400"/>
            <a:ext cx="230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Previous Output from LSTM layer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3036792" y="4707085"/>
            <a:ext cx="241551" cy="4432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960023" y="3550344"/>
            <a:ext cx="0" cy="280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960023" y="3558572"/>
            <a:ext cx="5442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82967" y="3040273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15" name="Left Brace 14"/>
          <p:cNvSpPr/>
          <p:nvPr/>
        </p:nvSpPr>
        <p:spPr>
          <a:xfrm>
            <a:off x="1981200" y="2032515"/>
            <a:ext cx="204623" cy="24771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 rot="10800000">
            <a:off x="7744613" y="1894016"/>
            <a:ext cx="153246" cy="2777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001000" y="3051763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</a:t>
            </a:r>
            <a:r>
              <a:rPr lang="en-US" sz="1200" b="1" dirty="0" smtClean="0"/>
              <a:t>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84" name="Oval 83"/>
          <p:cNvSpPr/>
          <p:nvPr/>
        </p:nvSpPr>
        <p:spPr>
          <a:xfrm>
            <a:off x="3845957" y="3357265"/>
            <a:ext cx="4953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224814" y="3830415"/>
            <a:ext cx="232886" cy="481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38839" y="2158098"/>
            <a:ext cx="188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Constant value from one of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he inputs at Time T</a:t>
            </a:r>
            <a:r>
              <a:rPr lang="en-US" sz="1200" baseline="-25000" dirty="0" smtClean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4341257" y="2482050"/>
            <a:ext cx="1397582" cy="87521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66233" y="3989803"/>
            <a:ext cx="38523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r>
              <a:rPr lang="en-US" sz="1200" b="1" baseline="-25000" dirty="0" smtClean="0"/>
              <a:t>t-1</a:t>
            </a:r>
            <a:endParaRPr lang="en-US" sz="1200" b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2596145" y="3840807"/>
            <a:ext cx="682198" cy="9597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22861" y="5105399"/>
            <a:ext cx="24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Previous Constant from LSTM layer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2291755" y="4312315"/>
            <a:ext cx="459608" cy="8285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LTSM Constant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9237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Examples of constant values in LTSM memory cell: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Time – How much time has passed.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Location – What is my direction.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Speed – What is my acceleration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Prediction – Long Term Memory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4676" y="1085910"/>
            <a:ext cx="758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Split Neural Network – Inputs are passed through two duplicated NNs.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7928" y="2279825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3824" y="2065898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62449" y="2456423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088888" y="5066802"/>
            <a:ext cx="122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(Short Term) Prediction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276600" y="1873855"/>
            <a:ext cx="1647824" cy="1810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89375"/>
            <a:ext cx="1115654" cy="61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7013721" y="2807645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017880" y="3104123"/>
            <a:ext cx="406602" cy="9196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17880" y="4078247"/>
            <a:ext cx="985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Memory Cell</a:t>
            </a:r>
          </a:p>
        </p:txBody>
      </p:sp>
      <p:cxnSp>
        <p:nvCxnSpPr>
          <p:cNvPr id="76" name="Straight Connector 75"/>
          <p:cNvCxnSpPr>
            <a:stCxn id="34" idx="0"/>
          </p:cNvCxnSpPr>
          <p:nvPr/>
        </p:nvCxnSpPr>
        <p:spPr>
          <a:xfrm flipH="1" flipV="1">
            <a:off x="6758756" y="1699831"/>
            <a:ext cx="1" cy="7869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552698" y="1699831"/>
            <a:ext cx="421646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552698" y="1659549"/>
            <a:ext cx="0" cy="7869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552698" y="245282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31506" y="192739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Past Prediction at S</a:t>
            </a:r>
            <a:r>
              <a:rPr lang="en-US" sz="1200" b="1" baseline="-25000" dirty="0" smtClean="0"/>
              <a:t>t-1</a:t>
            </a:r>
            <a:endParaRPr lang="en-US" sz="1200" b="1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552698" y="5045425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395733" y="380124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Inputs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497928" y="4507133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33824" y="4293206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62449" y="4683731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76600" y="4101163"/>
            <a:ext cx="1647824" cy="1810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82704"/>
            <a:ext cx="1115654" cy="61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2552698" y="2927396"/>
            <a:ext cx="0" cy="2118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52698" y="2927396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47898" y="3939746"/>
            <a:ext cx="304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81725" y="2796749"/>
            <a:ext cx="3833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593746" y="2486806"/>
            <a:ext cx="330021" cy="5612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252559" y="4990078"/>
            <a:ext cx="506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758756" y="3079162"/>
            <a:ext cx="0" cy="1923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96200" y="2565916"/>
            <a:ext cx="122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(Long Term) Prediction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" y="6186100"/>
            <a:ext cx="850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Inputs are split across two neural networks in parallel. In one, the prediction is done without memory (short term). In the second, </a:t>
            </a:r>
            <a:b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prediction is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done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with memory (long term).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A final prediction is made from the short term and long term prediction.</a:t>
            </a:r>
          </a:p>
        </p:txBody>
      </p:sp>
    </p:spTree>
    <p:extLst>
      <p:ext uri="{BB962C8B-B14F-4D97-AF65-F5344CB8AC3E}">
        <p14:creationId xmlns:p14="http://schemas.microsoft.com/office/powerpoint/2010/main" val="13863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507</Words>
  <Application>Microsoft Office PowerPoint</Application>
  <PresentationFormat>On-screen Show (4:3)</PresentationFormat>
  <Paragraphs>127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 Recurrent Neural Networks </vt:lpstr>
      <vt:lpstr>Recurrent vs Feed Forward</vt:lpstr>
      <vt:lpstr>Recurrent Neural Network</vt:lpstr>
      <vt:lpstr>Time Series</vt:lpstr>
      <vt:lpstr>Prediction – Short Term Memory</vt:lpstr>
      <vt:lpstr>Long Short - Term Memory (LSTM)</vt:lpstr>
      <vt:lpstr>LSTM Layer</vt:lpstr>
      <vt:lpstr>LTSM Constant Values</vt:lpstr>
      <vt:lpstr>Prediction – Long Term Memory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232</cp:revision>
  <dcterms:created xsi:type="dcterms:W3CDTF">2006-08-16T00:00:00Z</dcterms:created>
  <dcterms:modified xsi:type="dcterms:W3CDTF">2017-09-06T18:32:11Z</dcterms:modified>
</cp:coreProperties>
</file>