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1" r:id="rId12"/>
    <p:sldId id="292" r:id="rId13"/>
    <p:sldId id="293" r:id="rId14"/>
    <p:sldId id="290" r:id="rId15"/>
    <p:sldId id="29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690" y="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7/28/2017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Bellman Equation</a:t>
            </a:r>
            <a:br>
              <a:rPr lang="en-US" dirty="0" smtClean="0"/>
            </a:br>
            <a:r>
              <a:rPr lang="en-US" dirty="0" smtClean="0"/>
              <a:t>Introduction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Group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Bellman Optimality with Probabilities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2400" y="1164134"/>
            <a:ext cx="87630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Terminology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dirty="0" smtClean="0"/>
              <a:t>R(</a:t>
            </a:r>
            <a:r>
              <a:rPr lang="en-US" sz="2000" b="1" dirty="0" err="1" smtClean="0"/>
              <a:t>s,a</a:t>
            </a:r>
            <a:r>
              <a:rPr lang="en-US" sz="2000" b="1" dirty="0" smtClean="0"/>
              <a:t>)        -&gt; The Reward when at state s and action a is taken.</a:t>
            </a:r>
            <a:br>
              <a:rPr lang="en-US" sz="2000" b="1" dirty="0" smtClean="0"/>
            </a:br>
            <a:r>
              <a:rPr lang="en-US" sz="2000" b="1" dirty="0" smtClean="0"/>
              <a:t>	P(s,a,S</a:t>
            </a:r>
            <a:r>
              <a:rPr lang="en-US" sz="2000" b="1" baseline="-25000" dirty="0" smtClean="0"/>
              <a:t>t+1</a:t>
            </a:r>
            <a:r>
              <a:rPr lang="en-US" sz="2000" b="1" dirty="0" smtClean="0"/>
              <a:t>) -&gt; The probability that when at state s and action a is taken, of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                       being in successor state S</a:t>
            </a:r>
            <a:r>
              <a:rPr lang="en-US" sz="2000" b="1" baseline="-25000" dirty="0" smtClean="0"/>
              <a:t>t+1</a:t>
            </a:r>
            <a:r>
              <a:rPr lang="en-US" sz="20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When the outcome is stochastic, we replace the value of the desired state with the values (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summation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) of the possible successor states times their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probability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000" b="1" dirty="0"/>
          </a:p>
          <a:p>
            <a:endParaRPr lang="en-US" sz="2000" b="1" dirty="0" smtClean="0"/>
          </a:p>
          <a:p>
            <a:pPr algn="ctr"/>
            <a:r>
              <a:rPr lang="en-US" sz="2000" b="1" dirty="0" smtClean="0"/>
              <a:t>v(s</a:t>
            </a:r>
            <a:r>
              <a:rPr lang="en-US" sz="2000" b="1" dirty="0"/>
              <a:t>) = </a:t>
            </a:r>
            <a:r>
              <a:rPr lang="en-US" sz="2000" b="1" dirty="0" err="1"/>
              <a:t>argmax</a:t>
            </a:r>
            <a:r>
              <a:rPr lang="en-US" sz="2000" b="1" dirty="0"/>
              <a:t>( R(</a:t>
            </a:r>
            <a:r>
              <a:rPr lang="en-US" sz="2000" b="1" dirty="0" err="1"/>
              <a:t>s,a</a:t>
            </a:r>
            <a:r>
              <a:rPr lang="en-US" sz="2000" b="1" dirty="0"/>
              <a:t>) ) + </a:t>
            </a:r>
            <a:r>
              <a:rPr lang="el-GR" sz="2000" b="1" dirty="0"/>
              <a:t>γ</a:t>
            </a:r>
            <a:r>
              <a:rPr lang="en-US" sz="2000" b="1" dirty="0"/>
              <a:t>( v(S</a:t>
            </a:r>
            <a:r>
              <a:rPr lang="en-US" sz="2000" b="1" baseline="-25000" dirty="0"/>
              <a:t>t+1</a:t>
            </a:r>
            <a:r>
              <a:rPr lang="en-US" sz="2000" b="1" dirty="0"/>
              <a:t>) </a:t>
            </a:r>
            <a:r>
              <a:rPr lang="en-US" sz="2000" b="1" dirty="0" smtClean="0"/>
              <a:t>)</a:t>
            </a:r>
          </a:p>
          <a:p>
            <a:r>
              <a:rPr lang="en-US" sz="2000" b="1" dirty="0" smtClean="0"/>
              <a:t>			             </a:t>
            </a:r>
            <a:r>
              <a:rPr lang="en-US" sz="2000" b="1" baseline="30000" dirty="0" smtClean="0"/>
              <a:t>a</a:t>
            </a:r>
          </a:p>
          <a:p>
            <a:pPr algn="ctr"/>
            <a:endParaRPr lang="en-US" sz="2000" b="1" dirty="0" smtClean="0"/>
          </a:p>
          <a:p>
            <a:pPr algn="ctr"/>
            <a:r>
              <a:rPr lang="en-US" sz="2000" b="1" dirty="0" smtClean="0"/>
              <a:t>                v(s</a:t>
            </a:r>
            <a:r>
              <a:rPr lang="en-US" sz="2000" b="1" dirty="0"/>
              <a:t>) = </a:t>
            </a:r>
            <a:r>
              <a:rPr lang="en-US" sz="2000" b="1" dirty="0" err="1"/>
              <a:t>argmax</a:t>
            </a:r>
            <a:r>
              <a:rPr lang="en-US" sz="2000" b="1" dirty="0"/>
              <a:t>( R(</a:t>
            </a:r>
            <a:r>
              <a:rPr lang="en-US" sz="2000" b="1" dirty="0" err="1"/>
              <a:t>s,a</a:t>
            </a:r>
            <a:r>
              <a:rPr lang="en-US" sz="2000" b="1" dirty="0"/>
              <a:t>) </a:t>
            </a:r>
            <a:r>
              <a:rPr lang="en-US" sz="2000" b="1" dirty="0" smtClean="0"/>
              <a:t>) + </a:t>
            </a:r>
            <a:r>
              <a:rPr lang="el-GR" sz="2000" b="1" dirty="0" smtClean="0"/>
              <a:t>γ</a:t>
            </a:r>
            <a:r>
              <a:rPr lang="el-GR" sz="2000" b="1" dirty="0" smtClean="0">
                <a:solidFill>
                  <a:schemeClr val="accent6">
                    <a:lumMod val="75000"/>
                  </a:schemeClr>
                </a:solidFill>
              </a:rPr>
              <a:t>∑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P(s,a,S</a:t>
            </a:r>
            <a:r>
              <a:rPr lang="en-US" sz="2000" b="1" baseline="-25000" dirty="0" smtClean="0">
                <a:solidFill>
                  <a:schemeClr val="accent6">
                    <a:lumMod val="75000"/>
                  </a:schemeClr>
                </a:solidFill>
              </a:rPr>
              <a:t>t+1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2000" b="1" dirty="0"/>
              <a:t>v(S</a:t>
            </a:r>
            <a:r>
              <a:rPr lang="en-US" sz="2000" b="1" baseline="-25000" dirty="0"/>
              <a:t>t+1</a:t>
            </a:r>
            <a:r>
              <a:rPr lang="en-US" sz="2000" b="1" dirty="0"/>
              <a:t>)</a:t>
            </a:r>
          </a:p>
          <a:p>
            <a:endParaRPr lang="en-US" sz="2000" b="1" dirty="0" smtClean="0"/>
          </a:p>
        </p:txBody>
      </p:sp>
      <p:sp>
        <p:nvSpPr>
          <p:cNvPr id="3" name="Down Arrow 2"/>
          <p:cNvSpPr/>
          <p:nvPr/>
        </p:nvSpPr>
        <p:spPr>
          <a:xfrm>
            <a:off x="5257800" y="5181600"/>
            <a:ext cx="1066800" cy="3810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5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Bellman Optimality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59440" y="1663085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9375" y="16630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9310" y="16630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59440" y="2272685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9310" y="2272685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30248" y="22726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59439" y="28822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39374" y="28822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9309" y="28822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21123" y="1386086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71750" y="1683495"/>
            <a:ext cx="2553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Right -&gt; { 80% Left,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    10% Right,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    10% Down }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78880" y="1663085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58815" y="16630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0.72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38750" y="16630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R=0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78880" y="2272685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38750" y="2272685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849688" y="22726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R=0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78879" y="28822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58814" y="28822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38749" y="28822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40563" y="1386086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125206" y="3612207"/>
            <a:ext cx="325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= 0 + .9( .8(1) + .1(0) + .1(0)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051930" y="2136995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610350" y="2136995"/>
            <a:ext cx="76200" cy="1534505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252290" y="2735138"/>
            <a:ext cx="1043860" cy="877069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641352" y="2136996"/>
            <a:ext cx="2264398" cy="1475211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372350" y="2269708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80% Probability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39" name="Curved Connector 38"/>
          <p:cNvCxnSpPr>
            <a:stCxn id="37" idx="1"/>
          </p:cNvCxnSpPr>
          <p:nvPr/>
        </p:nvCxnSpPr>
        <p:spPr>
          <a:xfrm rot="10800000" flipV="1">
            <a:off x="6648450" y="2423596"/>
            <a:ext cx="723900" cy="104903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372349" y="2751660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10% Probability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1" name="Curved Connector 40"/>
          <p:cNvCxnSpPr/>
          <p:nvPr/>
        </p:nvCxnSpPr>
        <p:spPr>
          <a:xfrm rot="10800000" flipV="1">
            <a:off x="6736994" y="2905548"/>
            <a:ext cx="723900" cy="268124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/>
          <p:nvPr/>
        </p:nvCxnSpPr>
        <p:spPr>
          <a:xfrm rot="5400000">
            <a:off x="7232521" y="3003163"/>
            <a:ext cx="268125" cy="16957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850313" y="4404925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30248" y="440492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0.72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10183" y="440492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50313" y="5014525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10183" y="5014525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221121" y="501452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>
                <a:solidFill>
                  <a:schemeClr val="accent6">
                    <a:lumMod val="50000"/>
                  </a:schemeClr>
                </a:solidFill>
              </a:rPr>
              <a:t>c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850312" y="562412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230247" y="562412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10182" y="562412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11996" y="4127926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423363" y="4878835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571750" y="4417170"/>
            <a:ext cx="2221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Up -&gt; { 80% Up,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10% Left,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10% Right }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418375" y="4433500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798310" y="443350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0.72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78245" y="443350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418375" y="5043100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178245" y="5043100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789183" y="504310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0.48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418374" y="565270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798309" y="565270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178244" y="565270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780058" y="415650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5991425" y="4907410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162505" y="6400800"/>
            <a:ext cx="3605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= 0 + .9( .8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(.72)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+ .1(0) + .1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(-1)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6099216" y="5043100"/>
            <a:ext cx="0" cy="22860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285762" y="4907410"/>
            <a:ext cx="572238" cy="1493390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285762" y="6096000"/>
            <a:ext cx="1311144" cy="393439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6736994" y="5457385"/>
            <a:ext cx="1311144" cy="1032054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265410" y="4889211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80% Probability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89" name="Curved Connector 88"/>
          <p:cNvCxnSpPr>
            <a:stCxn id="88" idx="1"/>
          </p:cNvCxnSpPr>
          <p:nvPr/>
        </p:nvCxnSpPr>
        <p:spPr>
          <a:xfrm rot="10800000" flipV="1">
            <a:off x="6541510" y="5043099"/>
            <a:ext cx="723900" cy="104903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281798" y="5457385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10% Probability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91" name="Curved Connector 90"/>
          <p:cNvCxnSpPr/>
          <p:nvPr/>
        </p:nvCxnSpPr>
        <p:spPr>
          <a:xfrm rot="5400000">
            <a:off x="6951640" y="5844203"/>
            <a:ext cx="595822" cy="301214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/>
          <p:nvPr/>
        </p:nvCxnSpPr>
        <p:spPr>
          <a:xfrm rot="5400000">
            <a:off x="7387167" y="5795158"/>
            <a:ext cx="366087" cy="169570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69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Greedy vs. Optimal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154530" y="2395240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534465" y="23952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14400" y="23952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54530" y="3004840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14400" y="3004840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525338" y="30048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0.48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154529" y="36144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34464" y="36144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914399" y="36144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16213" y="211824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727580" y="2869150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1835371" y="3004840"/>
            <a:ext cx="0" cy="22860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52400" y="1164134"/>
            <a:ext cx="876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Greedy – Take the Action with the highest Probability of a Reward -&gt;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Plan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(act as if deterministic).</a:t>
            </a: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48000" y="2395240"/>
            <a:ext cx="4985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Up -&gt; { 80% 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 10% Left,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 10% Right (‘The Pit’ – terminal state) }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19648" y="4884182"/>
            <a:ext cx="537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10% of the time will end up in negative terminal state!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43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Greedy vs. Optimal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154530" y="2395240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534465" y="23952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14400" y="23952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154530" y="3004840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14400" y="3004840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525338" y="30048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0.07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154529" y="36144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34464" y="36144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914399" y="361444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16213" y="211824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727580" y="2869150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52400" y="1164134"/>
            <a:ext cx="876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Optimal – Take the Action with certainty we will proceed towards a positive reward -&gt;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Policy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48000" y="2395240"/>
            <a:ext cx="4410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Left -&gt; { 80% Wall and Bounce back to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   10% Up (S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), 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                    10% Down }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692097" y="3124200"/>
            <a:ext cx="228600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1920697" y="3481090"/>
            <a:ext cx="233833" cy="124331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80464" y="4724400"/>
            <a:ext cx="6432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choose Left, we have 80% chance of bouncing into</a:t>
            </a:r>
          </a:p>
          <a:p>
            <a:r>
              <a:rPr lang="en-US" dirty="0" smtClean="0"/>
              <a:t>the wall and being back where we were.</a:t>
            </a:r>
          </a:p>
          <a:p>
            <a:endParaRPr lang="en-US" dirty="0"/>
          </a:p>
          <a:p>
            <a:r>
              <a:rPr lang="en-US" dirty="0" smtClean="0"/>
              <a:t>If we keep bouncing off the wall, eventually we will go Up or Down</a:t>
            </a:r>
          </a:p>
          <a:p>
            <a:r>
              <a:rPr lang="en-US" dirty="0" smtClean="0"/>
              <a:t>(10% of the time), and never go into the Pit!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48000" y="3733413"/>
            <a:ext cx="396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Left) = 0 + .9( .8(0) + .1(0.72) + .1(0)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66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Lifespan Penalty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52400" y="1164134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Lifespan Penalty – There is 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cost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to each action.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44497" y="2118241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24432" y="211824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R=-.1</a:t>
            </a:r>
            <a:endParaRPr lang="en-US" sz="1400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4367" y="211824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R=-.1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44497" y="2727841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4367" y="2727841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15305" y="272784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44496" y="333744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R=-.1</a:t>
            </a:r>
            <a:endParaRPr lang="en-US" sz="1400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24431" y="333744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R=-.1</a:t>
            </a:r>
            <a:endParaRPr lang="en-US" sz="1400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4366" y="333744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R=-.1</a:t>
            </a:r>
            <a:endParaRPr lang="en-US" sz="1400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06180" y="1841242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590800" y="2109311"/>
            <a:ext cx="2380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Left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{ 80%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Wall,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                 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10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% Left, </a:t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                  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10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%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Right}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574130" y="2131457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54065" y="2131457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34000" y="2131457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74130" y="2741057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34000" y="2741057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44938" y="2741057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-0.02</a:t>
            </a: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74129" y="3350657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54064" y="3350657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333999" y="3350657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35813" y="1854458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147180" y="2605367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111697" y="2860417"/>
            <a:ext cx="228600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26440" y="4724400"/>
            <a:ext cx="423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Left) = 0 + .9( .8(</a:t>
            </a:r>
            <a:r>
              <a:rPr lang="en-US" b="1" dirty="0" smtClean="0">
                <a:solidFill>
                  <a:srgbClr val="FF0000"/>
                </a:solidFill>
              </a:rPr>
              <a:t>-.1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+ .1(0.72) + .1(</a:t>
            </a:r>
            <a:r>
              <a:rPr lang="en-US" b="1" dirty="0" smtClean="0">
                <a:solidFill>
                  <a:srgbClr val="FF0000"/>
                </a:solidFill>
              </a:rPr>
              <a:t>-.1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5791200" y="2570976"/>
            <a:ext cx="967424" cy="934224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791200" y="3581400"/>
            <a:ext cx="355980" cy="106680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70886" y="5762625"/>
            <a:ext cx="7343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When there is a penalty in each action, the best policy might be to take the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chance of falling into the pit!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9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Not Covered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52400" y="1164134"/>
            <a:ext cx="8763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When probabilities are learned ( not pre-known ) -&gt; Backward Propagation.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Suboptimal Solutions for HUGE search spaces.</a:t>
            </a: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4080450"/>
            <a:ext cx="6536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THIS IS MORE LIKE THE REAL WORLD!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Up Arrow 3"/>
          <p:cNvSpPr/>
          <p:nvPr/>
        </p:nvSpPr>
        <p:spPr>
          <a:xfrm>
            <a:off x="3200400" y="3276600"/>
            <a:ext cx="2362200" cy="60960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198719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method for calculating value functions in dynamic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Invented by Richard Ernest Bellman in 1953.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Father of Dynamic Programming, which lead to 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modern Reinforcement Programming.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Concepts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Reward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Discount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Factor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Deterministic vs.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Non-Deterministic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Plan vs Policy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Basics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7848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dirty="0" smtClean="0"/>
              <a:t>S -&gt;  Set of all possible States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A -&gt; Set of all possible Actions from a given State</a:t>
            </a:r>
            <a:endParaRPr lang="en-US" sz="2000" b="1" dirty="0"/>
          </a:p>
          <a:p>
            <a:r>
              <a:rPr lang="en-US" sz="2000" b="1" dirty="0"/>
              <a:t>	s -&gt; A specific State</a:t>
            </a:r>
          </a:p>
          <a:p>
            <a:r>
              <a:rPr lang="en-US" sz="2000" b="1" dirty="0"/>
              <a:t>	a -&gt; A specific </a:t>
            </a:r>
            <a:r>
              <a:rPr lang="en-US" sz="2000" b="1" dirty="0" smtClean="0"/>
              <a:t>Action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1131194" y="343775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8394" y="343775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2794" y="3451648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45594" y="3451648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31194" y="39044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d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88394" y="39044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e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45594" y="39044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f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02794" y="3904475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31194" y="43616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g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8394" y="43616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h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45594" y="4361675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2794" y="43616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m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311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883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j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455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k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027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l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0790" y="3541749"/>
            <a:ext cx="870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Start Node</a:t>
            </a:r>
            <a:endParaRPr 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88569" y="4451774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Node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4591050" y="3437750"/>
            <a:ext cx="2514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{ 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, 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… 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m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} 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b="1" baseline="-25000" dirty="0">
                <a:solidFill>
                  <a:schemeClr val="accent6">
                    <a:lumMod val="50000"/>
                  </a:schemeClr>
                </a:solidFill>
              </a:rPr>
              <a:t>a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{ Down, Right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} 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{ Down, Left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}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c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{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Down, Left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} 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d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{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Up, Down, Right }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...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m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{}  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5562600" y="5276075"/>
            <a:ext cx="175260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324725" y="5122186"/>
            <a:ext cx="935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Goal State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02619" y="5791200"/>
            <a:ext cx="2478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a -&gt; A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i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-&gt; { Up, Right }</a:t>
            </a:r>
            <a:endParaRPr lang="en-US" b="1" baseline="-25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 rot="16200000" flipV="1">
            <a:off x="1037093" y="5380493"/>
            <a:ext cx="669014" cy="152400"/>
          </a:xfrm>
          <a:prstGeom prst="curvedConnector3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54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Reward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dirty="0" smtClean="0"/>
              <a:t>R     -&gt; The ‘Reward’ for being at some state.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v(s) -&gt; Value Function – The anticipated reward for being at a 	  </a:t>
            </a:r>
            <a:r>
              <a:rPr lang="en-US" sz="2000" b="1" dirty="0"/>
              <a:t> </a:t>
            </a:r>
            <a:r>
              <a:rPr lang="en-US" sz="2000" b="1" dirty="0" smtClean="0"/>
              <a:t>         specific state.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1131194" y="343775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8394" y="343775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2794" y="3451648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45594" y="3451648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31194" y="39044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d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88394" y="39044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e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45594" y="39044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f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02794" y="3904475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31194" y="43616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g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8394" y="43616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h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45594" y="4361675"/>
            <a:ext cx="457200" cy="4572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02794" y="43616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m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311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883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j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455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k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02794" y="4818875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l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0790" y="3541749"/>
            <a:ext cx="870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Start Node</a:t>
            </a:r>
            <a:endParaRPr 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88569" y="4357210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</a:t>
            </a:r>
            <a:r>
              <a:rPr lang="en-US" sz="1200" b="1" dirty="0" smtClean="0"/>
              <a:t>Node</a:t>
            </a:r>
            <a:br>
              <a:rPr lang="en-US" sz="1200" b="1" dirty="0" smtClean="0"/>
            </a:br>
            <a:r>
              <a:rPr lang="en-US" sz="1200" b="1" dirty="0" smtClean="0"/>
              <a:t>R = 1</a:t>
            </a:r>
            <a:endParaRPr lang="en-US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4591050" y="3437750"/>
            <a:ext cx="2514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v(S</a:t>
            </a:r>
            <a:r>
              <a:rPr lang="en-US" b="1" baseline="-25000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-&gt; 0</a:t>
            </a: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 -&gt;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 -&gt; 0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 -&gt;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…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l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  -&gt; 0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v(S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m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-&gt;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5791200" y="5181600"/>
            <a:ext cx="175260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543800" y="5027711"/>
            <a:ext cx="935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Goal State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82830" y="5271014"/>
            <a:ext cx="1925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All Other (non-Goal) Nodes</a:t>
            </a:r>
            <a:br>
              <a:rPr lang="en-US" sz="1200" b="1" dirty="0" smtClean="0"/>
            </a:br>
            <a:r>
              <a:rPr lang="en-US" sz="1200" b="1" dirty="0" smtClean="0"/>
              <a:t>R = 0</a:t>
            </a:r>
            <a:endParaRPr lang="en-US" sz="1200" b="1" dirty="0"/>
          </a:p>
        </p:txBody>
      </p:sp>
      <p:sp>
        <p:nvSpPr>
          <p:cNvPr id="22" name="Right Brace 21"/>
          <p:cNvSpPr/>
          <p:nvPr/>
        </p:nvSpPr>
        <p:spPr>
          <a:xfrm>
            <a:off x="5848350" y="3541749"/>
            <a:ext cx="247650" cy="1335051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141562" y="4049433"/>
            <a:ext cx="1294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Non-Goal State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4648" y="6265307"/>
            <a:ext cx="8514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Without a Plan or Policy, a Reward cannot be anticipated until we reach the Goal Node.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54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Discount Factor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63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baseline="-25000" dirty="0" smtClean="0"/>
              <a:t>t, t+1, t+2, … </a:t>
            </a:r>
            <a:r>
              <a:rPr lang="en-US" sz="2000" b="1" dirty="0" smtClean="0"/>
              <a:t>-&gt; Time step intervals, each corresponding to an action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                     and a new state.</a:t>
            </a:r>
            <a:endParaRPr lang="en-US" sz="2000" b="1" baseline="-25000" dirty="0" smtClean="0"/>
          </a:p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000" b="1" dirty="0" smtClean="0"/>
              <a:t>R</a:t>
            </a:r>
            <a:r>
              <a:rPr lang="en-US" sz="2000" b="1" baseline="-25000" dirty="0" smtClean="0"/>
              <a:t>t+1 </a:t>
            </a:r>
            <a:r>
              <a:rPr lang="en-US" sz="2000" b="1" dirty="0" smtClean="0"/>
              <a:t>-&gt; The Reward at the next time step after an action has occurred.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S</a:t>
            </a:r>
            <a:r>
              <a:rPr lang="en-US" sz="2000" b="1" baseline="-25000" dirty="0" smtClean="0"/>
              <a:t>t+1</a:t>
            </a:r>
            <a:r>
              <a:rPr lang="en-US" sz="2000" b="1" dirty="0" smtClean="0"/>
              <a:t> -&gt; The State at the next time step after an action has occurred.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</a:t>
            </a:r>
            <a:r>
              <a:rPr lang="el-GR" sz="2000" b="1" dirty="0" smtClean="0"/>
              <a:t>γ</a:t>
            </a:r>
            <a:r>
              <a:rPr lang="en-US" sz="2000" b="1" dirty="0" smtClean="0"/>
              <a:t>      -&gt; (gamma) Discount Factor between 0 and 1.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Discount Factor accounts for uncertainty in obtaining a future reward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059931" y="5495925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n-1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59931" y="4953000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59931" y="6029325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n-2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24400" y="5081200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</a:t>
            </a:r>
            <a:r>
              <a:rPr lang="en-US" sz="1200" b="1" dirty="0" smtClean="0"/>
              <a:t>Node, R =1 </a:t>
            </a:r>
            <a:endParaRPr lang="en-US" sz="1200" b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505200" y="5236545"/>
            <a:ext cx="4953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376951" y="5024735"/>
            <a:ext cx="1566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If at Goal, receiving</a:t>
            </a:r>
          </a:p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reward is certain.</a:t>
            </a:r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76951" y="5486400"/>
            <a:ext cx="1869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 one step away, receiving</a:t>
            </a:r>
          </a:p>
          <a:p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the reward is less certain.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505200" y="5785335"/>
            <a:ext cx="495300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376951" y="6057898"/>
            <a:ext cx="2157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Even further away, receiving</a:t>
            </a:r>
          </a:p>
          <a:p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the reward is even less certain.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505200" y="6342845"/>
            <a:ext cx="495300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762500" y="5671066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 = 0 </a:t>
            </a:r>
            <a:endParaRPr lang="en-US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781109" y="6157525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 = 0 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6467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Bellman Equation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63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Principle of the Bellman Equation</a:t>
            </a:r>
          </a:p>
          <a:p>
            <a:endParaRPr lang="en-US" sz="2000" b="1" dirty="0" smtClean="0"/>
          </a:p>
          <a:p>
            <a:r>
              <a:rPr lang="en-US" sz="2000" b="1" dirty="0"/>
              <a:t>	</a:t>
            </a:r>
            <a:r>
              <a:rPr lang="en-US" sz="2000" b="1" dirty="0" smtClean="0"/>
              <a:t>	</a:t>
            </a:r>
          </a:p>
          <a:p>
            <a:endParaRPr lang="en-US" sz="2000" b="1" dirty="0"/>
          </a:p>
          <a:p>
            <a:r>
              <a:rPr lang="en-US" sz="2000" b="1" dirty="0" smtClean="0"/>
              <a:t>			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	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	v(s) = </a:t>
            </a:r>
            <a:r>
              <a:rPr lang="en-US" sz="2000" b="1" dirty="0" err="1" smtClean="0"/>
              <a:t>R</a:t>
            </a:r>
            <a:r>
              <a:rPr lang="en-US" sz="2000" b="1" baseline="-25000" dirty="0" err="1" smtClean="0"/>
              <a:t>t</a:t>
            </a:r>
            <a:r>
              <a:rPr lang="en-US" sz="2000" b="1" baseline="-25000" dirty="0" smtClean="0"/>
              <a:t> </a:t>
            </a:r>
            <a:r>
              <a:rPr lang="en-US" sz="2000" b="1" dirty="0" smtClean="0"/>
              <a:t>+ </a:t>
            </a:r>
            <a:r>
              <a:rPr lang="el-GR" sz="2000" b="1" dirty="0"/>
              <a:t>γ </a:t>
            </a:r>
            <a:r>
              <a:rPr lang="en-US" sz="2000" b="1" dirty="0" smtClean="0"/>
              <a:t>R</a:t>
            </a:r>
            <a:r>
              <a:rPr lang="en-US" sz="2000" b="1" baseline="-25000" dirty="0" smtClean="0"/>
              <a:t>t+1 </a:t>
            </a:r>
            <a:r>
              <a:rPr lang="en-US" sz="2000" b="1" dirty="0"/>
              <a:t>+ </a:t>
            </a:r>
            <a:r>
              <a:rPr lang="el-GR" sz="2000" b="1" dirty="0" smtClean="0"/>
              <a:t>γ</a:t>
            </a:r>
            <a:r>
              <a:rPr lang="en-US" sz="2000" b="1" baseline="30000" dirty="0" smtClean="0"/>
              <a:t>2</a:t>
            </a:r>
            <a:r>
              <a:rPr lang="el-GR" sz="2000" b="1" dirty="0" smtClean="0"/>
              <a:t> </a:t>
            </a:r>
            <a:r>
              <a:rPr lang="en-US" sz="2000" b="1" dirty="0" smtClean="0"/>
              <a:t>R</a:t>
            </a:r>
            <a:r>
              <a:rPr lang="en-US" sz="2000" b="1" baseline="-25000" dirty="0" smtClean="0"/>
              <a:t>t+2</a:t>
            </a:r>
            <a:r>
              <a:rPr lang="en-US" sz="2000" b="1" dirty="0" smtClean="0"/>
              <a:t>+ </a:t>
            </a:r>
            <a:r>
              <a:rPr lang="el-GR" sz="2000" b="1" dirty="0" smtClean="0"/>
              <a:t>γ</a:t>
            </a:r>
            <a:r>
              <a:rPr lang="en-US" sz="2000" b="1" baseline="30000" dirty="0" smtClean="0"/>
              <a:t>3</a:t>
            </a:r>
            <a:r>
              <a:rPr lang="el-GR" sz="2000" b="1" dirty="0" smtClean="0"/>
              <a:t> </a:t>
            </a:r>
            <a:r>
              <a:rPr lang="en-US" sz="2000" b="1" dirty="0" smtClean="0"/>
              <a:t>R</a:t>
            </a:r>
            <a:r>
              <a:rPr lang="en-US" sz="2000" b="1" baseline="-25000" dirty="0" smtClean="0"/>
              <a:t>t+3</a:t>
            </a:r>
            <a:r>
              <a:rPr lang="en-US" sz="2000" b="1" dirty="0" smtClean="0"/>
              <a:t> … + </a:t>
            </a:r>
            <a:r>
              <a:rPr lang="el-GR" sz="2000" b="1" dirty="0" smtClean="0"/>
              <a:t>γ</a:t>
            </a:r>
            <a:r>
              <a:rPr lang="en-US" sz="2000" b="1" baseline="30000" dirty="0" smtClean="0"/>
              <a:t>n</a:t>
            </a:r>
            <a:r>
              <a:rPr lang="el-GR" sz="2000" b="1" dirty="0" smtClean="0"/>
              <a:t> </a:t>
            </a:r>
            <a:r>
              <a:rPr lang="en-US" sz="2000" b="1" dirty="0" err="1" smtClean="0"/>
              <a:t>R</a:t>
            </a:r>
            <a:r>
              <a:rPr lang="en-US" sz="2000" b="1" baseline="-25000" dirty="0" err="1" smtClean="0"/>
              <a:t>t+n</a:t>
            </a:r>
            <a:endParaRPr lang="en-US" sz="2000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993562" y="2799159"/>
            <a:ext cx="902038" cy="477441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2925" y="1845052"/>
            <a:ext cx="28060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The value of some state s is the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sum of rewards to a terminal state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state, with the reward of each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successive state discounted.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657600" y="3534014"/>
            <a:ext cx="0" cy="352186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75575" y="3923109"/>
            <a:ext cx="18723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The reward at the next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Step after taken some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action a.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50013" y="1845052"/>
            <a:ext cx="2121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The reward at subsequent</a:t>
            </a:r>
          </a:p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tate is discounted by </a:t>
            </a:r>
            <a:r>
              <a:rPr lang="el-GR" sz="1400" b="1" dirty="0">
                <a:solidFill>
                  <a:schemeClr val="bg1">
                    <a:lumMod val="50000"/>
                  </a:schemeClr>
                </a:solidFill>
              </a:rPr>
              <a:t>γ</a:t>
            </a:r>
            <a:endParaRPr lang="en-US" sz="14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114800" y="2414706"/>
            <a:ext cx="0" cy="715774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10559" y="3948231"/>
            <a:ext cx="2574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The reward at next subsequent</a:t>
            </a:r>
          </a:p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state is further discounted by </a:t>
            </a:r>
            <a:r>
              <a:rPr lang="el-GR" sz="1400" b="1" dirty="0" smtClean="0">
                <a:solidFill>
                  <a:schemeClr val="bg1">
                    <a:lumMod val="50000"/>
                  </a:schemeClr>
                </a:solidFill>
              </a:rPr>
              <a:t>γ</a:t>
            </a:r>
            <a:r>
              <a:rPr lang="en-US" sz="1400" b="1" baseline="30000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029200" y="3534014"/>
            <a:ext cx="0" cy="41421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162800" y="2747856"/>
            <a:ext cx="222053" cy="40249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53200" y="2153096"/>
            <a:ext cx="1954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Discount Factor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is</a:t>
            </a:r>
          </a:p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Increased exponentially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19200" y="5572125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n-1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19200" y="5029200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219200" y="6105525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n-2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51846" y="5157400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</a:t>
            </a:r>
            <a:r>
              <a:rPr lang="en-US" sz="1200" b="1" dirty="0" smtClean="0"/>
              <a:t>Node, R =1 </a:t>
            </a:r>
            <a:endParaRPr 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209675" y="475220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=1 </a:t>
            </a:r>
            <a:endParaRPr lang="en-US" sz="1200" b="1" dirty="0"/>
          </a:p>
        </p:txBody>
      </p:sp>
      <p:sp>
        <p:nvSpPr>
          <p:cNvPr id="21" name="Rectangle 20"/>
          <p:cNvSpPr/>
          <p:nvPr/>
        </p:nvSpPr>
        <p:spPr>
          <a:xfrm>
            <a:off x="435751" y="5157399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v(S</a:t>
            </a:r>
            <a:r>
              <a:rPr lang="en-US" sz="1200" b="1" baseline="-25000" dirty="0" smtClean="0">
                <a:solidFill>
                  <a:srgbClr val="00B050"/>
                </a:solidFill>
              </a:rPr>
              <a:t>n</a:t>
            </a:r>
            <a:r>
              <a:rPr lang="en-US" sz="1200" b="1" dirty="0" smtClean="0">
                <a:solidFill>
                  <a:srgbClr val="00B050"/>
                </a:solidFill>
              </a:rPr>
              <a:t>) = 1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0201" y="5700324"/>
            <a:ext cx="7889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v(S</a:t>
            </a:r>
            <a:r>
              <a:rPr lang="en-US" sz="1200" b="1" baseline="-25000" dirty="0" smtClean="0">
                <a:solidFill>
                  <a:srgbClr val="00B050"/>
                </a:solidFill>
              </a:rPr>
              <a:t>n-1</a:t>
            </a:r>
            <a:r>
              <a:rPr lang="en-US" sz="1200" b="1" dirty="0" smtClean="0">
                <a:solidFill>
                  <a:srgbClr val="00B050"/>
                </a:solidFill>
              </a:rPr>
              <a:t>) = 1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35751" y="6233725"/>
            <a:ext cx="7889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v(S</a:t>
            </a:r>
            <a:r>
              <a:rPr lang="en-US" sz="1200" b="1" baseline="-25000" dirty="0" smtClean="0">
                <a:solidFill>
                  <a:srgbClr val="00B050"/>
                </a:solidFill>
              </a:rPr>
              <a:t>n-2</a:t>
            </a:r>
            <a:r>
              <a:rPr lang="en-US" sz="1200" b="1" dirty="0" smtClean="0">
                <a:solidFill>
                  <a:srgbClr val="00B050"/>
                </a:solidFill>
              </a:rPr>
              <a:t>) = 1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54683" y="5700323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 = 0 , v(s) = 0 + 1</a:t>
            </a:r>
            <a:endParaRPr 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754683" y="6233725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 = 0, v(s) = 0 + 0 + 1</a:t>
            </a:r>
            <a:endParaRPr lang="en-US" sz="1200" b="1" dirty="0"/>
          </a:p>
        </p:txBody>
      </p:sp>
      <p:sp>
        <p:nvSpPr>
          <p:cNvPr id="35" name="Rectangle 34"/>
          <p:cNvSpPr/>
          <p:nvPr/>
        </p:nvSpPr>
        <p:spPr>
          <a:xfrm>
            <a:off x="5344032" y="5572124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n-1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44032" y="5029199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44032" y="6105524"/>
            <a:ext cx="52159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b="1" baseline="-25000" dirty="0" smtClean="0">
                <a:solidFill>
                  <a:schemeClr val="accent6">
                    <a:lumMod val="50000"/>
                  </a:schemeClr>
                </a:solidFill>
              </a:rPr>
              <a:t>n-2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76678" y="5157399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Goal </a:t>
            </a:r>
            <a:r>
              <a:rPr lang="en-US" sz="1200" b="1" dirty="0" smtClean="0"/>
              <a:t>Node, R =1 </a:t>
            </a:r>
            <a:endParaRPr 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334507" y="4752200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sp>
        <p:nvSpPr>
          <p:cNvPr id="41" name="Rectangle 40"/>
          <p:cNvSpPr/>
          <p:nvPr/>
        </p:nvSpPr>
        <p:spPr>
          <a:xfrm>
            <a:off x="4450497" y="5172070"/>
            <a:ext cx="705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v(S</a:t>
            </a:r>
            <a:r>
              <a:rPr lang="en-US" sz="1200" b="1" baseline="-25000" dirty="0" smtClean="0">
                <a:solidFill>
                  <a:srgbClr val="00B050"/>
                </a:solidFill>
              </a:rPr>
              <a:t>n</a:t>
            </a:r>
            <a:r>
              <a:rPr lang="en-US" sz="1200" b="1" dirty="0" smtClean="0">
                <a:solidFill>
                  <a:srgbClr val="00B050"/>
                </a:solidFill>
              </a:rPr>
              <a:t>) = 1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434809" y="5700321"/>
            <a:ext cx="909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v(S</a:t>
            </a:r>
            <a:r>
              <a:rPr lang="en-US" sz="1200" b="1" baseline="-25000" dirty="0" smtClean="0">
                <a:solidFill>
                  <a:srgbClr val="00B050"/>
                </a:solidFill>
              </a:rPr>
              <a:t>n-1</a:t>
            </a:r>
            <a:r>
              <a:rPr lang="en-US" sz="1200" b="1" dirty="0" smtClean="0">
                <a:solidFill>
                  <a:srgbClr val="00B050"/>
                </a:solidFill>
              </a:rPr>
              <a:t>) = 0.9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421922" y="6233725"/>
            <a:ext cx="9877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v(S</a:t>
            </a:r>
            <a:r>
              <a:rPr lang="en-US" sz="1200" b="1" baseline="-25000" dirty="0" smtClean="0">
                <a:solidFill>
                  <a:srgbClr val="00B050"/>
                </a:solidFill>
              </a:rPr>
              <a:t>n-2</a:t>
            </a:r>
            <a:r>
              <a:rPr lang="en-US" sz="1200" b="1" dirty="0" smtClean="0">
                <a:solidFill>
                  <a:srgbClr val="00B050"/>
                </a:solidFill>
              </a:rPr>
              <a:t>) = 0.81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79515" y="5700322"/>
            <a:ext cx="1505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 = 0 , v(s) = 0 + .9(1)</a:t>
            </a:r>
            <a:endParaRPr 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879515" y="6233724"/>
            <a:ext cx="1893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 = 0, v(s) = 0 + 0 + .9*.9(1)</a:t>
            </a:r>
            <a:endParaRPr 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734882" y="5377155"/>
            <a:ext cx="1288045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rgbClr val="FF0000"/>
                </a:solidFill>
              </a:rPr>
              <a:t>Note, the Reward</a:t>
            </a:r>
          </a:p>
          <a:p>
            <a:r>
              <a:rPr lang="en-US" sz="1200" i="1" dirty="0" smtClean="0">
                <a:solidFill>
                  <a:srgbClr val="FF0000"/>
                </a:solidFill>
              </a:rPr>
              <a:t>and value are not</a:t>
            </a:r>
          </a:p>
          <a:p>
            <a:r>
              <a:rPr lang="en-US" sz="1200" i="1" dirty="0" smtClean="0">
                <a:solidFill>
                  <a:srgbClr val="FF0000"/>
                </a:solidFill>
              </a:rPr>
              <a:t>the same thing.</a:t>
            </a:r>
            <a:endParaRPr lang="en-US" sz="1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Bellman Principle of Optimality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63000" cy="5345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Bellman Equation – Factored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	</a:t>
            </a:r>
          </a:p>
          <a:p>
            <a:pPr algn="ctr"/>
            <a:r>
              <a:rPr lang="en-US" sz="2000" b="1" dirty="0" smtClean="0"/>
              <a:t>v(s) = </a:t>
            </a:r>
            <a:r>
              <a:rPr lang="en-US" sz="2000" b="1" dirty="0" err="1" smtClean="0"/>
              <a:t>R</a:t>
            </a:r>
            <a:r>
              <a:rPr lang="en-US" sz="2000" b="1" baseline="-25000" dirty="0" err="1" smtClean="0"/>
              <a:t>t</a:t>
            </a:r>
            <a:r>
              <a:rPr lang="en-US" sz="2000" b="1" baseline="-25000" dirty="0" smtClean="0"/>
              <a:t> </a:t>
            </a:r>
            <a:r>
              <a:rPr lang="en-US" sz="2000" b="1" dirty="0" smtClean="0"/>
              <a:t>+ </a:t>
            </a:r>
            <a:r>
              <a:rPr lang="el-GR" sz="2000" b="1" dirty="0"/>
              <a:t>γ </a:t>
            </a:r>
            <a:r>
              <a:rPr lang="en-US" sz="2000" b="1" dirty="0" smtClean="0"/>
              <a:t>R</a:t>
            </a:r>
            <a:r>
              <a:rPr lang="en-US" sz="2000" b="1" baseline="-25000" dirty="0" smtClean="0"/>
              <a:t>t+1 </a:t>
            </a:r>
            <a:r>
              <a:rPr lang="en-US" sz="2000" b="1" dirty="0"/>
              <a:t>+ </a:t>
            </a:r>
            <a:r>
              <a:rPr lang="el-GR" sz="2000" b="1" dirty="0" smtClean="0"/>
              <a:t>γ</a:t>
            </a:r>
            <a:r>
              <a:rPr lang="en-US" sz="2000" b="1" baseline="30000" dirty="0" smtClean="0"/>
              <a:t>2</a:t>
            </a:r>
            <a:r>
              <a:rPr lang="el-GR" sz="2000" b="1" dirty="0" smtClean="0"/>
              <a:t> </a:t>
            </a:r>
            <a:r>
              <a:rPr lang="en-US" sz="2000" b="1" dirty="0" smtClean="0"/>
              <a:t>R</a:t>
            </a:r>
            <a:r>
              <a:rPr lang="en-US" sz="2000" b="1" baseline="-25000" dirty="0" smtClean="0"/>
              <a:t>t+2</a:t>
            </a:r>
            <a:r>
              <a:rPr lang="en-US" sz="2000" b="1" dirty="0" smtClean="0"/>
              <a:t>+ </a:t>
            </a:r>
            <a:r>
              <a:rPr lang="el-GR" sz="2000" b="1" dirty="0" smtClean="0"/>
              <a:t>γ</a:t>
            </a:r>
            <a:r>
              <a:rPr lang="en-US" sz="2000" b="1" baseline="30000" dirty="0" smtClean="0"/>
              <a:t>3</a:t>
            </a:r>
            <a:r>
              <a:rPr lang="el-GR" sz="2000" b="1" dirty="0" smtClean="0"/>
              <a:t> </a:t>
            </a:r>
            <a:r>
              <a:rPr lang="en-US" sz="2000" b="1" dirty="0" smtClean="0"/>
              <a:t>R</a:t>
            </a:r>
            <a:r>
              <a:rPr lang="en-US" sz="2000" b="1" baseline="-25000" dirty="0" smtClean="0"/>
              <a:t>t+3</a:t>
            </a:r>
            <a:r>
              <a:rPr lang="en-US" sz="2000" b="1" dirty="0" smtClean="0"/>
              <a:t> … + </a:t>
            </a:r>
            <a:r>
              <a:rPr lang="el-GR" sz="2000" b="1" dirty="0" smtClean="0"/>
              <a:t>γ</a:t>
            </a:r>
            <a:r>
              <a:rPr lang="en-US" sz="2000" b="1" baseline="30000" dirty="0" smtClean="0"/>
              <a:t>n</a:t>
            </a:r>
            <a:r>
              <a:rPr lang="el-GR" sz="2000" b="1" dirty="0" smtClean="0"/>
              <a:t> </a:t>
            </a:r>
            <a:r>
              <a:rPr lang="en-US" sz="2000" b="1" dirty="0" err="1" smtClean="0"/>
              <a:t>R</a:t>
            </a:r>
            <a:r>
              <a:rPr lang="en-US" sz="2000" b="1" baseline="-25000" dirty="0" err="1" smtClean="0"/>
              <a:t>t+n</a:t>
            </a:r>
            <a:endParaRPr lang="en-US" sz="2000" b="1" baseline="-25000" dirty="0" smtClean="0"/>
          </a:p>
          <a:p>
            <a:endParaRPr lang="en-US" sz="2000" b="1" baseline="-25000" dirty="0"/>
          </a:p>
          <a:p>
            <a:r>
              <a:rPr lang="en-US" sz="2000" b="1" baseline="-25000" dirty="0" smtClean="0"/>
              <a:t>					</a:t>
            </a:r>
          </a:p>
          <a:p>
            <a:r>
              <a:rPr lang="en-US" sz="2000" b="1" baseline="-25000" dirty="0"/>
              <a:t>	</a:t>
            </a:r>
            <a:r>
              <a:rPr lang="en-US" sz="2000" b="1" baseline="-25000" dirty="0" smtClean="0"/>
              <a:t>				</a:t>
            </a:r>
            <a:r>
              <a:rPr lang="en-US" sz="2000" b="1" dirty="0" smtClean="0"/>
              <a:t>v(S</a:t>
            </a:r>
            <a:r>
              <a:rPr lang="en-US" sz="2000" b="1" baseline="-25000" dirty="0" smtClean="0"/>
              <a:t>t+1</a:t>
            </a:r>
            <a:r>
              <a:rPr lang="en-US" sz="2000" b="1" dirty="0" smtClean="0"/>
              <a:t>)</a:t>
            </a:r>
          </a:p>
          <a:p>
            <a:endParaRPr lang="en-US" sz="2000" b="1" baseline="-25000" dirty="0" smtClean="0"/>
          </a:p>
          <a:p>
            <a:endParaRPr lang="en-US" sz="2000" b="1" baseline="-25000" dirty="0"/>
          </a:p>
          <a:p>
            <a:r>
              <a:rPr lang="en-US" sz="2000" b="1" baseline="-25000" dirty="0" smtClean="0"/>
              <a:t>			</a:t>
            </a:r>
            <a:r>
              <a:rPr lang="en-US" sz="2000" b="1" dirty="0"/>
              <a:t> </a:t>
            </a:r>
            <a:endParaRPr lang="en-US" sz="2000" b="1" dirty="0" smtClean="0"/>
          </a:p>
          <a:p>
            <a:r>
              <a:rPr lang="en-US" sz="2000" b="1" dirty="0"/>
              <a:t>	</a:t>
            </a:r>
            <a:r>
              <a:rPr lang="en-US" sz="2000" b="1" dirty="0" smtClean="0"/>
              <a:t>			   v(s</a:t>
            </a:r>
            <a:r>
              <a:rPr lang="en-US" sz="2000" b="1" dirty="0"/>
              <a:t>) = </a:t>
            </a:r>
            <a:r>
              <a:rPr lang="en-US" sz="2000" b="1" dirty="0" err="1" smtClean="0"/>
              <a:t>R</a:t>
            </a:r>
            <a:r>
              <a:rPr lang="en-US" sz="2000" b="1" baseline="-25000" dirty="0" err="1" smtClean="0"/>
              <a:t>t</a:t>
            </a:r>
            <a:r>
              <a:rPr lang="en-US" sz="2000" b="1" dirty="0"/>
              <a:t> + </a:t>
            </a:r>
            <a:r>
              <a:rPr lang="el-GR" sz="2000" b="1" dirty="0" smtClean="0"/>
              <a:t>γ</a:t>
            </a:r>
            <a:r>
              <a:rPr lang="en-US" sz="2000" b="1" dirty="0" smtClean="0"/>
              <a:t>( v(S</a:t>
            </a:r>
            <a:r>
              <a:rPr lang="en-US" sz="2000" b="1" baseline="-25000" dirty="0" smtClean="0"/>
              <a:t>t+1</a:t>
            </a:r>
            <a:r>
              <a:rPr lang="en-US" sz="2000" b="1" dirty="0" smtClean="0"/>
              <a:t>) )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Bellman Optimality –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 value of a state is based on the best action (optimal) for that state, and each subsequent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2000" b="1" dirty="0" smtClean="0"/>
              <a:t>v(s</a:t>
            </a:r>
            <a:r>
              <a:rPr lang="en-US" sz="2000" b="1" dirty="0"/>
              <a:t>) = </a:t>
            </a:r>
            <a:r>
              <a:rPr lang="en-US" sz="2000" b="1" dirty="0" err="1" smtClean="0"/>
              <a:t>argmax</a:t>
            </a:r>
            <a:r>
              <a:rPr lang="en-US" sz="2000" b="1" dirty="0" smtClean="0"/>
              <a:t>( R(</a:t>
            </a:r>
            <a:r>
              <a:rPr lang="en-US" sz="2000" b="1" dirty="0" err="1" smtClean="0"/>
              <a:t>s,a</a:t>
            </a:r>
            <a:r>
              <a:rPr lang="en-US" sz="2000" b="1" dirty="0" smtClean="0"/>
              <a:t>) ) + </a:t>
            </a:r>
            <a:r>
              <a:rPr lang="el-GR" sz="2000" b="1" dirty="0"/>
              <a:t>γ</a:t>
            </a:r>
            <a:r>
              <a:rPr lang="en-US" sz="2000" b="1" dirty="0"/>
              <a:t>( </a:t>
            </a:r>
            <a:r>
              <a:rPr lang="en-US" sz="2000" b="1" dirty="0" smtClean="0"/>
              <a:t>v(S</a:t>
            </a:r>
            <a:r>
              <a:rPr lang="en-US" sz="2000" b="1" baseline="-25000" dirty="0" smtClean="0"/>
              <a:t>t+1</a:t>
            </a:r>
            <a:r>
              <a:rPr lang="en-US" sz="2000" b="1" dirty="0"/>
              <a:t>) </a:t>
            </a:r>
            <a:r>
              <a:rPr lang="en-US" sz="2000" b="1" dirty="0" smtClean="0"/>
              <a:t>)</a:t>
            </a:r>
            <a:endParaRPr lang="en-US" sz="2000" b="1" dirty="0"/>
          </a:p>
          <a:p>
            <a:r>
              <a:rPr lang="en-US" sz="2000" b="1" baseline="30000" dirty="0" smtClean="0"/>
              <a:t>			</a:t>
            </a:r>
            <a:r>
              <a:rPr lang="en-US" sz="2000" b="1" dirty="0" smtClean="0"/>
              <a:t>             </a:t>
            </a:r>
            <a:r>
              <a:rPr lang="en-US" sz="2000" b="1" baseline="30000" dirty="0" smtClean="0"/>
              <a:t>a</a:t>
            </a:r>
            <a:r>
              <a:rPr lang="en-US" sz="2000" b="1" dirty="0" smtClean="0"/>
              <a:t> </a:t>
            </a:r>
            <a:endParaRPr lang="en-US" sz="2000" b="1" dirty="0"/>
          </a:p>
          <a:p>
            <a:endParaRPr lang="en-US" sz="2800" b="1" dirty="0"/>
          </a:p>
        </p:txBody>
      </p:sp>
      <p:sp>
        <p:nvSpPr>
          <p:cNvPr id="3" name="Left Brace 2"/>
          <p:cNvSpPr/>
          <p:nvPr/>
        </p:nvSpPr>
        <p:spPr>
          <a:xfrm rot="16200000">
            <a:off x="4918848" y="1099838"/>
            <a:ext cx="305356" cy="282785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3505200" y="3086100"/>
            <a:ext cx="3505200" cy="419100"/>
          </a:xfrm>
          <a:prstGeom prst="downArrow">
            <a:avLst>
              <a:gd name="adj1" fmla="val 50000"/>
              <a:gd name="adj2" fmla="val 52273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745834" y="5711388"/>
            <a:ext cx="1" cy="436523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846198" y="6119336"/>
            <a:ext cx="17992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The action a at state s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which maximizes the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reward.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3846198" y="5802565"/>
            <a:ext cx="914401" cy="360323"/>
          </a:xfrm>
          <a:prstGeom prst="straightConnector1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33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Bellman Optimality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878490" y="1801585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258425" y="18015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38360" y="18015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78490" y="2411185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38360" y="2411185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249298" y="24111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878489" y="30207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258424" y="30207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38359" y="30207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33372" y="1801585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13307" y="18015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0.9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93242" y="18015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33372" y="2411185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13307" y="24111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33371" y="30207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13306" y="30207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493241" y="3020785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06422" y="2258785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40173" y="1524586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200" b="1" dirty="0"/>
              <a:t>γ </a:t>
            </a:r>
            <a:r>
              <a:rPr lang="en-US" sz="1200" b="1" dirty="0" smtClean="0"/>
              <a:t>= 0.9 </a:t>
            </a:r>
            <a:endParaRPr lang="en-US" sz="1200" b="1" dirty="0"/>
          </a:p>
        </p:txBody>
      </p:sp>
      <p:sp>
        <p:nvSpPr>
          <p:cNvPr id="31" name="Rectangle 30"/>
          <p:cNvSpPr/>
          <p:nvPr/>
        </p:nvSpPr>
        <p:spPr>
          <a:xfrm>
            <a:off x="3493242" y="2411185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85994" y="1811110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065929" y="181111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0.9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445864" y="181111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0.81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85994" y="2420710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065929" y="242071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0.81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685993" y="303031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065928" y="303031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445863" y="3030310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259044" y="2268310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445864" y="2420710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374283" y="2420710"/>
            <a:ext cx="0" cy="22860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654676" y="2268310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645562" y="1524584"/>
            <a:ext cx="1555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Calculate 1 step away</a:t>
            </a:r>
            <a:endParaRPr 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514624" y="1524583"/>
            <a:ext cx="1719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Calculate adjacent steps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645562" y="3773263"/>
            <a:ext cx="1594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Best action is move</a:t>
            </a:r>
          </a:p>
          <a:p>
            <a:r>
              <a:rPr lang="en-US" sz="1400" dirty="0">
                <a:solidFill>
                  <a:srgbClr val="00B050"/>
                </a:solidFill>
              </a:rPr>
              <a:t>t</a:t>
            </a:r>
            <a:r>
              <a:rPr lang="en-US" sz="1400" dirty="0" smtClean="0">
                <a:solidFill>
                  <a:srgbClr val="00B050"/>
                </a:solidFill>
              </a:rPr>
              <a:t>o the goal node.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06121" y="3773263"/>
            <a:ext cx="20694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Best action is move to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the node with the highest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value.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918524" y="4818861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298459" y="48188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0.9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8394" y="48188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0.81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918524" y="5428461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298459" y="54284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0.81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918523" y="60380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298458" y="60380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0.73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8393" y="60380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491574" y="5276061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78394" y="5428461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1606813" y="5428461"/>
            <a:ext cx="0" cy="22860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87206" y="5276061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47154" y="4532334"/>
            <a:ext cx="1719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Calculate adjacent steps</a:t>
            </a:r>
            <a:endParaRPr lang="en-US" sz="1200" b="1" dirty="0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1594375" y="6038061"/>
            <a:ext cx="0" cy="22860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754286" y="4832761"/>
            <a:ext cx="620065" cy="609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R=1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134221" y="48327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0.9</a:t>
            </a:r>
            <a:endParaRPr lang="en-US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514156" y="48327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0.81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754286" y="5442361"/>
            <a:ext cx="620065" cy="6096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R=-1</a:t>
            </a:r>
            <a:endParaRPr lang="en-US" b="1" baseline="-25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134221" y="54423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0.81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754285" y="60519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0.66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134220" y="60519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0.73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514155" y="6051961"/>
            <a:ext cx="6200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0.66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327336" y="5289961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514156" y="5442361"/>
            <a:ext cx="620065" cy="609600"/>
          </a:xfrm>
          <a:prstGeom prst="rect">
            <a:avLst/>
          </a:prstGeom>
          <a:pattFill prst="openDmnd">
            <a:fgClr>
              <a:schemeClr val="accent1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Wall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4442575" y="5442361"/>
            <a:ext cx="0" cy="22860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722968" y="5289961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582916" y="4546234"/>
            <a:ext cx="1719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Calculate adjacent steps</a:t>
            </a:r>
            <a:endParaRPr lang="en-US" sz="1200" b="1" dirty="0"/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4430137" y="6051961"/>
            <a:ext cx="0" cy="22860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727076" y="6477000"/>
            <a:ext cx="23383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4892936" y="6477000"/>
            <a:ext cx="251942" cy="0"/>
          </a:xfrm>
          <a:prstGeom prst="straightConnector1">
            <a:avLst/>
          </a:prstGeom>
          <a:ln w="317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5791200" y="5003422"/>
            <a:ext cx="614921" cy="135333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6589029" y="5276061"/>
            <a:ext cx="21611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This produces a </a:t>
            </a:r>
            <a:r>
              <a:rPr lang="en-US" sz="1400" u="sng" dirty="0" smtClean="0">
                <a:solidFill>
                  <a:srgbClr val="00B050"/>
                </a:solidFill>
              </a:rPr>
              <a:t>plan</a:t>
            </a:r>
            <a:r>
              <a:rPr lang="en-US" sz="1400" dirty="0" smtClean="0">
                <a:solidFill>
                  <a:srgbClr val="00B050"/>
                </a:solidFill>
              </a:rPr>
              <a:t>.</a:t>
            </a:r>
          </a:p>
          <a:p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dirty="0" smtClean="0">
                <a:solidFill>
                  <a:srgbClr val="00B050"/>
                </a:solidFill>
              </a:rPr>
              <a:t>The Optimal Action (Move)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for each state.</a:t>
            </a:r>
          </a:p>
        </p:txBody>
      </p:sp>
    </p:spTree>
    <p:extLst>
      <p:ext uri="{BB962C8B-B14F-4D97-AF65-F5344CB8AC3E}">
        <p14:creationId xmlns:p14="http://schemas.microsoft.com/office/powerpoint/2010/main" val="336288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Deterministic vs. Non-Deterministic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52400" y="1164134"/>
            <a:ext cx="87630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Deterministic – The action taken has a 100% certainty of</a:t>
            </a:r>
          </a:p>
          <a:p>
            <a:pPr lvl="1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	          the expected (desired) outcome =&gt; </a:t>
            </a:r>
            <a:r>
              <a:rPr lang="en-US" sz="2800" b="1" u="sng" dirty="0" smtClean="0">
                <a:solidFill>
                  <a:schemeClr val="accent6">
                    <a:lumMod val="75000"/>
                  </a:schemeClr>
                </a:solidFill>
              </a:rPr>
              <a:t>Plan</a:t>
            </a:r>
            <a:endParaRPr lang="en-US" sz="2400" b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e.g., in our Grid World example, there is a 100% certainty that</a:t>
            </a:r>
          </a:p>
          <a:p>
            <a:pPr lvl="1"/>
            <a:r>
              <a:rPr lang="en-US" sz="2400" b="1" dirty="0"/>
              <a:t>	</a:t>
            </a:r>
            <a:r>
              <a:rPr lang="en-US" sz="2400" b="1" dirty="0" smtClean="0"/>
              <a:t>  if the action is to move left, that you will move left.</a:t>
            </a:r>
          </a:p>
          <a:p>
            <a:pPr lvl="1"/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Non-Deterministic (Stochastic) – The action taken has less than a 100% certainty of the expected outcome =&gt; </a:t>
            </a:r>
            <a:r>
              <a:rPr lang="en-US" sz="2800" b="1" u="sng" dirty="0" smtClean="0">
                <a:solidFill>
                  <a:schemeClr val="accent6">
                    <a:lumMod val="75000"/>
                  </a:schemeClr>
                </a:solidFill>
              </a:rPr>
              <a:t>Policy</a:t>
            </a:r>
          </a:p>
          <a:p>
            <a:pPr lvl="1"/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e.g., </a:t>
            </a:r>
            <a:r>
              <a:rPr lang="en-US" sz="2400" b="1" dirty="0" smtClean="0"/>
              <a:t>if a Robot is in a standing state and the action is to run,</a:t>
            </a:r>
          </a:p>
          <a:p>
            <a:pPr lvl="1"/>
            <a:r>
              <a:rPr lang="en-US" sz="2400" b="1" dirty="0"/>
              <a:t>	</a:t>
            </a:r>
            <a:r>
              <a:rPr lang="en-US" sz="2400" b="1" dirty="0" smtClean="0"/>
              <a:t>  there maybe a 80% of succeeding, but a 20% probability</a:t>
            </a:r>
          </a:p>
          <a:p>
            <a:pPr lvl="1"/>
            <a:r>
              <a:rPr lang="en-US" sz="2400" b="1" dirty="0" smtClean="0"/>
              <a:t>         of falling down.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043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7439</TotalTime>
  <Words>982</Words>
  <Application>Microsoft Office PowerPoint</Application>
  <PresentationFormat>On-screen Show (4:3)</PresentationFormat>
  <Paragraphs>320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Artificial Intelligence Bellman Equation Introduction </vt:lpstr>
      <vt:lpstr>Introduction</vt:lpstr>
      <vt:lpstr>Basics</vt:lpstr>
      <vt:lpstr>Reward</vt:lpstr>
      <vt:lpstr>Discount Factor</vt:lpstr>
      <vt:lpstr>Bellman Equation</vt:lpstr>
      <vt:lpstr>Bellman Principle of Optimality</vt:lpstr>
      <vt:lpstr>Bellman Optimality Example</vt:lpstr>
      <vt:lpstr>Deterministic vs. Non-Deterministic</vt:lpstr>
      <vt:lpstr>Bellman Optimality with Probabilities</vt:lpstr>
      <vt:lpstr>Bellman Optimality Example</vt:lpstr>
      <vt:lpstr>Greedy vs. Optimal</vt:lpstr>
      <vt:lpstr>Greedy vs. Optimal</vt:lpstr>
      <vt:lpstr>Lifespan Penalty</vt:lpstr>
      <vt:lpstr>Not Covered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219</cp:revision>
  <dcterms:created xsi:type="dcterms:W3CDTF">2006-08-16T00:00:00Z</dcterms:created>
  <dcterms:modified xsi:type="dcterms:W3CDTF">2017-07-29T07:14:49Z</dcterms:modified>
</cp:coreProperties>
</file>