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79" autoAdjust="0"/>
  </p:normalViewPr>
  <p:slideViewPr>
    <p:cSldViewPr>
      <p:cViewPr>
        <p:scale>
          <a:sx n="80" d="100"/>
          <a:sy n="80" d="100"/>
        </p:scale>
        <p:origin x="-90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957FC-5175-49AC-8D2B-2F056FFFC1DD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D5892-0430-4AF2-93AC-99DFD0427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6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Artificial Intelligence</a:t>
            </a:r>
            <a:br>
              <a:rPr lang="en-US" dirty="0" smtClean="0"/>
            </a:br>
            <a:r>
              <a:rPr lang="en-US" dirty="0" smtClean="0"/>
              <a:t>Training</a:t>
            </a:r>
            <a:br>
              <a:rPr lang="en-US" dirty="0" smtClean="0"/>
            </a:br>
            <a:r>
              <a:rPr lang="en-US" dirty="0" smtClean="0"/>
              <a:t>Conditional Probabilities</a:t>
            </a:r>
            <a:br>
              <a:rPr lang="en-US" dirty="0" smtClean="0"/>
            </a:br>
            <a:r>
              <a:rPr lang="en-US" dirty="0" smtClean="0"/>
              <a:t>Bayes Theorem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Artificial Intelligence Training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Created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by Andrew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Ferlitsch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Instructor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1800" dirty="0" smtClean="0"/>
              <a:t>October, 2017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543800" y="5934075"/>
            <a:ext cx="1447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C:\Users\Andrew\Desktop\cc_icon_white_x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60102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Andrew\Desktop\attribution_icon_white_x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6022975"/>
            <a:ext cx="596900" cy="59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Background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9848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Theorem proposed by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Reverend Thomas Bayes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1763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in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his paper </a:t>
            </a: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An Essay towards solving a problem in the</a:t>
            </a:r>
            <a:b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b="1" i="1" dirty="0" smtClean="0">
                <a:solidFill>
                  <a:schemeClr val="accent6">
                    <a:lumMod val="75000"/>
                  </a:schemeClr>
                </a:solidFill>
              </a:rPr>
              <a:t>    Doctrine of Chances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Revived with a modern formulation in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1812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by </a:t>
            </a:r>
            <a:b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Pierre-Simon Laplace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in his paper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Theorie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75000"/>
                  </a:schemeClr>
                </a:solidFill>
              </a:rPr>
              <a:t>analytique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des</a:t>
            </a: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   probabilities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Conditional Probability is a probability of an event on the</a:t>
            </a:r>
          </a:p>
          <a:p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 condition that some other event is true.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Independent Probability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8990025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The probability of an event is NOT dependent on another</a:t>
            </a:r>
          </a:p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   event.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Ex. Coin Toss</a:t>
            </a: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endParaRPr lang="en-US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Each Coin toss has 50/50 probability of being heads of 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In 100 coin tosses, we should roughly have 50 heads and 50 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If 99 tosses of the coin are heads, the probability of the 100</a:t>
            </a:r>
            <a:r>
              <a:rPr lang="en-US" sz="2000" b="1" baseline="30000" dirty="0" smtClean="0">
                <a:solidFill>
                  <a:schemeClr val="accent6">
                    <a:lumMod val="75000"/>
                  </a:schemeClr>
                </a:solidFill>
              </a:rPr>
              <a:t>th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toss is </a:t>
            </a:r>
            <a:b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still 50/50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Each Coin Toss is Independent of all Previous Coin Tosses.</a:t>
            </a:r>
          </a:p>
        </p:txBody>
      </p:sp>
      <p:sp>
        <p:nvSpPr>
          <p:cNvPr id="6" name="Dodecagon 5"/>
          <p:cNvSpPr/>
          <p:nvPr/>
        </p:nvSpPr>
        <p:spPr>
          <a:xfrm>
            <a:off x="818408" y="5334000"/>
            <a:ext cx="1082634" cy="11811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3668" y="5026223"/>
            <a:ext cx="1244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1st Toss 50/50</a:t>
            </a:r>
            <a:endParaRPr lang="en-US" sz="1400" b="1" dirty="0"/>
          </a:p>
        </p:txBody>
      </p:sp>
      <p:sp>
        <p:nvSpPr>
          <p:cNvPr id="9" name="Dodecagon 8"/>
          <p:cNvSpPr/>
          <p:nvPr/>
        </p:nvSpPr>
        <p:spPr>
          <a:xfrm>
            <a:off x="2418608" y="5347360"/>
            <a:ext cx="1082634" cy="11811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9132" y="5039583"/>
            <a:ext cx="13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2nd Toss 50/50</a:t>
            </a:r>
            <a:endParaRPr lang="en-US" sz="1400" b="1" dirty="0"/>
          </a:p>
        </p:txBody>
      </p:sp>
      <p:sp>
        <p:nvSpPr>
          <p:cNvPr id="11" name="Dodecagon 10"/>
          <p:cNvSpPr/>
          <p:nvPr/>
        </p:nvSpPr>
        <p:spPr>
          <a:xfrm>
            <a:off x="4106095" y="5308270"/>
            <a:ext cx="1082634" cy="11811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76619" y="5000493"/>
            <a:ext cx="1269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3rd Toss 50/50</a:t>
            </a:r>
            <a:endParaRPr lang="en-US" sz="1400" b="1" dirty="0"/>
          </a:p>
        </p:txBody>
      </p:sp>
      <p:sp>
        <p:nvSpPr>
          <p:cNvPr id="13" name="Dodecagon 12"/>
          <p:cNvSpPr/>
          <p:nvPr/>
        </p:nvSpPr>
        <p:spPr>
          <a:xfrm>
            <a:off x="5867400" y="5334000"/>
            <a:ext cx="1082634" cy="1181100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737924" y="5026223"/>
            <a:ext cx="1270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4th Toss 50/50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5347360"/>
            <a:ext cx="14784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Past outcomes do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not change the</a:t>
            </a:r>
          </a:p>
          <a:p>
            <a:r>
              <a:rPr lang="en-US" sz="1400" dirty="0" smtClean="0">
                <a:solidFill>
                  <a:srgbClr val="00B050"/>
                </a:solidFill>
              </a:rPr>
              <a:t>probability.</a:t>
            </a:r>
            <a:endParaRPr lang="en-US" sz="1400" dirty="0">
              <a:solidFill>
                <a:srgbClr val="00B050"/>
              </a:solidFill>
            </a:endParaRPr>
          </a:p>
        </p:txBody>
      </p:sp>
      <p:cxnSp>
        <p:nvCxnSpPr>
          <p:cNvPr id="16" name="Curved Connector 15"/>
          <p:cNvCxnSpPr>
            <a:endCxn id="14" idx="3"/>
          </p:cNvCxnSpPr>
          <p:nvPr/>
        </p:nvCxnSpPr>
        <p:spPr>
          <a:xfrm rot="10800000">
            <a:off x="7008336" y="5180113"/>
            <a:ext cx="383064" cy="35935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3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 Equation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52400" y="1164134"/>
            <a:ext cx="52472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Terminology:</a:t>
            </a:r>
            <a:br>
              <a:rPr lang="en-US" sz="1600" b="1" dirty="0" smtClean="0"/>
            </a:br>
            <a:r>
              <a:rPr lang="en-US" sz="1600" b="1" dirty="0" smtClean="0"/>
              <a:t>A -&gt; Some Event A (e.g., patient has cancer)</a:t>
            </a:r>
            <a:br>
              <a:rPr lang="en-US" sz="1600" b="1" dirty="0" smtClean="0"/>
            </a:br>
            <a:r>
              <a:rPr lang="en-US" sz="1600" b="1" dirty="0" smtClean="0"/>
              <a:t>B -&gt; Some Event B (e.g., test is positive for cancer)</a:t>
            </a:r>
            <a:br>
              <a:rPr lang="en-US" sz="1600" b="1" dirty="0" smtClean="0"/>
            </a:br>
            <a:r>
              <a:rPr lang="en-US" sz="1600" b="1" dirty="0" smtClean="0"/>
              <a:t>P(A) -&gt; Probability of A is true independent of other events.</a:t>
            </a:r>
            <a:br>
              <a:rPr lang="en-US" sz="1600" b="1" dirty="0" smtClean="0"/>
            </a:br>
            <a:r>
              <a:rPr lang="en-US" sz="1600" b="1" dirty="0" smtClean="0"/>
              <a:t>P(B) -&gt; Probability of B is true independent of other events.</a:t>
            </a:r>
          </a:p>
          <a:p>
            <a:r>
              <a:rPr lang="en-US" sz="1600" b="1" dirty="0" smtClean="0"/>
              <a:t>P(A | B ) -&gt; Probability of A is true given that B is true.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0" y="4078991"/>
                <a:ext cx="2622385" cy="69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P(A|B)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4078991"/>
                <a:ext cx="2622385" cy="690382"/>
              </a:xfrm>
              <a:prstGeom prst="rect">
                <a:avLst/>
              </a:prstGeom>
              <a:blipFill rotWithShape="1">
                <a:blip r:embed="rId2"/>
                <a:stretch>
                  <a:fillRect l="-3488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658510" y="3544102"/>
            <a:ext cx="2215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 probability of A is true.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(prior)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67416" y="4993391"/>
            <a:ext cx="2207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 probability of B is true.</a:t>
            </a:r>
          </a:p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(evidence)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8" name="Curved Connector 17"/>
          <p:cNvCxnSpPr>
            <a:stCxn id="4" idx="1"/>
          </p:cNvCxnSpPr>
          <p:nvPr/>
        </p:nvCxnSpPr>
        <p:spPr>
          <a:xfrm rot="10800000" flipV="1">
            <a:off x="5399670" y="3805711"/>
            <a:ext cx="258840" cy="273279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>
            <a:off x="5181600" y="4688592"/>
            <a:ext cx="506516" cy="42207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66412" y="2895600"/>
            <a:ext cx="25981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 probability of B is true given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that A is true.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(likelihood)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3" name="Curved Connector 22"/>
          <p:cNvCxnSpPr/>
          <p:nvPr/>
        </p:nvCxnSpPr>
        <p:spPr>
          <a:xfrm rot="16200000" flipH="1">
            <a:off x="4199640" y="3630431"/>
            <a:ext cx="608113" cy="28900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00200" y="5791200"/>
            <a:ext cx="2491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Sometimes a bracket ([) is used </a:t>
            </a:r>
            <a:br>
              <a:rPr lang="en-US" sz="1400" dirty="0" smtClean="0">
                <a:solidFill>
                  <a:srgbClr val="C00000"/>
                </a:solidFill>
              </a:rPr>
            </a:br>
            <a:r>
              <a:rPr lang="en-US" sz="1400" dirty="0" smtClean="0">
                <a:solidFill>
                  <a:srgbClr val="C00000"/>
                </a:solidFill>
              </a:rPr>
              <a:t>instead of a parenthesis.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Curved Connector 25"/>
          <p:cNvCxnSpPr/>
          <p:nvPr/>
        </p:nvCxnSpPr>
        <p:spPr>
          <a:xfrm rot="5400000" flipH="1" flipV="1">
            <a:off x="2616161" y="5066403"/>
            <a:ext cx="1156636" cy="292958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00200" y="3686921"/>
            <a:ext cx="97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50000"/>
                  </a:schemeClr>
                </a:solidFill>
              </a:rPr>
              <a:t>(posterior)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0" name="Curved Connector 29"/>
          <p:cNvCxnSpPr>
            <a:stCxn id="29" idx="3"/>
            <a:endCxn id="3" idx="1"/>
          </p:cNvCxnSpPr>
          <p:nvPr/>
        </p:nvCxnSpPr>
        <p:spPr>
          <a:xfrm>
            <a:off x="2578994" y="3840810"/>
            <a:ext cx="469006" cy="583372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6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 Rule (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Reformalized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31535"/>
              </p:ext>
            </p:extLst>
          </p:nvPr>
        </p:nvGraphicFramePr>
        <p:xfrm>
          <a:off x="1981200" y="2336536"/>
          <a:ext cx="4876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P(A ∧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P(¬A ∧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∧ ¬B)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P(¬A ∧ ¬B)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P(¬B)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sum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P(¬A)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52400" y="1143000"/>
            <a:ext cx="1926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Terminology:</a:t>
            </a:r>
            <a:br>
              <a:rPr lang="en-US" sz="1600" b="1" dirty="0" smtClean="0"/>
            </a:br>
            <a:r>
              <a:rPr lang="en-US" sz="1600" b="1" dirty="0" smtClean="0"/>
              <a:t>∧ -&gt; logical AND</a:t>
            </a:r>
          </a:p>
          <a:p>
            <a:r>
              <a:rPr lang="en-US" sz="1600" b="1" dirty="0" smtClean="0"/>
              <a:t>¬  -&gt; logical negation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33800" y="4022832"/>
            <a:ext cx="15240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0905" y="4666470"/>
            <a:ext cx="2884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New Formulization (Bayes Rule)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8287" y="2963013"/>
            <a:ext cx="11364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Truth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8228" y="5181600"/>
                <a:ext cx="4409797" cy="69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P(A|B)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400" dirty="0"/>
                              <m:t>¬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/>
                          <m:t>¬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228" y="5181600"/>
                <a:ext cx="4409797" cy="690382"/>
              </a:xfrm>
              <a:prstGeom prst="rect">
                <a:avLst/>
              </a:prstGeom>
              <a:blipFill rotWithShape="1">
                <a:blip r:embed="rId2"/>
                <a:stretch>
                  <a:fillRect l="-2072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/>
          <p:cNvSpPr/>
          <p:nvPr/>
        </p:nvSpPr>
        <p:spPr>
          <a:xfrm rot="16200000">
            <a:off x="5467252" y="5271487"/>
            <a:ext cx="266901" cy="1447801"/>
          </a:xfrm>
          <a:prstGeom prst="leftBrace">
            <a:avLst>
              <a:gd name="adj1" fmla="val 8333"/>
              <a:gd name="adj2" fmla="val 4918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322931" y="6128838"/>
            <a:ext cx="334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The independent probability of P(B) is not </a:t>
            </a:r>
            <a:b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needed in this formulization.</a:t>
            </a:r>
            <a:endParaRPr 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2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Example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143000"/>
            <a:ext cx="70074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Facts: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- 1 percent of women over 50 have breast cancer.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- 90% of women who had breast cancer test positive on mammogram</a:t>
            </a:r>
          </a:p>
          <a:p>
            <a:r>
              <a:rPr lang="en-US" sz="1600" b="1" dirty="0"/>
              <a:t>	</a:t>
            </a:r>
            <a:r>
              <a:rPr lang="en-US" sz="1600" b="1" dirty="0" smtClean="0"/>
              <a:t>- 8% of women will have false positives.</a:t>
            </a:r>
          </a:p>
          <a:p>
            <a:endParaRPr lang="en-US" sz="1600" b="1" dirty="0"/>
          </a:p>
          <a:p>
            <a:pPr lvl="4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P(A) = 0.01	  P(¬A) = 0.99</a:t>
            </a:r>
          </a:p>
          <a:p>
            <a:pPr lvl="4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P(B) = 0.8</a:t>
            </a:r>
          </a:p>
          <a:p>
            <a:pPr lvl="4"/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P(B|¬A) = 0.08	P(B|A) = 0.92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295400" y="3962399"/>
                <a:ext cx="6288901" cy="540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𝐵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¬</m:t>
                            </m:r>
                            <m:r>
                              <a:rPr lang="en-US" i="1"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∗</m:t>
                        </m:r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¬</m:t>
                        </m:r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r>
                          <a:rPr lang="en-US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0.92 ∗0.01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0.92 ∗0.01+0.08 ∗0.99</m:t>
                        </m:r>
                      </m:den>
                    </m:f>
                  </m:oMath>
                </a14:m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0.0092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0.0884</m:t>
                        </m:r>
                      </m:den>
                    </m:f>
                  </m:oMath>
                </a14:m>
                <a:r>
                  <a:rPr lang="en-US" dirty="0" smtClean="0"/>
                  <a:t> = 10.4%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962399"/>
                <a:ext cx="6288901" cy="540661"/>
              </a:xfrm>
              <a:prstGeom prst="rect">
                <a:avLst/>
              </a:prstGeom>
              <a:blipFill rotWithShape="1">
                <a:blip r:embed="rId2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41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05800" cy="792162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Bayesian Spam Filtering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04956" y="1297540"/>
            <a:ext cx="419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 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Bayes Rule has been used in spam filters.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92223" y="2133600"/>
                <a:ext cx="5159554" cy="690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P(</a:t>
                </a:r>
                <a:r>
                  <a:rPr lang="en-US" sz="2400" dirty="0" err="1" smtClean="0"/>
                  <a:t>spam|words</a:t>
                </a:r>
                <a:r>
                  <a:rPr lang="en-US" sz="24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𝑤𝑜𝑟𝑑𝑠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𝑠𝑝𝑎𝑚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𝑠𝑝𝑎𝑚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𝑤𝑜𝑟𝑑𝑠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23" y="2133600"/>
                <a:ext cx="5159554" cy="690382"/>
              </a:xfrm>
              <a:prstGeom prst="rect">
                <a:avLst/>
              </a:prstGeom>
              <a:blipFill rotWithShape="1">
                <a:blip r:embed="rId2"/>
                <a:stretch>
                  <a:fillRect l="-1891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62000" y="3505200"/>
            <a:ext cx="84085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P(spam) = The probability that a message (email) is spam.</a:t>
            </a:r>
          </a:p>
          <a:p>
            <a:r>
              <a:rPr lang="en-US" dirty="0" smtClean="0"/>
              <a:t>P(words) = The probability that a sequence of words is </a:t>
            </a:r>
            <a:r>
              <a:rPr lang="en-US" dirty="0" smtClean="0"/>
              <a:t>in a message </a:t>
            </a:r>
            <a:r>
              <a:rPr lang="en-US" dirty="0" smtClean="0"/>
              <a:t>(you have won).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words|spam</a:t>
            </a:r>
            <a:r>
              <a:rPr lang="en-US" dirty="0" smtClean="0"/>
              <a:t>) – The probability that a spam message contains this sequence of words.</a:t>
            </a:r>
          </a:p>
          <a:p>
            <a:r>
              <a:rPr lang="en-US" dirty="0" smtClean="0"/>
              <a:t>P(</a:t>
            </a:r>
            <a:r>
              <a:rPr lang="en-US" dirty="0" err="1" smtClean="0"/>
              <a:t>spam|words</a:t>
            </a:r>
            <a:r>
              <a:rPr lang="en-US" dirty="0" smtClean="0"/>
              <a:t>) – The probability that a message is spam if it contains this sequence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of words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P(spam) = 0.05   {one in 20 }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P(you have won) = 0.001 { one in 1000 }</a:t>
            </a: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P(you have 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won|spam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) = 0.015 { one in 66}</a:t>
            </a:r>
          </a:p>
          <a:p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P(</a:t>
            </a:r>
            <a:r>
              <a:rPr lang="en-US" sz="1200" dirty="0" err="1" smtClean="0">
                <a:solidFill>
                  <a:schemeClr val="accent6">
                    <a:lumMod val="50000"/>
                  </a:schemeClr>
                </a:solidFill>
              </a:rPr>
              <a:t>spam|you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 hav</a:t>
            </a:r>
            <a:r>
              <a:rPr lang="en-US" sz="1200" dirty="0" smtClean="0">
                <a:solidFill>
                  <a:schemeClr val="accent6">
                    <a:lumMod val="50000"/>
                  </a:schemeClr>
                </a:solidFill>
              </a:rPr>
              <a:t>e won) = ( 0.015 * 0.05 ) / 0.001</a:t>
            </a:r>
            <a:r>
              <a:rPr lang="en-US" sz="1200" smtClean="0">
                <a:solidFill>
                  <a:schemeClr val="accent6">
                    <a:lumMod val="50000"/>
                  </a:schemeClr>
                </a:solidFill>
              </a:rPr>
              <a:t>=  0.75 (75%)</a:t>
            </a:r>
            <a:endParaRPr 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9480</TotalTime>
  <Words>461</Words>
  <Application>Microsoft Office PowerPoint</Application>
  <PresentationFormat>On-screen Show (4:3)</PresentationFormat>
  <Paragraphs>91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Artificial Intelligence Training Conditional Probabilities Bayes Theorem </vt:lpstr>
      <vt:lpstr>Background</vt:lpstr>
      <vt:lpstr>Independent Probability</vt:lpstr>
      <vt:lpstr>Bayes Equation</vt:lpstr>
      <vt:lpstr>Bayes Rule (Reformalized)</vt:lpstr>
      <vt:lpstr>Example</vt:lpstr>
      <vt:lpstr>Bayesian Spam Filtering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Handling Narrative Fields in Datasets for Classification </dc:title>
  <dc:creator>Andrew Ferlitsch</dc:creator>
  <cp:lastModifiedBy>dad</cp:lastModifiedBy>
  <cp:revision>287</cp:revision>
  <dcterms:created xsi:type="dcterms:W3CDTF">2006-08-16T00:00:00Z</dcterms:created>
  <dcterms:modified xsi:type="dcterms:W3CDTF">2017-11-02T19:58:31Z</dcterms:modified>
</cp:coreProperties>
</file>