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Syllabus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7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Weekly training event(s) combining presentation,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immerse interaction.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Repository – </a:t>
            </a:r>
            <a:r>
              <a:rPr lang="en-US" sz="2800" b="1" dirty="0" smtClean="0">
                <a:solidFill>
                  <a:srgbClr val="0070C0"/>
                </a:solidFill>
              </a:rPr>
              <a:t>www.labs.earth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select Presentations.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Contact – </a:t>
            </a:r>
            <a:r>
              <a:rPr lang="en-US" sz="2800" b="1" dirty="0" smtClean="0">
                <a:solidFill>
                  <a:srgbClr val="0070C0"/>
                </a:solidFill>
              </a:rPr>
              <a:t>aferlitsch@gmail.com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Dec, will ask for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Voluntary Donation.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Attendance / Certificate of Completion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008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Disclaimer: Not accredited by any institution or licensed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under any governing board.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Participant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Which training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Accumulated Hours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Issue Certificate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of Hours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Will keep on website and continuously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402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1: </a:t>
            </a:r>
            <a:r>
              <a:rPr lang="en-US" sz="2800" b="1" dirty="0" smtClean="0">
                <a:solidFill>
                  <a:srgbClr val="00B050"/>
                </a:solidFill>
              </a:rPr>
              <a:t>Graph Search Theory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This session covers the basic foundations of graph theory algorithms, covering Breadth First </a:t>
            </a:r>
            <a:br>
              <a:rPr lang="en-US" sz="1600" dirty="0" smtClean="0"/>
            </a:br>
            <a:r>
              <a:rPr lang="en-US" sz="1600" dirty="0" smtClean="0"/>
              <a:t>	Search (BFS), Depth First Search ( DFS), Depth Limited Search (DLS), Iterative Depth Search (IDS), </a:t>
            </a:r>
            <a:br>
              <a:rPr lang="en-US" sz="1600" dirty="0" smtClean="0"/>
            </a:br>
            <a:r>
              <a:rPr lang="en-US" sz="1600" dirty="0" smtClean="0"/>
              <a:t>	Greedy Algorithm, and A-STAR Algorithm.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2: </a:t>
            </a:r>
            <a:r>
              <a:rPr lang="en-US" sz="2800" b="1" dirty="0" smtClean="0">
                <a:solidFill>
                  <a:srgbClr val="00B050"/>
                </a:solidFill>
              </a:rPr>
              <a:t>Basic Principles of Robotics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covers </a:t>
            </a:r>
            <a:r>
              <a:rPr lang="en-US" sz="1600" dirty="0"/>
              <a:t>the basic foundations of robotics, covering </a:t>
            </a:r>
            <a:r>
              <a:rPr lang="en-US" sz="1600" dirty="0" smtClean="0"/>
              <a:t>Dynamic Programming</a:t>
            </a:r>
            <a:r>
              <a:rPr lang="en-US" sz="1600" dirty="0"/>
              <a:t>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Reinforcement Learning</a:t>
            </a:r>
            <a:r>
              <a:rPr lang="en-US" sz="1600" dirty="0"/>
              <a:t>, Markov </a:t>
            </a:r>
            <a:r>
              <a:rPr lang="en-US" sz="1600" dirty="0" smtClean="0"/>
              <a:t>Principles </a:t>
            </a:r>
            <a:r>
              <a:rPr lang="en-US" sz="1600" dirty="0"/>
              <a:t>and Bellman </a:t>
            </a:r>
            <a:r>
              <a:rPr lang="en-US" sz="1600" dirty="0" smtClean="0"/>
              <a:t>Equations</a:t>
            </a:r>
            <a:r>
              <a:rPr lang="en-US" sz="1600" dirty="0"/>
              <a:t>.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3: </a:t>
            </a:r>
            <a:r>
              <a:rPr lang="en-US" sz="2800" b="1" dirty="0" smtClean="0">
                <a:solidFill>
                  <a:srgbClr val="00B050"/>
                </a:solidFill>
              </a:rPr>
              <a:t>Titanic Data – Data Preprocessing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session covers </a:t>
            </a:r>
            <a:r>
              <a:rPr lang="en-US" sz="1600" dirty="0"/>
              <a:t>data preparation, feature engineering and machine learning with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Titanic </a:t>
            </a:r>
            <a:r>
              <a:rPr lang="en-US" sz="1600" dirty="0"/>
              <a:t>data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. We </a:t>
            </a:r>
            <a:r>
              <a:rPr lang="en-US" sz="1600" dirty="0"/>
              <a:t>will cover each step in the data preparation and training  model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using </a:t>
            </a:r>
            <a:r>
              <a:rPr lang="en-US" sz="1600" dirty="0"/>
              <a:t>Random Forest technique. This is a hands on as well as a presentation. We will be using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  <a:r>
              <a:rPr lang="en-US" sz="1600" dirty="0"/>
              <a:t>, python 3, </a:t>
            </a:r>
            <a:r>
              <a:rPr lang="en-US" sz="1600" dirty="0" err="1"/>
              <a:t>numpy</a:t>
            </a:r>
            <a:r>
              <a:rPr lang="en-US" sz="1600" dirty="0"/>
              <a:t>, pandas and </a:t>
            </a:r>
            <a:r>
              <a:rPr lang="en-US" sz="1600" dirty="0" err="1"/>
              <a:t>scilearn</a:t>
            </a:r>
            <a:r>
              <a:rPr lang="en-US" sz="1600" dirty="0"/>
              <a:t> ML libraries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69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566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4: </a:t>
            </a:r>
            <a:r>
              <a:rPr lang="en-US" sz="2800" b="1" dirty="0" smtClean="0">
                <a:solidFill>
                  <a:srgbClr val="00B050"/>
                </a:solidFill>
              </a:rPr>
              <a:t>Fundamentals of Neural Networks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</a:t>
            </a:r>
            <a:r>
              <a:rPr lang="en-US" sz="1600" dirty="0"/>
              <a:t>we will cover the basic foundations of neural networks, covering introduction to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Perceptron</a:t>
            </a:r>
            <a:r>
              <a:rPr lang="en-US" sz="1600" dirty="0"/>
              <a:t>, </a:t>
            </a:r>
            <a:r>
              <a:rPr lang="en-US" sz="1600" dirty="0" smtClean="0"/>
              <a:t>Artificial Neural Networks </a:t>
            </a:r>
            <a:r>
              <a:rPr lang="en-US" sz="1600" dirty="0"/>
              <a:t>(ANN), </a:t>
            </a:r>
            <a:r>
              <a:rPr lang="en-US" sz="1600" dirty="0" smtClean="0"/>
              <a:t>Convolutional Neural Networks </a:t>
            </a:r>
            <a:r>
              <a:rPr lang="en-US" sz="1600" dirty="0"/>
              <a:t>(CNN), </a:t>
            </a:r>
            <a:r>
              <a:rPr lang="en-US" sz="1600" dirty="0" smtClean="0"/>
              <a:t>Recurrent </a:t>
            </a:r>
            <a:br>
              <a:rPr lang="en-US" sz="1600" dirty="0" smtClean="0"/>
            </a:br>
            <a:r>
              <a:rPr lang="en-US" sz="1600" dirty="0" smtClean="0"/>
              <a:t>	Neural Networks </a:t>
            </a:r>
            <a:r>
              <a:rPr lang="en-US" sz="1600" dirty="0"/>
              <a:t>(RNN), and wrap up with </a:t>
            </a:r>
            <a:r>
              <a:rPr lang="en-US" sz="1600" dirty="0" smtClean="0"/>
              <a:t>Adversarial Attacks </a:t>
            </a:r>
            <a:r>
              <a:rPr lang="en-US" sz="1600" dirty="0"/>
              <a:t>on </a:t>
            </a:r>
            <a:r>
              <a:rPr lang="en-US" sz="1600" dirty="0" smtClean="0"/>
              <a:t>Neural Networks</a:t>
            </a:r>
            <a:r>
              <a:rPr lang="en-US" sz="1600" dirty="0"/>
              <a:t>.</a:t>
            </a:r>
            <a:endParaRPr lang="en-US" sz="16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5: </a:t>
            </a:r>
            <a:r>
              <a:rPr lang="en-US" sz="2800" b="1" dirty="0" smtClean="0">
                <a:solidFill>
                  <a:srgbClr val="00B050"/>
                </a:solidFill>
              </a:rPr>
              <a:t>Basic Statistics and Regression Analysis</a:t>
            </a:r>
          </a:p>
          <a:p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	The first part of this session will cover the basic foundations of statistics: standard deviation, </a:t>
            </a:r>
            <a:br>
              <a:rPr lang="en-US" sz="1600" dirty="0" smtClean="0"/>
            </a:br>
            <a:r>
              <a:rPr lang="en-US" sz="1600" dirty="0" smtClean="0"/>
              <a:t>	normal distribution, sampling distribution, Z-scores, box plots and simple linear regression </a:t>
            </a:r>
            <a:br>
              <a:rPr lang="en-US" sz="1600" dirty="0" smtClean="0"/>
            </a:br>
            <a:r>
              <a:rPr lang="en-US" sz="1600" dirty="0" smtClean="0"/>
              <a:t>	(also known as the slope of a line).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The second part of this session will cover the basic foundations of preparing datasets, simple </a:t>
            </a:r>
            <a:br>
              <a:rPr lang="en-US" sz="1600" dirty="0" smtClean="0"/>
            </a:br>
            <a:r>
              <a:rPr lang="en-US" sz="1600" dirty="0" smtClean="0"/>
              <a:t>	and multiple linear regression, decision trees, ensemble methods and confusion matrices.</a:t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0734" cy="4439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6: </a:t>
            </a:r>
            <a:r>
              <a:rPr lang="en-US" sz="2800" b="1" dirty="0">
                <a:solidFill>
                  <a:srgbClr val="00B050"/>
                </a:solidFill>
              </a:rPr>
              <a:t>Machine Learning in </a:t>
            </a:r>
            <a:r>
              <a:rPr lang="en-US" sz="2800" b="1" dirty="0" smtClean="0">
                <a:solidFill>
                  <a:srgbClr val="00B050"/>
                </a:solidFill>
              </a:rPr>
              <a:t>Python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The first part of this session will </a:t>
            </a:r>
            <a:r>
              <a:rPr lang="en-US" sz="1600" dirty="0"/>
              <a:t>cover the basic foundations of OOP programming </a:t>
            </a:r>
            <a:r>
              <a:rPr lang="en-US" sz="1600" dirty="0" smtClean="0"/>
              <a:t>in Python.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Python machine </a:t>
            </a:r>
            <a:r>
              <a:rPr lang="en-US" sz="1600" dirty="0"/>
              <a:t>learning libraries </a:t>
            </a:r>
            <a:r>
              <a:rPr lang="en-US" sz="1600" dirty="0" smtClean="0"/>
              <a:t>from </a:t>
            </a:r>
            <a:r>
              <a:rPr lang="en-US" sz="1600" dirty="0" err="1" smtClean="0"/>
              <a:t>Sci</a:t>
            </a:r>
            <a:r>
              <a:rPr lang="en-US" sz="1600" dirty="0" smtClean="0"/>
              <a:t>-Learn and </a:t>
            </a:r>
            <a:br>
              <a:rPr lang="en-US" sz="1600" dirty="0" smtClean="0"/>
            </a:br>
            <a:r>
              <a:rPr lang="en-US" sz="1600" dirty="0" smtClean="0"/>
              <a:t>	Torch.</a:t>
            </a:r>
            <a:endParaRPr lang="en-US" sz="1600" dirty="0"/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7: </a:t>
            </a:r>
            <a:r>
              <a:rPr lang="en-US" sz="2800" b="1" dirty="0" smtClean="0">
                <a:solidFill>
                  <a:srgbClr val="00B050"/>
                </a:solidFill>
              </a:rPr>
              <a:t>Natural Language Processing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will cover the basic foundations of Natural Language Processing covering bags of </a:t>
            </a:r>
            <a:br>
              <a:rPr lang="en-US" sz="1600" dirty="0" smtClean="0"/>
            </a:br>
            <a:r>
              <a:rPr lang="en-US" sz="1600" dirty="0" smtClean="0"/>
              <a:t>	words, cleaning, stemming, lemmatization, tern frequencies (TF), </a:t>
            </a:r>
            <a:r>
              <a:rPr lang="en-US" sz="1600" dirty="0" err="1" smtClean="0"/>
              <a:t>interdocument</a:t>
            </a:r>
            <a:r>
              <a:rPr lang="en-US" sz="1600" dirty="0" smtClean="0"/>
              <a:t> frequencies </a:t>
            </a:r>
            <a:br>
              <a:rPr lang="en-US" sz="1600" dirty="0" smtClean="0"/>
            </a:br>
            <a:r>
              <a:rPr lang="en-US" sz="1600" dirty="0" smtClean="0"/>
              <a:t>	(IDF), handling narrative (text) fields in datasets, and word vectors.</a:t>
            </a:r>
          </a:p>
          <a:p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9395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8: </a:t>
            </a:r>
            <a:r>
              <a:rPr lang="en-US" sz="2800" b="1" dirty="0" smtClean="0">
                <a:solidFill>
                  <a:srgbClr val="00B050"/>
                </a:solidFill>
              </a:rPr>
              <a:t>Sensor Fusion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The first part of this </a:t>
            </a:r>
            <a:r>
              <a:rPr lang="en-US" sz="1600" dirty="0"/>
              <a:t>session will cover the basic </a:t>
            </a:r>
            <a:r>
              <a:rPr lang="en-US" sz="1600" dirty="0" smtClean="0"/>
              <a:t>foundations of sensor technology in the </a:t>
            </a:r>
            <a:br>
              <a:rPr lang="en-US" sz="1600" dirty="0" smtClean="0"/>
            </a:br>
            <a:r>
              <a:rPr lang="en-US" sz="1600" dirty="0" smtClean="0"/>
              <a:t>	autonomous world, covering </a:t>
            </a:r>
            <a:r>
              <a:rPr lang="en-US" sz="1600" dirty="0" smtClean="0"/>
              <a:t>GPS, cameras, IDAR, and sonic sensors.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the algorithms, covering sensor fusion, SLAM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computer vision.</a:t>
            </a:r>
            <a:endParaRPr lang="en-US" sz="1600" dirty="0" smtClean="0"/>
          </a:p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9: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Python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This workshop will cover programming in Python, covering language basics and constructs,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common libraries.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10: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</a:t>
            </a:r>
            <a:r>
              <a:rPr lang="en-US" sz="2800" b="1" dirty="0" err="1" smtClean="0">
                <a:solidFill>
                  <a:srgbClr val="00B050"/>
                </a:solidFill>
              </a:rPr>
              <a:t>TensorFlow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dirty="0"/>
          </a:p>
          <a:p>
            <a:r>
              <a:rPr lang="en-US" sz="1600" dirty="0"/>
              <a:t>	This workshop will cover programming in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, covering the concepts of Design and Run,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syntax, and common approaches and design techniques.</a:t>
            </a:r>
          </a:p>
        </p:txBody>
      </p:sp>
    </p:spTree>
    <p:extLst>
      <p:ext uri="{BB962C8B-B14F-4D97-AF65-F5344CB8AC3E}">
        <p14:creationId xmlns:p14="http://schemas.microsoft.com/office/powerpoint/2010/main" val="20475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608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11: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AWS Machine Learning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</a:t>
            </a:r>
            <a:r>
              <a:rPr lang="en-US" sz="1600" dirty="0" smtClean="0"/>
              <a:t>machine learning programming with the AWS machine</a:t>
            </a:r>
            <a:br>
              <a:rPr lang="en-US" sz="1600" dirty="0" smtClean="0"/>
            </a:br>
            <a:r>
              <a:rPr lang="en-US" sz="1600" dirty="0" smtClean="0"/>
              <a:t>	learning framework, covering Lex (Natural Language Processing), Polly (text-to-Speech), </a:t>
            </a:r>
          </a:p>
          <a:p>
            <a:r>
              <a:rPr lang="en-US" sz="1600" dirty="0" smtClean="0"/>
              <a:t>	and </a:t>
            </a:r>
            <a:r>
              <a:rPr lang="en-US" sz="1600" dirty="0" err="1" smtClean="0"/>
              <a:t>Rekognition</a:t>
            </a:r>
            <a:r>
              <a:rPr lang="en-US" sz="1600" dirty="0" smtClean="0"/>
              <a:t> (Image Recognition).</a:t>
            </a:r>
            <a:br>
              <a:rPr lang="en-US" sz="1600" dirty="0" smtClean="0"/>
            </a:b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12: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Azure Machine Learning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machine learning programming with the </a:t>
            </a:r>
            <a:r>
              <a:rPr lang="en-US" sz="1600" dirty="0" smtClean="0"/>
              <a:t>Azure </a:t>
            </a:r>
            <a:r>
              <a:rPr lang="en-US" sz="1600" dirty="0"/>
              <a:t>machine</a:t>
            </a:r>
            <a:br>
              <a:rPr lang="en-US" sz="1600" dirty="0"/>
            </a:br>
            <a:r>
              <a:rPr lang="en-US" sz="1600" dirty="0"/>
              <a:t>	learning framework</a:t>
            </a:r>
            <a:r>
              <a:rPr lang="en-US" sz="1600" dirty="0" smtClean="0"/>
              <a:t>, covering the Azure </a:t>
            </a:r>
            <a:r>
              <a:rPr lang="en-US" sz="1600" smtClean="0"/>
              <a:t>Machine Learning Studio.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7039</TotalTime>
  <Words>101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Artificial Intelligence Training Syllabus </vt:lpstr>
      <vt:lpstr>Introduction</vt:lpstr>
      <vt:lpstr>Attendance / Certificate of Completion</vt:lpstr>
      <vt:lpstr>Syllabus</vt:lpstr>
      <vt:lpstr>Syllabus</vt:lpstr>
      <vt:lpstr>Syllabus</vt:lpstr>
      <vt:lpstr>Syllabus</vt:lpstr>
      <vt:lpstr>Syllabus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220</cp:revision>
  <dcterms:created xsi:type="dcterms:W3CDTF">2006-08-16T00:00:00Z</dcterms:created>
  <dcterms:modified xsi:type="dcterms:W3CDTF">2017-10-27T16:52:07Z</dcterms:modified>
</cp:coreProperties>
</file>