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84" r:id="rId4"/>
    <p:sldId id="286" r:id="rId5"/>
    <p:sldId id="285" r:id="rId6"/>
    <p:sldId id="283" r:id="rId7"/>
    <p:sldId id="287" r:id="rId8"/>
    <p:sldId id="288" r:id="rId9"/>
    <p:sldId id="292" r:id="rId10"/>
    <p:sldId id="289" r:id="rId11"/>
    <p:sldId id="290" r:id="rId12"/>
    <p:sldId id="291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10" d="100"/>
          <a:sy n="110" d="100"/>
        </p:scale>
        <p:origin x="-3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Greedy and A* Search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June,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575" y="990600"/>
            <a:ext cx="912769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search method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selecting the best local choice at each step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in hopes of finding an optimal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Does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consider how optimal the current solution is.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At each step, uses a heuristic h(x) to estimate the distance (cost)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each local choice from the goal, plus the accumulated distance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(cost)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g(x) to the current state 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Define a heuristic function h(x) to estimate the 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distance to the goal from any state.</a:t>
            </a:r>
          </a:p>
          <a:p>
            <a:pPr marL="914400" lvl="1" indent="-457200">
              <a:buAutoNum type="arabicPeriod" startAt="2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Define a function g(x) for measuring the actual distance from the start state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to the current state.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2.     From the current state, determine the search space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 (actions) for one step ahead.</a:t>
            </a:r>
          </a:p>
          <a:p>
            <a:pPr marL="914400" lvl="1" indent="-457200">
              <a:buAutoNum type="arabicPeriod" startAt="3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Select the action from the search space that minimizes g(x) + h(x).</a:t>
            </a:r>
          </a:p>
        </p:txBody>
      </p:sp>
    </p:spTree>
    <p:extLst>
      <p:ext uri="{BB962C8B-B14F-4D97-AF65-F5344CB8AC3E}">
        <p14:creationId xmlns:p14="http://schemas.microsoft.com/office/powerpoint/2010/main" val="41824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 - Optimality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278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A*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method will always find the </a:t>
            </a: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optimal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solution if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heuristic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, for all x, is always less than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or equal the actual distance (cost) to the goal node,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h*(x)</a:t>
            </a:r>
            <a:r>
              <a:rPr lang="en-US" sz="2400" b="1" dirty="0" smtClean="0"/>
              <a:t>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 ≤ h*(x), for all x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When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heuristic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h(x) ≤ h*(x)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and the evaluation function is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f(x) = g(x) + h(x)</a:t>
            </a:r>
            <a:r>
              <a:rPr lang="en-US" sz="2400" b="1" dirty="0" smtClean="0">
                <a:solidFill>
                  <a:srgbClr val="0070C0"/>
                </a:solidFill>
              </a:rPr>
              <a:t>,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method is said to be optimal, since it will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always find the optimal solution.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0869" y="3231952"/>
            <a:ext cx="820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Estimate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336679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</a:t>
            </a:r>
            <a:endParaRPr lang="en-US" sz="1400" dirty="0"/>
          </a:p>
        </p:txBody>
      </p:sp>
      <p:cxnSp>
        <p:nvCxnSpPr>
          <p:cNvPr id="7" name="Curved Connector 6"/>
          <p:cNvCxnSpPr/>
          <p:nvPr/>
        </p:nvCxnSpPr>
        <p:spPr>
          <a:xfrm rot="5400000" flipH="1" flipV="1">
            <a:off x="2923429" y="3089823"/>
            <a:ext cx="325337" cy="22859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902332" y="3101521"/>
            <a:ext cx="434578" cy="31444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 – SLD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495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the previous SLD example, Greedy picked a suboptimal solution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(node B), while A* will pick an optimal solution (node C).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f(x) = g(x) +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SLD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</a:p>
        </p:txBody>
      </p:sp>
      <p:sp>
        <p:nvSpPr>
          <p:cNvPr id="12" name="Oval 11"/>
          <p:cNvSpPr/>
          <p:nvPr/>
        </p:nvSpPr>
        <p:spPr>
          <a:xfrm>
            <a:off x="1787603" y="4391025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3003" y="36576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43400" y="36473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54328" y="3962400"/>
            <a:ext cx="867055" cy="49558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4163" y="39903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869655" y="35989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3799721" y="512288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2"/>
          </p:cNvCxnSpPr>
          <p:nvPr/>
        </p:nvCxnSpPr>
        <p:spPr>
          <a:xfrm>
            <a:off x="2254328" y="4724540"/>
            <a:ext cx="1545393" cy="6269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87855" y="46438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40203" y="3875901"/>
            <a:ext cx="803197" cy="1029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664099" y="5138343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310391" y="426734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37" idx="1"/>
          </p:cNvCxnSpPr>
          <p:nvPr/>
        </p:nvCxnSpPr>
        <p:spPr>
          <a:xfrm>
            <a:off x="4858085" y="3990341"/>
            <a:ext cx="519261" cy="3439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084861" y="4782339"/>
            <a:ext cx="357137" cy="42182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47177" y="38846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352279" y="51228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67591" y="434967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cxnSp>
        <p:nvCxnSpPr>
          <p:cNvPr id="54" name="Straight Arrow Connector 53"/>
          <p:cNvCxnSpPr>
            <a:endCxn id="32" idx="2"/>
          </p:cNvCxnSpPr>
          <p:nvPr/>
        </p:nvCxnSpPr>
        <p:spPr>
          <a:xfrm flipV="1">
            <a:off x="4273020" y="5366943"/>
            <a:ext cx="391079" cy="1030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78784" y="49208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endCxn id="37" idx="2"/>
          </p:cNvCxnSpPr>
          <p:nvPr/>
        </p:nvCxnSpPr>
        <p:spPr>
          <a:xfrm>
            <a:off x="3501784" y="4031112"/>
            <a:ext cx="1808607" cy="464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213411" y="4495940"/>
            <a:ext cx="1017692" cy="701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5383" y="4457979"/>
            <a:ext cx="104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Current Node</a:t>
            </a:r>
            <a:endParaRPr 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443655" y="3600465"/>
            <a:ext cx="1150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Actual Distance</a:t>
            </a:r>
            <a:endParaRPr lang="en-US" sz="1200" dirty="0"/>
          </a:p>
        </p:txBody>
      </p:sp>
      <p:cxnSp>
        <p:nvCxnSpPr>
          <p:cNvPr id="67" name="Curved Connector 66"/>
          <p:cNvCxnSpPr>
            <a:endCxn id="24" idx="1"/>
          </p:cNvCxnSpPr>
          <p:nvPr/>
        </p:nvCxnSpPr>
        <p:spPr>
          <a:xfrm rot="16200000" flipH="1">
            <a:off x="2232551" y="3927229"/>
            <a:ext cx="252942" cy="15028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12123" y="3069905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h(B) = 10 ≤ h*(B) = 13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5400000">
            <a:off x="3856472" y="3413312"/>
            <a:ext cx="781937" cy="64912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00501" y="5340391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h(C) = 7 ≤ h*(C) = 9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4" name="Curved Connector 73"/>
          <p:cNvCxnSpPr/>
          <p:nvPr/>
        </p:nvCxnSpPr>
        <p:spPr>
          <a:xfrm flipV="1">
            <a:off x="2858735" y="4920841"/>
            <a:ext cx="1713267" cy="5397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091740" y="6172200"/>
            <a:ext cx="5014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A* will select node B, since g(B) + h(B) &lt; g(C) + h(C)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17175" y="3346904"/>
            <a:ext cx="2182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f(B) = g(B) + h(B) = 10 + 10 = 20 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35707" y="5595543"/>
            <a:ext cx="2182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f(B) = g(B) + h(B) = 16 + 7 = 23 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A*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</a:t>
            </a:r>
            <a:r>
              <a:rPr lang="en-US" b="1" smtClean="0"/>
              <a:t>AStar( </a:t>
            </a:r>
            <a:r>
              <a:rPr lang="en-US" b="1" dirty="0" smtClean="0"/>
              <a:t>root </a:t>
            </a:r>
            <a:r>
              <a:rPr lang="en-US" b="1" dirty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b="1" dirty="0"/>
              <a:t>initialize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/>
              <a:t> </a:t>
            </a:r>
            <a:r>
              <a:rPr lang="en-US" b="1" dirty="0"/>
              <a:t>to the </a:t>
            </a:r>
            <a:r>
              <a:rPr lang="en-US" b="1" u="sng" dirty="0"/>
              <a:t>root node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initialize the </a:t>
            </a:r>
            <a:r>
              <a:rPr lang="en-US" b="1" u="sng" dirty="0"/>
              <a:t>visited</a:t>
            </a:r>
            <a:r>
              <a:rPr lang="en-US" b="1" dirty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while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/>
              <a:t>is not empty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(delete min)</a:t>
            </a:r>
            <a:r>
              <a:rPr lang="en-US" b="1" dirty="0" smtClean="0"/>
              <a:t> </a:t>
            </a:r>
            <a:r>
              <a:rPr lang="en-US" b="1" dirty="0"/>
              <a:t>the next </a:t>
            </a:r>
            <a:r>
              <a:rPr lang="en-US" b="1" i="1" u="sng" dirty="0"/>
              <a:t>node</a:t>
            </a:r>
            <a:r>
              <a:rPr lang="en-US" b="1" dirty="0"/>
              <a:t> from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 smtClean="0"/>
              <a:t> the </a:t>
            </a:r>
            <a:r>
              <a:rPr lang="en-US" b="1" dirty="0"/>
              <a:t>(node removed from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/>
              <a:t>) </a:t>
            </a:r>
            <a:r>
              <a:rPr lang="en-US" b="1" i="1" u="sng" dirty="0"/>
              <a:t>node</a:t>
            </a:r>
            <a:r>
              <a:rPr lang="en-US" b="1" dirty="0"/>
              <a:t> to the </a:t>
            </a:r>
            <a:r>
              <a:rPr lang="en-US" b="1" u="sng" dirty="0"/>
              <a:t>visited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if the </a:t>
            </a:r>
            <a:r>
              <a:rPr lang="en-US" b="1" i="1" u="sng" dirty="0"/>
              <a:t>node</a:t>
            </a:r>
            <a:r>
              <a:rPr lang="en-US" b="1" dirty="0"/>
              <a:t> matches to </a:t>
            </a:r>
            <a:r>
              <a:rPr lang="en-US" b="1" u="sng" dirty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		</a:t>
            </a:r>
            <a:r>
              <a:rPr lang="en-US" b="1" dirty="0"/>
              <a:t>return </a:t>
            </a:r>
            <a:r>
              <a:rPr lang="en-US" b="1" u="sng" dirty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/>
              <a:t>		for each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(neighbor) of the </a:t>
            </a:r>
            <a:r>
              <a:rPr lang="en-US" b="1" i="1" u="sng" dirty="0"/>
              <a:t>node</a:t>
            </a:r>
          </a:p>
          <a:p>
            <a:r>
              <a:rPr lang="en-US" b="1" dirty="0"/>
              <a:t>			if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not in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 smtClean="0"/>
              <a:t>				set key of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g(node) + h(child)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/>
              <a:t>				</a:t>
            </a:r>
            <a:r>
              <a:rPr lang="en-US" b="1" dirty="0" smtClean="0"/>
              <a:t>add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/>
              <a:t>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</a:t>
            </a:r>
            <a:r>
              <a:rPr lang="en-US" b="1" dirty="0"/>
              <a:t>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b="1" dirty="0"/>
              <a:t>	</a:t>
            </a:r>
            <a:r>
              <a:rPr lang="en-US" sz="1400" b="1" dirty="0" smtClean="0"/>
              <a:t>			</a:t>
            </a:r>
            <a:r>
              <a:rPr lang="en-US" sz="1400" dirty="0"/>
              <a:t>	</a:t>
            </a:r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38561" y="1172909"/>
            <a:ext cx="230543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Heap = Priority Queue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7360339" y="53340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42447" y="5285601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  <p:sp>
        <p:nvSpPr>
          <p:cNvPr id="9" name="Left Arrow 8"/>
          <p:cNvSpPr/>
          <p:nvPr/>
        </p:nvSpPr>
        <p:spPr>
          <a:xfrm>
            <a:off x="5743036" y="18288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1804600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3051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3750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search method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selecting the best local choice at each step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in hopes of finding an optimal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Does not consider how optimal the current solution is.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At each step, uses a heuristic to estimate the distance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(cost) of each local choice from the goal.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Define a heuristic function h(x) to estimate the 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distance to the goal from any state.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2.     From the current state, determine the search space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 (actions) for one step ahead.</a:t>
            </a:r>
          </a:p>
          <a:p>
            <a:pPr marL="914400" lvl="1" indent="-457200">
              <a:buAutoNum type="arabicPeriod" startAt="3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Select the action from the search space that minimizes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 the heuristic function.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- Completeness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904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Greedy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method will always find a solution if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heuristic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, for all x, is always less than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or equal the actual distance (cost) to the goal node,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h*(x)</a:t>
            </a:r>
            <a:r>
              <a:rPr lang="en-US" sz="2400" b="1" dirty="0" smtClean="0"/>
              <a:t>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 ≤ h*(x), for all x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When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heuristic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h(x) ≤ h*(x)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method is said to be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complete, since a solution will be found.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0869" y="3231952"/>
            <a:ext cx="820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Estimate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336679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</a:t>
            </a:r>
            <a:endParaRPr lang="en-US" sz="1400" dirty="0"/>
          </a:p>
        </p:txBody>
      </p:sp>
      <p:cxnSp>
        <p:nvCxnSpPr>
          <p:cNvPr id="7" name="Curved Connector 6"/>
          <p:cNvCxnSpPr/>
          <p:nvPr/>
        </p:nvCxnSpPr>
        <p:spPr>
          <a:xfrm rot="5400000" flipH="1" flipV="1">
            <a:off x="2923429" y="3089823"/>
            <a:ext cx="325337" cy="22859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902332" y="3101521"/>
            <a:ext cx="434578" cy="31444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2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– Straight Line Distance (SLD)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6044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One well-known heuristic that meets this criteria is the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Straight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Line Distance (SLD)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problems where the search space can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be represented in 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Euclidean Space.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SLD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</a:p>
        </p:txBody>
      </p:sp>
      <p:sp>
        <p:nvSpPr>
          <p:cNvPr id="12" name="Oval 11"/>
          <p:cNvSpPr/>
          <p:nvPr/>
        </p:nvSpPr>
        <p:spPr>
          <a:xfrm>
            <a:off x="1787603" y="4391025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3003" y="36576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43400" y="36473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54328" y="3962400"/>
            <a:ext cx="867055" cy="49558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4163" y="39903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869655" y="35989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3799721" y="512288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2"/>
          </p:cNvCxnSpPr>
          <p:nvPr/>
        </p:nvCxnSpPr>
        <p:spPr>
          <a:xfrm>
            <a:off x="2254328" y="4724540"/>
            <a:ext cx="1545393" cy="6269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87855" y="46438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40203" y="3875901"/>
            <a:ext cx="803197" cy="1029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664099" y="5138343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310391" y="426734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37" idx="1"/>
          </p:cNvCxnSpPr>
          <p:nvPr/>
        </p:nvCxnSpPr>
        <p:spPr>
          <a:xfrm>
            <a:off x="4858085" y="3990341"/>
            <a:ext cx="519261" cy="3439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084861" y="4782339"/>
            <a:ext cx="357137" cy="42182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47177" y="38846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352279" y="54570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67591" y="434967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cxnSp>
        <p:nvCxnSpPr>
          <p:cNvPr id="54" name="Straight Arrow Connector 53"/>
          <p:cNvCxnSpPr>
            <a:endCxn id="32" idx="2"/>
          </p:cNvCxnSpPr>
          <p:nvPr/>
        </p:nvCxnSpPr>
        <p:spPr>
          <a:xfrm flipV="1">
            <a:off x="4273020" y="5366943"/>
            <a:ext cx="391079" cy="1030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78784" y="49208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endCxn id="37" idx="2"/>
          </p:cNvCxnSpPr>
          <p:nvPr/>
        </p:nvCxnSpPr>
        <p:spPr>
          <a:xfrm>
            <a:off x="3501784" y="4031112"/>
            <a:ext cx="1808607" cy="464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213411" y="4495940"/>
            <a:ext cx="1017692" cy="701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5383" y="4457979"/>
            <a:ext cx="104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Current Node</a:t>
            </a:r>
            <a:endParaRPr 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443655" y="3600465"/>
            <a:ext cx="1150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Actual Distance</a:t>
            </a:r>
            <a:endParaRPr lang="en-US" sz="1200" dirty="0"/>
          </a:p>
        </p:txBody>
      </p:sp>
      <p:cxnSp>
        <p:nvCxnSpPr>
          <p:cNvPr id="67" name="Curved Connector 66"/>
          <p:cNvCxnSpPr>
            <a:endCxn id="24" idx="1"/>
          </p:cNvCxnSpPr>
          <p:nvPr/>
        </p:nvCxnSpPr>
        <p:spPr>
          <a:xfrm rot="16200000" flipH="1">
            <a:off x="2232551" y="3927229"/>
            <a:ext cx="252942" cy="15028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372454" y="3184966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h(B) = 10 ≤ h*(B) = 13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16200000" flipH="1">
            <a:off x="3288035" y="3493999"/>
            <a:ext cx="771653" cy="49803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00501" y="5340391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h(C) = 7 ≤ h*(C) = 9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4" name="Curved Connector 73"/>
          <p:cNvCxnSpPr/>
          <p:nvPr/>
        </p:nvCxnSpPr>
        <p:spPr>
          <a:xfrm flipV="1">
            <a:off x="2858735" y="4920841"/>
            <a:ext cx="1713267" cy="5397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091740" y="6172200"/>
            <a:ext cx="4243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Greedy will select node C, since h(C) &lt; h(B)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– Manhattan Distance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5795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search spaces represented by a 2D grid (such as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GridWorld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Manhattan Distance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MAN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a heuristic which meets the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criteria of always been less than or equal to the actual distance.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MAN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= the sum of the vertical and horizontal distance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400" y="41953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0" y="41953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5800" y="41953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41953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81400" y="46621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38600" y="46621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95800" y="46621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53000" y="4662100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0" y="51193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0" y="51193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95800" y="5119300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53000" y="51193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814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386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958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530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10000" y="4738300"/>
            <a:ext cx="0" cy="3048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10000" y="5195500"/>
            <a:ext cx="0" cy="3048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81600" y="5652700"/>
            <a:ext cx="0" cy="33337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9500" y="5833675"/>
            <a:ext cx="38100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95750" y="5843200"/>
            <a:ext cx="38100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33900" y="5833675"/>
            <a:ext cx="38100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90800" y="4285475"/>
            <a:ext cx="87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Start Node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86400" y="522330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52800" y="4738300"/>
            <a:ext cx="0" cy="762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038600" y="4042975"/>
            <a:ext cx="13716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21581" y="3765976"/>
            <a:ext cx="1053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Horizontal = 3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63867" y="4904600"/>
            <a:ext cx="879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Vertical = 2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02376" y="3765975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h(S) = 5 ≤ h*(S) = 7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Curved Connector 47"/>
          <p:cNvCxnSpPr/>
          <p:nvPr/>
        </p:nvCxnSpPr>
        <p:spPr>
          <a:xfrm>
            <a:off x="3077073" y="3904475"/>
            <a:ext cx="656727" cy="5195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74638"/>
            <a:ext cx="8791732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Least Coin Problem – Greedy 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796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988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815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6261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" y="1219200"/>
            <a:ext cx="797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Problem: For any money amount, calculate the least number of coins to carry in your pocket.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1499" y="4203700"/>
            <a:ext cx="5892319" cy="20313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Greedy(amount):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sum = 0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0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while sum &lt; amount: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coin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largest_coin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 amount – sum 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sum = sum + coin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+ 1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00641" y="3352800"/>
            <a:ext cx="2761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Greedy Selection, which coin</a:t>
            </a:r>
          </a:p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gets the closet to the solution.</a:t>
            </a:r>
            <a:endParaRPr lang="en-US" sz="1600" dirty="0"/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4362619" y="4362616"/>
            <a:ext cx="1472623" cy="62254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Greedy Search Example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72938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1724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934441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86384" y="2934441"/>
            <a:ext cx="5654" cy="6741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934441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619766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162048" y="3867375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h(1) = 14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53000" y="3867375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h(5) = 10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243074"/>
            <a:ext cx="3359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$.15, [ 25, 10, 5, 1 ] 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5482" y="2368775"/>
            <a:ext cx="25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h(x) = ( Amount – Sum ) 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00" y="389986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h(10) = 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96000" y="3505200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decagon 22"/>
          <p:cNvSpPr/>
          <p:nvPr/>
        </p:nvSpPr>
        <p:spPr>
          <a:xfrm>
            <a:off x="5276850" y="5029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Dodecagon 23"/>
          <p:cNvSpPr/>
          <p:nvPr/>
        </p:nvSpPr>
        <p:spPr>
          <a:xfrm>
            <a:off x="7733389" y="5029200"/>
            <a:ext cx="838200" cy="762000"/>
          </a:xfrm>
          <a:prstGeom prst="dodec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3" idx="0"/>
          </p:cNvCxnSpPr>
          <p:nvPr/>
        </p:nvCxnSpPr>
        <p:spPr>
          <a:xfrm flipH="1">
            <a:off x="6002747" y="4433041"/>
            <a:ext cx="931453" cy="698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9"/>
          </p:cNvCxnSpPr>
          <p:nvPr/>
        </p:nvCxnSpPr>
        <p:spPr>
          <a:xfrm>
            <a:off x="7162800" y="4445101"/>
            <a:ext cx="682892" cy="6861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5272" y="524244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h(10,1) = 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11772" y="525934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h(10,5) = 0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373223" y="4910614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70205" y="3134417"/>
            <a:ext cx="14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21078" y="6096000"/>
            <a:ext cx="14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Greedy Search Example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16273" y="3290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39729" y="3290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26473" y="3290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34073" y="17914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42170" y="2553441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53175" y="2553441"/>
            <a:ext cx="5654" cy="6741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03577" y="2553441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28839" y="348637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h(1) = 7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19791" y="348637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h(4)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243074"/>
            <a:ext cx="3125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[ 5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4, 2,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1 ] 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72273" y="1987775"/>
            <a:ext cx="25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h(x) = ( Amount – Sum ) 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86791" y="351886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h(5) = 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62791" y="3124200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decagon 22"/>
          <p:cNvSpPr/>
          <p:nvPr/>
        </p:nvSpPr>
        <p:spPr>
          <a:xfrm>
            <a:off x="5243641" y="4648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3" idx="0"/>
          </p:cNvCxnSpPr>
          <p:nvPr/>
        </p:nvCxnSpPr>
        <p:spPr>
          <a:xfrm flipH="1">
            <a:off x="5969538" y="4052041"/>
            <a:ext cx="931453" cy="698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29591" y="4064101"/>
            <a:ext cx="682892" cy="6861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44827" y="4222531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h(5,1) = 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78563" y="487834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h(5,2) = 1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340014" y="4529614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36996" y="2753417"/>
            <a:ext cx="14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23662" y="4191000"/>
            <a:ext cx="1495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48168" y="1650543"/>
            <a:ext cx="1295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Different Coins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0800000">
            <a:off x="5371196" y="1429586"/>
            <a:ext cx="710180" cy="37485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decagon 33"/>
          <p:cNvSpPr/>
          <p:nvPr/>
        </p:nvSpPr>
        <p:spPr>
          <a:xfrm>
            <a:off x="7700179" y="6022777"/>
            <a:ext cx="838200" cy="762000"/>
          </a:xfrm>
          <a:prstGeom prst="dodec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Dodecagon 39"/>
          <p:cNvSpPr/>
          <p:nvPr/>
        </p:nvSpPr>
        <p:spPr>
          <a:xfrm>
            <a:off x="7642517" y="46863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8061617" y="5463064"/>
            <a:ext cx="1" cy="5597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10278" y="620672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h(5,2,1) = 0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350256" y="5791200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05926" y="5987534"/>
            <a:ext cx="3839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Solution is Complete, but not optimal!</a:t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Optimal is 4,4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Greedy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 smtClean="0"/>
              <a:t>Greedy( </a:t>
            </a:r>
            <a:r>
              <a:rPr lang="en-US" b="1" dirty="0"/>
              <a:t>root 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b="1" dirty="0"/>
              <a:t>initialize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/>
              <a:t> </a:t>
            </a:r>
            <a:r>
              <a:rPr lang="en-US" b="1" dirty="0"/>
              <a:t>to the </a:t>
            </a:r>
            <a:r>
              <a:rPr lang="en-US" b="1" u="sng" dirty="0"/>
              <a:t>root node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initialize the </a:t>
            </a:r>
            <a:r>
              <a:rPr lang="en-US" b="1" u="sng" dirty="0"/>
              <a:t>visited</a:t>
            </a:r>
            <a:r>
              <a:rPr lang="en-US" b="1" dirty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while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/>
              <a:t>is not empty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(delete min)</a:t>
            </a:r>
            <a:r>
              <a:rPr lang="en-US" b="1" dirty="0" smtClean="0"/>
              <a:t> </a:t>
            </a:r>
            <a:r>
              <a:rPr lang="en-US" b="1" dirty="0"/>
              <a:t>the next </a:t>
            </a:r>
            <a:r>
              <a:rPr lang="en-US" b="1" i="1" u="sng" dirty="0"/>
              <a:t>node</a:t>
            </a:r>
            <a:r>
              <a:rPr lang="en-US" b="1" dirty="0"/>
              <a:t> from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 smtClean="0"/>
              <a:t> the </a:t>
            </a:r>
            <a:r>
              <a:rPr lang="en-US" b="1" dirty="0"/>
              <a:t>(node removed from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/>
              <a:t>) </a:t>
            </a:r>
            <a:r>
              <a:rPr lang="en-US" b="1" i="1" u="sng" dirty="0"/>
              <a:t>node</a:t>
            </a:r>
            <a:r>
              <a:rPr lang="en-US" b="1" dirty="0"/>
              <a:t> to the </a:t>
            </a:r>
            <a:r>
              <a:rPr lang="en-US" b="1" u="sng" dirty="0"/>
              <a:t>visited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if the </a:t>
            </a:r>
            <a:r>
              <a:rPr lang="en-US" b="1" i="1" u="sng" dirty="0"/>
              <a:t>node</a:t>
            </a:r>
            <a:r>
              <a:rPr lang="en-US" b="1" dirty="0"/>
              <a:t> matches to </a:t>
            </a:r>
            <a:r>
              <a:rPr lang="en-US" b="1" u="sng" dirty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		</a:t>
            </a:r>
            <a:r>
              <a:rPr lang="en-US" b="1" dirty="0"/>
              <a:t>return </a:t>
            </a:r>
            <a:r>
              <a:rPr lang="en-US" b="1" u="sng" dirty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/>
              <a:t>		for each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(neighbor) of the </a:t>
            </a:r>
            <a:r>
              <a:rPr lang="en-US" b="1" i="1" u="sng" dirty="0"/>
              <a:t>node</a:t>
            </a:r>
          </a:p>
          <a:p>
            <a:r>
              <a:rPr lang="en-US" b="1" dirty="0"/>
              <a:t>			if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not in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 smtClean="0"/>
              <a:t>				set key of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h(child)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/>
              <a:t>				</a:t>
            </a:r>
            <a:r>
              <a:rPr lang="en-US" b="1" dirty="0" smtClean="0"/>
              <a:t>add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/>
              <a:t>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</a:t>
            </a:r>
            <a:r>
              <a:rPr lang="en-US" b="1" dirty="0"/>
              <a:t>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b="1" dirty="0"/>
              <a:t>	</a:t>
            </a:r>
            <a:r>
              <a:rPr lang="en-US" sz="1400" b="1" dirty="0" smtClean="0"/>
              <a:t>			</a:t>
            </a:r>
            <a:r>
              <a:rPr lang="en-US" sz="1400" dirty="0"/>
              <a:t>	</a:t>
            </a:r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38561" y="1172909"/>
            <a:ext cx="230543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Heap = Priority Queue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5743036" y="18288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6648061" y="53340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1804600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13078" y="5293985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2139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6525</TotalTime>
  <Words>762</Words>
  <Application>Microsoft Office PowerPoint</Application>
  <PresentationFormat>On-screen Show (4:3)</PresentationFormat>
  <Paragraphs>207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Artificial Intelligence Greedy and A* Search </vt:lpstr>
      <vt:lpstr>Greedy Algorithm</vt:lpstr>
      <vt:lpstr>Greedy - Completeness</vt:lpstr>
      <vt:lpstr>Greedy – Straight Line Distance (SLD)</vt:lpstr>
      <vt:lpstr>Greedy – Manhattan Distance</vt:lpstr>
      <vt:lpstr>Least Coin Problem – Greedy Search</vt:lpstr>
      <vt:lpstr>Greedy Search Example</vt:lpstr>
      <vt:lpstr>Greedy Search Example</vt:lpstr>
      <vt:lpstr>BFS Greedy – Algorithm</vt:lpstr>
      <vt:lpstr>A* Algorithm</vt:lpstr>
      <vt:lpstr>A* - Optimality</vt:lpstr>
      <vt:lpstr>A* – SLD Example</vt:lpstr>
      <vt:lpstr>BFS A* – Algorithm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166</cp:revision>
  <dcterms:created xsi:type="dcterms:W3CDTF">2006-08-16T00:00:00Z</dcterms:created>
  <dcterms:modified xsi:type="dcterms:W3CDTF">2017-07-12T22:11:18Z</dcterms:modified>
</cp:coreProperties>
</file>