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7" r:id="rId3"/>
    <p:sldId id="284" r:id="rId4"/>
    <p:sldId id="285" r:id="rId5"/>
    <p:sldId id="283" r:id="rId6"/>
    <p:sldId id="282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-192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73868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defined with the keyword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class </a:t>
            </a:r>
            <a:r>
              <a:rPr lang="en-US" sz="1400" b="1" dirty="0" smtClean="0"/>
              <a:t>Node:</a:t>
            </a:r>
            <a:br>
              <a:rPr lang="en-US" sz="1400" b="1" dirty="0" smtClean="0"/>
            </a:br>
            <a:r>
              <a:rPr lang="en-US" sz="1400" b="1" dirty="0" smtClean="0"/>
              <a:t>		….</a:t>
            </a:r>
            <a:endParaRPr lang="en-US" sz="2400" b="1" dirty="0" smtClean="0"/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Constructor defined with the special reserved name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init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1400" b="1" dirty="0" smtClean="0"/>
              <a:t>Node: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__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sz="1400" b="1" dirty="0" smtClean="0"/>
              <a:t>__( self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smtClean="0"/>
              <a:t>):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…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…</a:t>
            </a: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636245"/>
            <a:ext cx="106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Class keyword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653" y="2438399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Class Name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38200" y="1913244"/>
            <a:ext cx="227942" cy="1441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1456670" y="2195186"/>
            <a:ext cx="219730" cy="3817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629" y="4405412"/>
            <a:ext cx="2612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define a method (function)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1598884" y="4038600"/>
            <a:ext cx="534716" cy="3668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7000" y="3505200"/>
            <a:ext cx="533400" cy="304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85011" y="3228201"/>
            <a:ext cx="2117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Reserved name for constructor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5810" y="4405412"/>
            <a:ext cx="4893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Required first parameter, self refers to this instantiated instance of the class.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200400" y="4038600"/>
            <a:ext cx="554218" cy="4851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7400" y="1524000"/>
            <a:ext cx="48013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Base Class definition for </a:t>
            </a:r>
            <a:r>
              <a:rPr lang="en-US" dirty="0" smtClean="0">
                <a:solidFill>
                  <a:srgbClr val="00B050"/>
                </a:solidFill>
              </a:rPr>
              <a:t>Node in Tree/Graph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smtClean="0"/>
              <a:t>Node:</a:t>
            </a:r>
            <a:endParaRPr lang="en-US" dirty="0"/>
          </a:p>
          <a:p>
            <a:r>
              <a:rPr lang="en-US" dirty="0"/>
              <a:t>	key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dirty="0"/>
              <a:t>	# node data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 constructor: set the node data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__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__</a:t>
            </a:r>
            <a:r>
              <a:rPr lang="en-US" dirty="0"/>
              <a:t>( self, key ):</a:t>
            </a:r>
          </a:p>
          <a:p>
            <a:r>
              <a:rPr lang="en-US" dirty="0"/>
              <a:t>		</a:t>
            </a:r>
            <a:r>
              <a:rPr lang="en-US" dirty="0" err="1"/>
              <a:t>self.key</a:t>
            </a:r>
            <a:r>
              <a:rPr lang="en-US" dirty="0"/>
              <a:t> = key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 Get or Set the node data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/>
              <a:t> Key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en-US" dirty="0"/>
              <a:t>self, key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dirty="0"/>
              <a:t> 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None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en-US" dirty="0" smtClean="0"/>
              <a:t> </a:t>
            </a:r>
            <a:r>
              <a:rPr lang="en-US" dirty="0"/>
              <a:t>key: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 smtClean="0"/>
              <a:t>self.key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self.key</a:t>
            </a:r>
            <a:r>
              <a:rPr lang="en-US" dirty="0" smtClean="0"/>
              <a:t> =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199" y="1835749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Start of class definition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682127" y="1904999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199" y="2155357"/>
            <a:ext cx="2164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Initialization if member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240766" y="2224606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3580" y="2955161"/>
            <a:ext cx="1926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Constructor with parameter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240766" y="302441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2014" y="3226538"/>
            <a:ext cx="301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Use keyword self to refer to member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103929" y="3295787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2014" y="4038599"/>
            <a:ext cx="145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Define class method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240766" y="4101135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Scope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1088937"/>
            <a:ext cx="4025526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Parameter to Methods.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smtClean="0"/>
              <a:t>self, flag )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	if </a:t>
            </a:r>
            <a:r>
              <a:rPr lang="en-US" sz="1400" b="1" dirty="0" smtClean="0"/>
              <a:t>flag ==</a:t>
            </a:r>
            <a:r>
              <a:rPr lang="en-US" sz="1400" b="1" dirty="0" smtClean="0">
                <a:solidFill>
                  <a:srgbClr val="0070C0"/>
                </a:solidFill>
              </a:rPr>
              <a:t> True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Local to Method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 self ):</a:t>
            </a:r>
            <a:br>
              <a:rPr lang="en-US" sz="1400" b="1" dirty="0" smtClean="0"/>
            </a:br>
            <a:r>
              <a:rPr lang="en-US" sz="1400" b="1" dirty="0" smtClean="0"/>
              <a:t>			flag = True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Member Variable</a:t>
            </a:r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smtClean="0"/>
              <a:t>flag =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smtClean="0"/>
              <a:t>self ):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/>
              <a:t>self.flag</a:t>
            </a:r>
            <a:r>
              <a:rPr lang="en-US" sz="1400" b="1" dirty="0" smtClean="0"/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True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Global Scope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smtClean="0"/>
              <a:t>self ):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	global </a:t>
            </a:r>
            <a:r>
              <a:rPr lang="en-US" sz="1400" b="1" dirty="0" smtClean="0"/>
              <a:t>flag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66249" y="1905000"/>
            <a:ext cx="1172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Parameter ‘flag’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2173840"/>
            <a:ext cx="196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without qualifier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4191000" y="2008031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4196751" y="2239001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48200" y="3566539"/>
            <a:ext cx="3857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without qualifier and not defined as parameter.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4247072" y="3644109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3438" y="5334000"/>
            <a:ext cx="3451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 qualifier self, refers to class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247072" y="5407328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3438" y="6396334"/>
            <a:ext cx="401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When declared with global keyword, all references in method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Will refer to the global (not local) scope of variable.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>
            <a:off x="4268638" y="6627166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Method Overloading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013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There is </a:t>
            </a:r>
            <a:r>
              <a:rPr lang="en-US" sz="2400" b="1" u="sng" dirty="0" smtClean="0"/>
              <a:t>NO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direct support for method overloading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Can be emulated (spoofed) by using Default parameters.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 Setter and Getter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Next()		</a:t>
            </a:r>
            <a:r>
              <a:rPr lang="en-US" sz="2400" b="1" dirty="0" smtClean="0">
                <a:solidFill>
                  <a:srgbClr val="00B050"/>
                </a:solidFill>
              </a:rPr>
              <a:t># get the next element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Next(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ele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	</a:t>
            </a:r>
            <a:r>
              <a:rPr lang="en-US" sz="2400" b="1" dirty="0" smtClean="0">
                <a:solidFill>
                  <a:srgbClr val="00B050"/>
                </a:solidFill>
              </a:rPr>
              <a:t># set the next element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Without method overloading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722" y="4936846"/>
            <a:ext cx="23621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Set Next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/>
              <a:t> Next( self, next )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self.next</a:t>
            </a:r>
            <a:r>
              <a:rPr lang="en-US" sz="1600" dirty="0" smtClean="0"/>
              <a:t> = next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B050"/>
                </a:solidFill>
              </a:rPr>
              <a:t># Get Next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/>
              <a:t>GetNext</a:t>
            </a:r>
            <a:r>
              <a:rPr lang="en-US" sz="1600" dirty="0" smtClean="0"/>
              <a:t>(self)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600" dirty="0" smtClean="0"/>
              <a:t> </a:t>
            </a:r>
            <a:r>
              <a:rPr lang="en-US" sz="1600" dirty="0" err="1" smtClean="0"/>
              <a:t>self.next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2278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Must use different function name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02426" y="6271879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Method Overloading using Default Parameter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585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default parameter to a function is where a default value is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specified in the function definition, when the function is called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without the parameter.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 Setter and Getter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606" y="3581400"/>
            <a:ext cx="32985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Set of Get Next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/>
              <a:t>Next( self, next =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sz="1600" dirty="0" smtClean="0"/>
              <a:t> )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sz="1600" dirty="0" smtClean="0"/>
              <a:t>next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is None</a:t>
            </a:r>
            <a:r>
              <a:rPr lang="en-US" sz="1600" dirty="0" smtClean="0"/>
              <a:t>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600" dirty="0" smtClean="0"/>
              <a:t> </a:t>
            </a:r>
            <a:r>
              <a:rPr lang="en-US" sz="1600" dirty="0" err="1" smtClean="0"/>
              <a:t>self.next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self.next</a:t>
            </a:r>
            <a:r>
              <a:rPr lang="en-US" sz="1600" dirty="0" smtClean="0"/>
              <a:t> = next</a:t>
            </a:r>
          </a:p>
          <a:p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8706" y="3233476"/>
            <a:ext cx="12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Default </a:t>
            </a:r>
            <a:r>
              <a:rPr lang="en-US" sz="1200" dirty="0" err="1" smtClean="0">
                <a:solidFill>
                  <a:srgbClr val="FF0000"/>
                </a:solidFill>
              </a:rPr>
              <a:t>Paramter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05984" y="4227731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196786" y="3581400"/>
            <a:ext cx="106707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2502" y="4655149"/>
            <a:ext cx="409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Get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695481" y="472440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6128" y="4158480"/>
            <a:ext cx="382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Inheritance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1164134"/>
            <a:ext cx="806785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Define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new class that extends a base (superclass).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new class (subclass) inherits the methods and member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variables of the base (superclass).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1400" b="1" dirty="0" err="1"/>
              <a:t>BinaryTree</a:t>
            </a:r>
            <a:r>
              <a:rPr lang="en-US" sz="1400" b="1" dirty="0" smtClean="0"/>
              <a:t>( Node ):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Invoking the base (superclass) constructor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2743200"/>
            <a:ext cx="1704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Derived (subclass) name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2743199"/>
            <a:ext cx="2277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Base (superclass) that is inherited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2590800" y="3048000"/>
            <a:ext cx="228600" cy="762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1" idx="1"/>
          </p:cNvCxnSpPr>
          <p:nvPr/>
        </p:nvCxnSpPr>
        <p:spPr>
          <a:xfrm rot="10800000" flipV="1">
            <a:off x="3581400" y="2881699"/>
            <a:ext cx="152400" cy="318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4267200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BinaryTree</a:t>
            </a:r>
            <a:r>
              <a:rPr lang="en-US" dirty="0" smtClean="0"/>
              <a:t>( Node ):</a:t>
            </a:r>
          </a:p>
          <a:p>
            <a:r>
              <a:rPr lang="en-US" dirty="0" smtClean="0"/>
              <a:t>	# </a:t>
            </a:r>
            <a:r>
              <a:rPr lang="en-US" dirty="0"/>
              <a:t>Constructor: set the node data and left/right subtrees to null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( self, key ):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super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0070C0"/>
                </a:solidFill>
              </a:rPr>
              <a:t>.__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( self, key 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2336" y="4867364"/>
            <a:ext cx="2070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Derived (subclass) constructor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573" y="5144363"/>
            <a:ext cx="2448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Invoke base (superclass) constructor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223820" y="4936613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587247" y="5213612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117" y="5794075"/>
            <a:ext cx="7966283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b="1" i="1" dirty="0"/>
              <a:t>Good Practice</a:t>
            </a:r>
            <a:r>
              <a:rPr lang="en-US" sz="1200" dirty="0"/>
              <a:t>: it's generally considered good practice to have non-inheriting classes explicitly inherit from the "object" </a:t>
            </a:r>
            <a:r>
              <a:rPr lang="en-US" sz="1200" dirty="0" smtClean="0"/>
              <a:t>class.</a:t>
            </a:r>
          </a:p>
          <a:p>
            <a:endParaRPr lang="en-US" sz="1200" dirty="0"/>
          </a:p>
          <a:p>
            <a:r>
              <a:rPr lang="en-US" sz="1200" b="1" i="1" dirty="0"/>
              <a:t> </a:t>
            </a:r>
            <a:r>
              <a:rPr lang="en-US" sz="1200" b="1" i="1" dirty="0" smtClean="0"/>
              <a:t>Example: </a:t>
            </a:r>
            <a:r>
              <a:rPr lang="en-US" sz="1200" dirty="0" smtClean="0">
                <a:solidFill>
                  <a:srgbClr val="00B050"/>
                </a:solidFill>
              </a:rPr>
              <a:t>class </a:t>
            </a:r>
            <a:r>
              <a:rPr lang="en-US" sz="1200" dirty="0">
                <a:solidFill>
                  <a:srgbClr val="00B050"/>
                </a:solidFill>
              </a:rPr>
              <a:t>Node</a:t>
            </a:r>
            <a:r>
              <a:rPr lang="en-US" sz="1200" dirty="0" smtClean="0">
                <a:solidFill>
                  <a:srgbClr val="00B050"/>
                </a:solidFill>
              </a:rPr>
              <a:t>: </a:t>
            </a:r>
            <a:r>
              <a:rPr lang="en-US" sz="1200" dirty="0" smtClean="0"/>
              <a:t>would become </a:t>
            </a:r>
            <a:r>
              <a:rPr lang="en-US" sz="1200" dirty="0" smtClean="0">
                <a:solidFill>
                  <a:srgbClr val="00B050"/>
                </a:solidFill>
              </a:rPr>
              <a:t>class Node(object):</a:t>
            </a:r>
            <a:r>
              <a:rPr lang="en-US" sz="1200" dirty="0">
                <a:solidFill>
                  <a:srgbClr val="00B050"/>
                </a:solidFill>
              </a:rPr>
              <a:t/>
            </a:r>
            <a:br>
              <a:rPr lang="en-US" sz="1200" dirty="0">
                <a:solidFill>
                  <a:srgbClr val="00B050"/>
                </a:solidFill>
              </a:rPr>
            </a:b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7120</TotalTime>
  <Words>285</Words>
  <Application>Microsoft Office PowerPoint</Application>
  <PresentationFormat>On-screen Show (4:3)</PresentationFormat>
  <Paragraphs>116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Python Object Oriented Programming </vt:lpstr>
      <vt:lpstr>Class Definition</vt:lpstr>
      <vt:lpstr>Class Example</vt:lpstr>
      <vt:lpstr>Class Scope</vt:lpstr>
      <vt:lpstr>Method Overloading</vt:lpstr>
      <vt:lpstr>Method Overloading using Default Parameter</vt:lpstr>
      <vt:lpstr>Class Inheritance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188</cp:revision>
  <dcterms:created xsi:type="dcterms:W3CDTF">2006-08-16T00:00:00Z</dcterms:created>
  <dcterms:modified xsi:type="dcterms:W3CDTF">2017-07-24T01:36:24Z</dcterms:modified>
</cp:coreProperties>
</file>