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1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153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Dynamic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Science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dirty="0" smtClean="0"/>
              <a:t>June,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830382" y="3633682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129082" y="3697676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5059121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  <a:endCxn id="13" idx="0"/>
          </p:cNvCxnSpPr>
          <p:nvPr/>
        </p:nvCxnSpPr>
        <p:spPr>
          <a:xfrm flipH="1">
            <a:off x="1556279" y="2717800"/>
            <a:ext cx="2523306" cy="10179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733801" y="2819894"/>
            <a:ext cx="540278" cy="877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  <a:endCxn id="15" idx="9"/>
          </p:cNvCxnSpPr>
          <p:nvPr/>
        </p:nvCxnSpPr>
        <p:spPr>
          <a:xfrm>
            <a:off x="4498685" y="2819894"/>
            <a:ext cx="672739" cy="955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1507942" y="31355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3291494">
            <a:off x="4504834" y="2946556"/>
            <a:ext cx="995276" cy="3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8592376">
            <a:off x="3274380" y="310620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7162800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44" idx="9"/>
          </p:cNvCxnSpPr>
          <p:nvPr/>
        </p:nvCxnSpPr>
        <p:spPr>
          <a:xfrm>
            <a:off x="4729195" y="2669545"/>
            <a:ext cx="2545908" cy="1105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330408">
            <a:off x="6352828" y="3168483"/>
            <a:ext cx="11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15</a:t>
            </a:r>
            <a:endParaRPr lang="en-US" dirty="0"/>
          </a:p>
        </p:txBody>
      </p:sp>
      <p:sp>
        <p:nvSpPr>
          <p:cNvPr id="56" name="Left Brace 55"/>
          <p:cNvSpPr/>
          <p:nvPr/>
        </p:nvSpPr>
        <p:spPr>
          <a:xfrm rot="16200000">
            <a:off x="4091841" y="1755781"/>
            <a:ext cx="647702" cy="63324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773327" y="5386573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Level of Search Tree, Possible Coin choices &lt;= $.23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830382" y="3633682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129082" y="3697676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5059121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  <a:endCxn id="13" idx="0"/>
          </p:cNvCxnSpPr>
          <p:nvPr/>
        </p:nvCxnSpPr>
        <p:spPr>
          <a:xfrm flipH="1">
            <a:off x="1556279" y="2717800"/>
            <a:ext cx="2523306" cy="10179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733801" y="2819894"/>
            <a:ext cx="540278" cy="877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  <a:endCxn id="15" idx="9"/>
          </p:cNvCxnSpPr>
          <p:nvPr/>
        </p:nvCxnSpPr>
        <p:spPr>
          <a:xfrm>
            <a:off x="4498685" y="2819894"/>
            <a:ext cx="672739" cy="955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1507942" y="31355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3291494">
            <a:off x="4504834" y="2946556"/>
            <a:ext cx="995276" cy="3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8592376">
            <a:off x="3274380" y="310620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7162800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44" idx="9"/>
          </p:cNvCxnSpPr>
          <p:nvPr/>
        </p:nvCxnSpPr>
        <p:spPr>
          <a:xfrm>
            <a:off x="4729195" y="2669545"/>
            <a:ext cx="2545908" cy="1105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330408">
            <a:off x="6352828" y="3168483"/>
            <a:ext cx="11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15</a:t>
            </a:r>
            <a:endParaRPr lang="en-US" dirty="0"/>
          </a:p>
        </p:txBody>
      </p:sp>
      <p:sp>
        <p:nvSpPr>
          <p:cNvPr id="21" name="Dodecagon 20"/>
          <p:cNvSpPr/>
          <p:nvPr/>
        </p:nvSpPr>
        <p:spPr>
          <a:xfrm>
            <a:off x="7162800" y="48006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Dodecagon 22"/>
          <p:cNvSpPr/>
          <p:nvPr/>
        </p:nvSpPr>
        <p:spPr>
          <a:xfrm>
            <a:off x="7162800" y="5867400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62636"/>
              </p:ext>
            </p:extLst>
          </p:nvPr>
        </p:nvGraphicFramePr>
        <p:xfrm>
          <a:off x="1974888" y="5501640"/>
          <a:ext cx="34671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[15,</a:t>
                      </a:r>
                      <a:r>
                        <a:rPr lang="en-US" baseline="0" dirty="0" smtClean="0"/>
                        <a:t> 4, 4]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75566" y="2481340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$.22</a:t>
            </a:r>
            <a:endParaRPr lang="en-US" sz="1600" dirty="0"/>
          </a:p>
        </p:txBody>
      </p:sp>
      <p:cxnSp>
        <p:nvCxnSpPr>
          <p:cNvPr id="4" name="Curved Connector 3"/>
          <p:cNvCxnSpPr/>
          <p:nvPr/>
        </p:nvCxnSpPr>
        <p:spPr>
          <a:xfrm rot="16200000" flipH="1">
            <a:off x="576886" y="3073389"/>
            <a:ext cx="813788" cy="306797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7984" y="2437415"/>
            <a:ext cx="2188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Solve sub-problem $.08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16200000" flipH="1">
            <a:off x="7042094" y="2971296"/>
            <a:ext cx="813788" cy="306797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666" y="4540233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$.19</a:t>
            </a:r>
            <a:endParaRPr lang="en-US" sz="1600" dirty="0"/>
          </a:p>
        </p:txBody>
      </p:sp>
      <p:cxnSp>
        <p:nvCxnSpPr>
          <p:cNvPr id="32" name="Curved Connector 31"/>
          <p:cNvCxnSpPr>
            <a:endCxn id="14" idx="6"/>
          </p:cNvCxnSpPr>
          <p:nvPr/>
        </p:nvCxnSpPr>
        <p:spPr>
          <a:xfrm flipV="1">
            <a:off x="2667000" y="4357582"/>
            <a:ext cx="574385" cy="30614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69028" y="4682123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$.18</a:t>
            </a:r>
            <a:endParaRPr lang="en-US" sz="1600" dirty="0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4826810" y="4435495"/>
            <a:ext cx="443018" cy="2871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02387" y="4416955"/>
            <a:ext cx="0" cy="365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76987" y="5562600"/>
            <a:ext cx="0" cy="365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34000" y="4357582"/>
            <a:ext cx="1828800" cy="1570354"/>
          </a:xfrm>
          <a:prstGeom prst="straightConnector1">
            <a:avLst/>
          </a:prstGeom>
          <a:ln w="317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22721" y="5329768"/>
            <a:ext cx="1308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Reuse Solved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Solution for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.08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478221" y="6419109"/>
            <a:ext cx="16636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Initial Solution Space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decagon 5"/>
          <p:cNvSpPr/>
          <p:nvPr/>
        </p:nvSpPr>
        <p:spPr>
          <a:xfrm>
            <a:off x="1252368" y="31926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Dodecagon 6"/>
          <p:cNvSpPr/>
          <p:nvPr/>
        </p:nvSpPr>
        <p:spPr>
          <a:xfrm>
            <a:off x="3970168" y="31291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Dodecagon 7"/>
          <p:cNvSpPr/>
          <p:nvPr/>
        </p:nvSpPr>
        <p:spPr>
          <a:xfrm>
            <a:off x="6662568" y="31926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Dodecagon 8"/>
          <p:cNvSpPr/>
          <p:nvPr/>
        </p:nvSpPr>
        <p:spPr>
          <a:xfrm>
            <a:off x="3970168" y="16940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78265" y="2456085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89268" y="2456085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39672" y="2456085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446796">
            <a:off x="2013002" y="269076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327745">
            <a:off x="5742733" y="288101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70428" y="276088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64230"/>
              </p:ext>
            </p:extLst>
          </p:nvPr>
        </p:nvGraphicFramePr>
        <p:xfrm>
          <a:off x="2665699" y="4343400"/>
          <a:ext cx="34671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4800600"/>
            <a:ext cx="1361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Initial Optimal</a:t>
            </a:r>
          </a:p>
          <a:p>
            <a:r>
              <a:rPr lang="en-US" sz="1600" dirty="0" smtClean="0"/>
              <a:t>Solutions</a:t>
            </a:r>
            <a:endParaRPr lang="en-US" sz="1600" dirty="0"/>
          </a:p>
        </p:txBody>
      </p:sp>
      <p:cxnSp>
        <p:nvCxnSpPr>
          <p:cNvPr id="19" name="Curved Connector 18"/>
          <p:cNvCxnSpPr/>
          <p:nvPr/>
        </p:nvCxnSpPr>
        <p:spPr>
          <a:xfrm>
            <a:off x="1978265" y="4953000"/>
            <a:ext cx="502172" cy="13998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72" y="198438"/>
            <a:ext cx="90677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Advanced– Prune Less Optimal Solution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decagon 19"/>
          <p:cNvSpPr/>
          <p:nvPr/>
        </p:nvSpPr>
        <p:spPr>
          <a:xfrm>
            <a:off x="1330153" y="3150588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Dodecagon 22"/>
          <p:cNvSpPr/>
          <p:nvPr/>
        </p:nvSpPr>
        <p:spPr>
          <a:xfrm>
            <a:off x="4047953" y="1651988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5"/>
            <a:endCxn id="20" idx="0"/>
          </p:cNvCxnSpPr>
          <p:nvPr/>
        </p:nvCxnSpPr>
        <p:spPr>
          <a:xfrm flipH="1">
            <a:off x="2056050" y="2413988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decagon 30"/>
          <p:cNvSpPr/>
          <p:nvPr/>
        </p:nvSpPr>
        <p:spPr>
          <a:xfrm>
            <a:off x="309271" y="4356347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Dodecagon 31"/>
          <p:cNvSpPr/>
          <p:nvPr/>
        </p:nvSpPr>
        <p:spPr>
          <a:xfrm>
            <a:off x="1263717" y="43487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Dodecagon 32"/>
          <p:cNvSpPr/>
          <p:nvPr/>
        </p:nvSpPr>
        <p:spPr>
          <a:xfrm>
            <a:off x="2197847" y="4356347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1035168" y="3898653"/>
            <a:ext cx="610078" cy="559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3" idx="9"/>
          </p:cNvCxnSpPr>
          <p:nvPr/>
        </p:nvCxnSpPr>
        <p:spPr>
          <a:xfrm>
            <a:off x="1901721" y="3912588"/>
            <a:ext cx="408429" cy="5458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730732" y="3912588"/>
            <a:ext cx="0" cy="5072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345566">
            <a:off x="756408" y="3858818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2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3021027">
            <a:off x="1832853" y="3996939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6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34449" y="538952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um = 5</a:t>
            </a:r>
            <a:endParaRPr lang="en-US" sz="1600" dirty="0"/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1119309" y="4965947"/>
            <a:ext cx="629946" cy="478304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24866"/>
              </p:ext>
            </p:extLst>
          </p:nvPr>
        </p:nvGraphicFramePr>
        <p:xfrm>
          <a:off x="4953000" y="3265998"/>
          <a:ext cx="3467100" cy="2236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407263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V="1">
            <a:off x="838200" y="4185514"/>
            <a:ext cx="4267200" cy="45621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745044" y="4831987"/>
            <a:ext cx="2360356" cy="55753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07479" y="3398314"/>
            <a:ext cx="967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new </a:t>
            </a:r>
          </a:p>
          <a:p>
            <a:r>
              <a:rPr lang="en-US" sz="1600" dirty="0" smtClean="0"/>
              <a:t>solutions</a:t>
            </a:r>
            <a:endParaRPr lang="en-US" sz="1600" dirty="0"/>
          </a:p>
        </p:txBody>
      </p:sp>
      <p:cxnSp>
        <p:nvCxnSpPr>
          <p:cNvPr id="57" name="Curved Connector 56"/>
          <p:cNvCxnSpPr/>
          <p:nvPr/>
        </p:nvCxnSpPr>
        <p:spPr>
          <a:xfrm rot="5400000">
            <a:off x="3559175" y="4056527"/>
            <a:ext cx="398246" cy="201395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6200000" flipH="1">
            <a:off x="3509304" y="4366928"/>
            <a:ext cx="1093517" cy="39413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33704" y="4356348"/>
            <a:ext cx="868213" cy="754405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1302387" y="4350502"/>
            <a:ext cx="865966" cy="76025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68538" y="5558798"/>
            <a:ext cx="2501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Prune Node since current</a:t>
            </a:r>
            <a:br>
              <a:rPr lang="en-US" sz="1600" dirty="0" smtClean="0"/>
            </a:br>
            <a:r>
              <a:rPr lang="en-US" sz="1600" dirty="0" smtClean="0"/>
              <a:t>solution is less optimal than</a:t>
            </a:r>
          </a:p>
          <a:p>
            <a:r>
              <a:rPr lang="en-US" sz="1600" dirty="0" smtClean="0"/>
              <a:t>solution in solution space.</a:t>
            </a:r>
            <a:endParaRPr lang="en-US" sz="1600" dirty="0"/>
          </a:p>
        </p:txBody>
      </p:sp>
      <p:cxnSp>
        <p:nvCxnSpPr>
          <p:cNvPr id="69" name="Curved Connector 68"/>
          <p:cNvCxnSpPr>
            <a:stCxn id="68" idx="1"/>
          </p:cNvCxnSpPr>
          <p:nvPr/>
        </p:nvCxnSpPr>
        <p:spPr>
          <a:xfrm rot="10800000">
            <a:off x="1682818" y="5205101"/>
            <a:ext cx="385720" cy="769197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9283" y="2244711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sub-problem $.07</a:t>
            </a:r>
            <a:endParaRPr lang="en-US" sz="1600" dirty="0"/>
          </a:p>
        </p:txBody>
      </p:sp>
      <p:cxnSp>
        <p:nvCxnSpPr>
          <p:cNvPr id="73" name="Curved Connector 72"/>
          <p:cNvCxnSpPr>
            <a:endCxn id="20" idx="10"/>
          </p:cNvCxnSpPr>
          <p:nvPr/>
        </p:nvCxnSpPr>
        <p:spPr>
          <a:xfrm rot="16200000" flipH="1">
            <a:off x="1119348" y="2632985"/>
            <a:ext cx="545725" cy="489479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49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Prune Nodes when Solution Exists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decagon 13"/>
          <p:cNvSpPr/>
          <p:nvPr/>
        </p:nvSpPr>
        <p:spPr>
          <a:xfrm>
            <a:off x="4051965" y="301613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4051965" y="158103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471065" y="2343030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52225" y="264783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43" name="Dodecagon 42"/>
          <p:cNvSpPr/>
          <p:nvPr/>
        </p:nvSpPr>
        <p:spPr>
          <a:xfrm>
            <a:off x="4053781" y="4303578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471065" y="3765429"/>
            <a:ext cx="0" cy="5381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03263" y="3790696"/>
            <a:ext cx="85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8</a:t>
            </a:r>
            <a:endParaRPr lang="en-US" sz="1600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68874"/>
              </p:ext>
            </p:extLst>
          </p:nvPr>
        </p:nvGraphicFramePr>
        <p:xfrm>
          <a:off x="5715000" y="3397130"/>
          <a:ext cx="3200400" cy="2601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47"/>
                <a:gridCol w="1551953"/>
              </a:tblGrid>
              <a:tr h="407263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38200" y="2783353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sub-problem $.04</a:t>
            </a:r>
            <a:endParaRPr lang="en-US" sz="1600" dirty="0"/>
          </a:p>
        </p:txBody>
      </p:sp>
      <p:cxnSp>
        <p:nvCxnSpPr>
          <p:cNvPr id="55" name="Curved Connector 54"/>
          <p:cNvCxnSpPr>
            <a:stCxn id="54" idx="3"/>
          </p:cNvCxnSpPr>
          <p:nvPr/>
        </p:nvCxnSpPr>
        <p:spPr>
          <a:xfrm>
            <a:off x="3271880" y="2952630"/>
            <a:ext cx="739765" cy="444500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1"/>
          </p:cNvCxnSpPr>
          <p:nvPr/>
        </p:nvCxnSpPr>
        <p:spPr>
          <a:xfrm flipH="1" flipV="1">
            <a:off x="4724401" y="4684578"/>
            <a:ext cx="990599" cy="1346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572000" y="4952271"/>
            <a:ext cx="1676400" cy="915129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75911" y="5867400"/>
            <a:ext cx="1935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solution for $.08</a:t>
            </a:r>
            <a:endParaRPr lang="en-US" sz="1600" dirty="0"/>
          </a:p>
        </p:txBody>
      </p:sp>
      <p:cxnSp>
        <p:nvCxnSpPr>
          <p:cNvPr id="59" name="Curved Connector 58"/>
          <p:cNvCxnSpPr/>
          <p:nvPr/>
        </p:nvCxnSpPr>
        <p:spPr>
          <a:xfrm flipV="1">
            <a:off x="4048190" y="5409835"/>
            <a:ext cx="1171510" cy="626842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383063" y="4303578"/>
            <a:ext cx="14207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 cent coin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because solution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exists.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Initial Solutions for $.23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36782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228685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4792782" y="28548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54582" y="151838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</p:cNvCxnSpPr>
          <p:nvPr/>
        </p:nvCxnSpPr>
        <p:spPr>
          <a:xfrm flipH="1">
            <a:off x="1981200" y="2178286"/>
            <a:ext cx="2085685" cy="7935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862825" y="2280380"/>
            <a:ext cx="398554" cy="5893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</p:cNvCxnSpPr>
          <p:nvPr/>
        </p:nvCxnSpPr>
        <p:spPr>
          <a:xfrm>
            <a:off x="4485985" y="2280380"/>
            <a:ext cx="467015" cy="691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6756400" y="28675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2" idx="3"/>
            <a:endCxn id="44" idx="8"/>
          </p:cNvCxnSpPr>
          <p:nvPr/>
        </p:nvCxnSpPr>
        <p:spPr>
          <a:xfrm>
            <a:off x="4680479" y="2178286"/>
            <a:ext cx="2075921" cy="968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75700"/>
              </p:ext>
            </p:extLst>
          </p:nvPr>
        </p:nvGraphicFramePr>
        <p:xfrm>
          <a:off x="2800263" y="3733800"/>
          <a:ext cx="3200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47"/>
                <a:gridCol w="1551953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286078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01318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[ 15 ]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>
            <a:off x="5410200" y="3442464"/>
            <a:ext cx="1660997" cy="30345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56400" y="4790455"/>
            <a:ext cx="1935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solution for $.15</a:t>
            </a:r>
            <a:endParaRPr lang="en-US" sz="1600" dirty="0"/>
          </a:p>
        </p:txBody>
      </p:sp>
      <p:cxnSp>
        <p:nvCxnSpPr>
          <p:cNvPr id="31" name="Curved Connector 30"/>
          <p:cNvCxnSpPr/>
          <p:nvPr/>
        </p:nvCxnSpPr>
        <p:spPr>
          <a:xfrm rot="16200000" flipV="1">
            <a:off x="6742498" y="4062499"/>
            <a:ext cx="1111632" cy="454233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4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Apply Sub-Solution $.08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36782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228685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4792782" y="28548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54582" y="151838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</p:cNvCxnSpPr>
          <p:nvPr/>
        </p:nvCxnSpPr>
        <p:spPr>
          <a:xfrm flipH="1">
            <a:off x="1981200" y="2178286"/>
            <a:ext cx="2085685" cy="7935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862825" y="2280380"/>
            <a:ext cx="398554" cy="5893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</p:cNvCxnSpPr>
          <p:nvPr/>
        </p:nvCxnSpPr>
        <p:spPr>
          <a:xfrm>
            <a:off x="4485985" y="2280380"/>
            <a:ext cx="467015" cy="691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6756400" y="28675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2" idx="3"/>
            <a:endCxn id="44" idx="8"/>
          </p:cNvCxnSpPr>
          <p:nvPr/>
        </p:nvCxnSpPr>
        <p:spPr>
          <a:xfrm>
            <a:off x="4680479" y="2178286"/>
            <a:ext cx="2075921" cy="968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16291"/>
              </p:ext>
            </p:extLst>
          </p:nvPr>
        </p:nvGraphicFramePr>
        <p:xfrm>
          <a:off x="2800263" y="3733800"/>
          <a:ext cx="3200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47"/>
                <a:gridCol w="1551953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286078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01318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[ 15 ]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>
            <a:endCxn id="32" idx="7"/>
          </p:cNvCxnSpPr>
          <p:nvPr/>
        </p:nvCxnSpPr>
        <p:spPr>
          <a:xfrm flipV="1">
            <a:off x="5253712" y="4521694"/>
            <a:ext cx="1489988" cy="15743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7374" y="1801846"/>
            <a:ext cx="1371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$.22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932335" y="1790589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$.08</a:t>
            </a:r>
            <a:endParaRPr lang="en-US" sz="1600" dirty="0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1313622" y="2349285"/>
            <a:ext cx="689402" cy="249118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44" idx="10"/>
          </p:cNvCxnSpPr>
          <p:nvPr/>
        </p:nvCxnSpPr>
        <p:spPr>
          <a:xfrm rot="5400000">
            <a:off x="6820628" y="2277553"/>
            <a:ext cx="832561" cy="34742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8352" y="4057167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$.19</a:t>
            </a:r>
            <a:endParaRPr lang="en-US" sz="1600" dirty="0"/>
          </a:p>
        </p:txBody>
      </p:sp>
      <p:cxnSp>
        <p:nvCxnSpPr>
          <p:cNvPr id="28" name="Curved Connector 27"/>
          <p:cNvCxnSpPr>
            <a:endCxn id="14" idx="7"/>
          </p:cNvCxnSpPr>
          <p:nvPr/>
        </p:nvCxnSpPr>
        <p:spPr>
          <a:xfrm flipV="1">
            <a:off x="1714005" y="3352839"/>
            <a:ext cx="1514680" cy="873605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decagon 31"/>
          <p:cNvSpPr/>
          <p:nvPr/>
        </p:nvSpPr>
        <p:spPr>
          <a:xfrm>
            <a:off x="6743700" y="40386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Dodecagon 32"/>
          <p:cNvSpPr/>
          <p:nvPr/>
        </p:nvSpPr>
        <p:spPr>
          <a:xfrm>
            <a:off x="6743700" y="5105400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162800" y="3631745"/>
            <a:ext cx="0" cy="4548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77365" y="4769232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36441" y="1899380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$.18</a:t>
            </a:r>
            <a:endParaRPr lang="en-US" sz="1600" dirty="0"/>
          </a:p>
        </p:txBody>
      </p:sp>
      <p:cxnSp>
        <p:nvCxnSpPr>
          <p:cNvPr id="42" name="Curved Connector 41"/>
          <p:cNvCxnSpPr/>
          <p:nvPr/>
        </p:nvCxnSpPr>
        <p:spPr>
          <a:xfrm rot="5400000">
            <a:off x="5302158" y="2387590"/>
            <a:ext cx="832561" cy="34742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58824" y="6096000"/>
            <a:ext cx="2103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Reuse solution for $.08</a:t>
            </a:r>
            <a:endParaRPr lang="en-US" sz="1600" dirty="0"/>
          </a:p>
        </p:txBody>
      </p:sp>
      <p:cxnSp>
        <p:nvCxnSpPr>
          <p:cNvPr id="45" name="Curved Connector 44"/>
          <p:cNvCxnSpPr/>
          <p:nvPr/>
        </p:nvCxnSpPr>
        <p:spPr>
          <a:xfrm rot="16200000" flipV="1">
            <a:off x="5921221" y="5414125"/>
            <a:ext cx="875207" cy="347422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</a:t>
            </a:r>
            <a:r>
              <a:rPr lang="en-US" sz="4000" smtClean="0">
                <a:solidFill>
                  <a:schemeClr val="accent1">
                    <a:lumMod val="75000"/>
                  </a:schemeClr>
                </a:solidFill>
              </a:rPr>
              <a:t>Prune N-1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candidate solutions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36782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228685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4792782" y="28548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54582" y="151838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</p:cNvCxnSpPr>
          <p:nvPr/>
        </p:nvCxnSpPr>
        <p:spPr>
          <a:xfrm flipH="1">
            <a:off x="1981200" y="2178286"/>
            <a:ext cx="2085685" cy="7935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862825" y="2280380"/>
            <a:ext cx="398554" cy="5893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</p:cNvCxnSpPr>
          <p:nvPr/>
        </p:nvCxnSpPr>
        <p:spPr>
          <a:xfrm>
            <a:off x="4485985" y="2280380"/>
            <a:ext cx="467015" cy="691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6756400" y="28675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2" idx="3"/>
            <a:endCxn id="44" idx="8"/>
          </p:cNvCxnSpPr>
          <p:nvPr/>
        </p:nvCxnSpPr>
        <p:spPr>
          <a:xfrm>
            <a:off x="4680479" y="2178286"/>
            <a:ext cx="2075921" cy="968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32335" y="1790589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$.08</a:t>
            </a:r>
            <a:endParaRPr lang="en-US" sz="1600" dirty="0"/>
          </a:p>
        </p:txBody>
      </p:sp>
      <p:cxnSp>
        <p:nvCxnSpPr>
          <p:cNvPr id="20" name="Curved Connector 19"/>
          <p:cNvCxnSpPr>
            <a:endCxn id="39" idx="2"/>
          </p:cNvCxnSpPr>
          <p:nvPr/>
        </p:nvCxnSpPr>
        <p:spPr>
          <a:xfrm rot="10800000" flipV="1">
            <a:off x="4481203" y="4255837"/>
            <a:ext cx="457759" cy="297388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44" idx="10"/>
          </p:cNvCxnSpPr>
          <p:nvPr/>
        </p:nvCxnSpPr>
        <p:spPr>
          <a:xfrm rot="5400000">
            <a:off x="6820628" y="2277553"/>
            <a:ext cx="832561" cy="34742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12666" y="4038600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$.15</a:t>
            </a:r>
            <a:endParaRPr lang="en-US" sz="1600" dirty="0"/>
          </a:p>
        </p:txBody>
      </p:sp>
      <p:cxnSp>
        <p:nvCxnSpPr>
          <p:cNvPr id="28" name="Curved Connector 27"/>
          <p:cNvCxnSpPr/>
          <p:nvPr/>
        </p:nvCxnSpPr>
        <p:spPr>
          <a:xfrm>
            <a:off x="1635538" y="4234546"/>
            <a:ext cx="969404" cy="4906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decagon 31"/>
          <p:cNvSpPr/>
          <p:nvPr/>
        </p:nvSpPr>
        <p:spPr>
          <a:xfrm>
            <a:off x="6743700" y="40386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Dodecagon 32"/>
          <p:cNvSpPr/>
          <p:nvPr/>
        </p:nvSpPr>
        <p:spPr>
          <a:xfrm>
            <a:off x="6743700" y="5105400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162800" y="3631745"/>
            <a:ext cx="0" cy="4548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77365" y="4769232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>
            <a:off x="7772400" y="4226444"/>
            <a:ext cx="304800" cy="1336156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230814" y="4725245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N = 2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400800" y="3631745"/>
            <a:ext cx="2590800" cy="261665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665368" y="3646969"/>
            <a:ext cx="289214" cy="4395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odecagon 38"/>
          <p:cNvSpPr/>
          <p:nvPr/>
        </p:nvSpPr>
        <p:spPr>
          <a:xfrm>
            <a:off x="3643002" y="407013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52" idx="11"/>
          </p:cNvCxnSpPr>
          <p:nvPr/>
        </p:nvCxnSpPr>
        <p:spPr>
          <a:xfrm flipH="1">
            <a:off x="3136345" y="3631745"/>
            <a:ext cx="366621" cy="4548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7200" y="4086560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$.18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9657" y="6248400"/>
            <a:ext cx="8435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If sub-solution is N deep, then only search n-1 levels deeper for alternate solution. If not found at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N-1 depth, then alternate solution must be at least N deep and therefore not a better solution.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2" name="Dodecagon 51"/>
          <p:cNvSpPr/>
          <p:nvPr/>
        </p:nvSpPr>
        <p:spPr>
          <a:xfrm>
            <a:off x="2604942" y="408656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&quot;No&quot; Symbol 59"/>
          <p:cNvSpPr/>
          <p:nvPr/>
        </p:nvSpPr>
        <p:spPr>
          <a:xfrm>
            <a:off x="2826640" y="4940072"/>
            <a:ext cx="380711" cy="345556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&quot;No&quot; Symbol 60"/>
          <p:cNvSpPr/>
          <p:nvPr/>
        </p:nvSpPr>
        <p:spPr>
          <a:xfrm>
            <a:off x="3862825" y="4975913"/>
            <a:ext cx="380711" cy="345556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4212" y="5002466"/>
            <a:ext cx="1255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Prune at N-1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016996" y="4886138"/>
            <a:ext cx="1" cy="600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066885" y="4848560"/>
            <a:ext cx="1" cy="600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781731" y="5195495"/>
            <a:ext cx="96146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Search Solution Space for Prior Solutions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98237" y="3072031"/>
            <a:ext cx="594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That’s Dynamic Programming!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it?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5249" y="1219200"/>
            <a:ext cx="772852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 method of solving complex problems.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Solve sub-problems.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Store (Remember) solutions to sub-problems.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Reuse Stored 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3700" y="37465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Problem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3700" y="45339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064646" y="42799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63700" y="53467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Y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3030492" y="50800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030492" y="58801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63700" y="61341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041900" y="4533900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029200" y="5346700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Y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787900" y="4635500"/>
            <a:ext cx="2540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787900" y="5461000"/>
            <a:ext cx="2540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51500" y="3873500"/>
            <a:ext cx="17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Storage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14900" y="4940300"/>
            <a:ext cx="1598727" cy="1371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23465" y="5136346"/>
            <a:ext cx="15042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Solve problem by</a:t>
            </a:r>
          </a:p>
          <a:p>
            <a:r>
              <a:rPr lang="en-US" sz="1400" dirty="0" smtClean="0"/>
              <a:t>decomposing into</a:t>
            </a:r>
          </a:p>
          <a:p>
            <a:r>
              <a:rPr lang="en-US" sz="1400" dirty="0" smtClean="0"/>
              <a:t>Sub-problems X, Y</a:t>
            </a:r>
          </a:p>
          <a:p>
            <a:r>
              <a:rPr lang="en-US" sz="1400" dirty="0" smtClean="0"/>
              <a:t>and X again.</a:t>
            </a:r>
            <a:endParaRPr lang="en-US" sz="1400" dirty="0"/>
          </a:p>
        </p:txBody>
      </p:sp>
      <p:sp>
        <p:nvSpPr>
          <p:cNvPr id="22" name="Left Brace 21"/>
          <p:cNvSpPr/>
          <p:nvPr/>
        </p:nvSpPr>
        <p:spPr>
          <a:xfrm>
            <a:off x="1371600" y="4787900"/>
            <a:ext cx="292100" cy="1612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13971" y="3269446"/>
            <a:ext cx="1530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Store solution to X</a:t>
            </a:r>
            <a:endParaRPr lang="en-US" sz="1400" dirty="0"/>
          </a:p>
        </p:txBody>
      </p:sp>
      <p:cxnSp>
        <p:nvCxnSpPr>
          <p:cNvPr id="25" name="Curved Connector 24"/>
          <p:cNvCxnSpPr>
            <a:stCxn id="26" idx="2"/>
          </p:cNvCxnSpPr>
          <p:nvPr/>
        </p:nvCxnSpPr>
        <p:spPr>
          <a:xfrm rot="5400000">
            <a:off x="7522788" y="3750635"/>
            <a:ext cx="829677" cy="48285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26219" y="6246911"/>
            <a:ext cx="2942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Reuse solution X when sub-problem X</a:t>
            </a:r>
          </a:p>
          <a:p>
            <a:r>
              <a:rPr lang="en-US" sz="1400" dirty="0" smtClean="0"/>
              <a:t>Is encountered again.</a:t>
            </a:r>
            <a:endParaRPr lang="en-US" sz="1400" dirty="0"/>
          </a:p>
        </p:txBody>
      </p:sp>
      <p:cxnSp>
        <p:nvCxnSpPr>
          <p:cNvPr id="30" name="Curved Connector 29"/>
          <p:cNvCxnSpPr/>
          <p:nvPr/>
        </p:nvCxnSpPr>
        <p:spPr>
          <a:xfrm rot="10800000">
            <a:off x="5257801" y="6090456"/>
            <a:ext cx="568419" cy="40962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86933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is this different from Functions?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5249" y="1219200"/>
            <a:ext cx="8581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In Traditional Programming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the solutions to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sub-problems is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known.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Programmer decomposes the problem into 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sub-problems.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Designs and Codes solution to sub-problem.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Encapsulates solution to sub-problem in a function.</a:t>
            </a:r>
          </a:p>
        </p:txBody>
      </p:sp>
      <p:sp>
        <p:nvSpPr>
          <p:cNvPr id="12" name="Horizontal Scroll 11"/>
          <p:cNvSpPr/>
          <p:nvPr/>
        </p:nvSpPr>
        <p:spPr>
          <a:xfrm>
            <a:off x="647699" y="4760218"/>
            <a:ext cx="7848600" cy="1600200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868" y="5029200"/>
            <a:ext cx="6580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 Dynamic Programming, </a:t>
            </a:r>
            <a:b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 Solution is Discovered (not Coded!).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86933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Traditional Design &amp; Coded Program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68392" y="26227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Problem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68392" y="34101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869338" y="31561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8392" y="42229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Y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2835184" y="39562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835184" y="47563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68392" y="50103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46592" y="3410129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X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33892" y="4222929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Y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flipH="1">
            <a:off x="4571998" y="4333889"/>
            <a:ext cx="261893" cy="3747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62492" y="1872397"/>
            <a:ext cx="3627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Solutions to sub-problems were </a:t>
            </a:r>
          </a:p>
          <a:p>
            <a:r>
              <a:rPr lang="en-US" dirty="0" smtClean="0"/>
              <a:t>Pre-designed and coded, and stored</a:t>
            </a:r>
          </a:p>
          <a:p>
            <a:r>
              <a:rPr lang="en-US" dirty="0"/>
              <a:t>a</a:t>
            </a:r>
            <a:r>
              <a:rPr lang="en-US" dirty="0" smtClean="0"/>
              <a:t>s re-usable functions (components)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719592" y="3816529"/>
            <a:ext cx="1598727" cy="1371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>
            <a:off x="1176292" y="3664129"/>
            <a:ext cx="292100" cy="1612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062493" y="4966685"/>
            <a:ext cx="568419" cy="40962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flipH="1">
            <a:off x="4584699" y="3568770"/>
            <a:ext cx="261893" cy="3747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00476" y="5200829"/>
            <a:ext cx="29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Pre-designed solution reused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5400000">
            <a:off x="6176151" y="2906079"/>
            <a:ext cx="487401" cy="266698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360" y="3982659"/>
            <a:ext cx="995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dirty="0" smtClean="0"/>
              <a:t>un-time</a:t>
            </a:r>
          </a:p>
          <a:p>
            <a:r>
              <a:rPr lang="en-US" sz="1600" dirty="0" smtClean="0"/>
              <a:t>program</a:t>
            </a:r>
          </a:p>
          <a:p>
            <a:r>
              <a:rPr lang="en-US" sz="1600" dirty="0" smtClean="0"/>
              <a:t>execution</a:t>
            </a:r>
          </a:p>
          <a:p>
            <a:r>
              <a:rPr lang="en-US" sz="1600" dirty="0" smtClean="0"/>
              <a:t>Flow.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322342" y="1143000"/>
            <a:ext cx="5828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The solutions are already known.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4638"/>
            <a:ext cx="8791732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Least Coin Problem – Traditional Solution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796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988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815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6261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219200"/>
            <a:ext cx="79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Problem: For any money amount, calculate the least number of coins to carry in your pocket.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2217" y="3333402"/>
            <a:ext cx="3402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$.08 = 5 + 1 + 1 + 1 = 4 coins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$.23 = 10 + 10 + 1 + 1 + 1 = 5 coins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1499" y="4203700"/>
            <a:ext cx="4968989" cy="175432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sum = 0</a:t>
            </a:r>
          </a:p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hile sum &lt; amount: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coin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largest_coin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(amount – sum)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sum = sum + coin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+ 1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6150114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Solution can be pre-designed and code because the coins  are multiples of each other.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Least Coin Problem – Coins not Multiples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240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432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259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5705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990165"/>
            <a:ext cx="565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$.08 = 4 + 4 = 2 coins </a:t>
            </a:r>
            <a:r>
              <a:rPr lang="en-US" b="1" dirty="0" smtClean="0">
                <a:solidFill>
                  <a:srgbClr val="FF0000"/>
                </a:solidFill>
              </a:rPr>
              <a:t>(not 5 + 1 + 1 +1 </a:t>
            </a:r>
            <a:r>
              <a:rPr lang="en-US" b="1" smtClean="0">
                <a:solidFill>
                  <a:srgbClr val="FF0000"/>
                </a:solidFill>
              </a:rPr>
              <a:t>= 4 </a:t>
            </a:r>
            <a:r>
              <a:rPr lang="en-US" b="1" dirty="0" smtClean="0">
                <a:solidFill>
                  <a:srgbClr val="FF0000"/>
                </a:solidFill>
              </a:rPr>
              <a:t>coins)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$.23 = 15 +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4 + 4 = 3 coins </a:t>
            </a:r>
            <a:r>
              <a:rPr lang="en-US" b="1" dirty="0" smtClean="0">
                <a:solidFill>
                  <a:srgbClr val="FF0000"/>
                </a:solidFill>
              </a:rPr>
              <a:t>(not 15 + 5 + 1 + 1 + 1 = 5 coins)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0500" y="43434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If we had used the previous pre-designed/coded solution, we would have gotten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the wrong answer!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4286044" y="3676445"/>
            <a:ext cx="706904" cy="627007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1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67282" y="36075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172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934441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86382" y="2934441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934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619766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16200000">
            <a:off x="4043482" y="2235941"/>
            <a:ext cx="647700" cy="5372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2010116" y="316912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327745">
            <a:off x="5739847" y="33593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7542" y="323924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73327" y="5386573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Level of Search Tree, Possible Coin choices &lt;= $.08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58100" y="2611938"/>
            <a:ext cx="1322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 node for 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15 cent coin</a:t>
            </a:r>
          </a:p>
          <a:p>
            <a:r>
              <a:rPr lang="en-US" sz="1600" dirty="0">
                <a:solidFill>
                  <a:srgbClr val="FF0000"/>
                </a:solidFill>
              </a:rPr>
              <a:t>b</a:t>
            </a:r>
            <a:r>
              <a:rPr lang="en-US" sz="1600" dirty="0" smtClean="0">
                <a:solidFill>
                  <a:srgbClr val="FF0000"/>
                </a:solidFill>
              </a:rPr>
              <a:t>ecause &gt; .08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3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5564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67282" y="34929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5564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819894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86382" y="2819894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819894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2010116" y="30545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327745">
            <a:off x="5739847" y="32448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7542" y="312469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18" name="Dodecagon 17"/>
          <p:cNvSpPr/>
          <p:nvPr/>
        </p:nvSpPr>
        <p:spPr>
          <a:xfrm>
            <a:off x="228600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Dodecagon 18"/>
          <p:cNvSpPr/>
          <p:nvPr/>
        </p:nvSpPr>
        <p:spPr>
          <a:xfrm>
            <a:off x="1183046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Dodecagon 19"/>
          <p:cNvSpPr/>
          <p:nvPr/>
        </p:nvSpPr>
        <p:spPr>
          <a:xfrm>
            <a:off x="2117176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8" idx="0"/>
          </p:cNvCxnSpPr>
          <p:nvPr/>
        </p:nvCxnSpPr>
        <p:spPr>
          <a:xfrm flipH="1">
            <a:off x="954497" y="4304559"/>
            <a:ext cx="610078" cy="559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9"/>
          </p:cNvCxnSpPr>
          <p:nvPr/>
        </p:nvCxnSpPr>
        <p:spPr>
          <a:xfrm>
            <a:off x="1821050" y="4318494"/>
            <a:ext cx="408429" cy="5458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50061" y="4318494"/>
            <a:ext cx="0" cy="5072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9345566">
            <a:off x="675737" y="4264724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2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 rot="3021027">
            <a:off x="1752182" y="4402845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6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53778" y="5795427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um = 5</a:t>
            </a:r>
            <a:endParaRPr lang="en-US" sz="1600" dirty="0"/>
          </a:p>
        </p:txBody>
      </p:sp>
      <p:cxnSp>
        <p:nvCxnSpPr>
          <p:cNvPr id="41" name="Curved Connector 40"/>
          <p:cNvCxnSpPr/>
          <p:nvPr/>
        </p:nvCxnSpPr>
        <p:spPr>
          <a:xfrm flipV="1">
            <a:off x="1038638" y="5371853"/>
            <a:ext cx="629946" cy="478304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decagon 41"/>
          <p:cNvSpPr/>
          <p:nvPr/>
        </p:nvSpPr>
        <p:spPr>
          <a:xfrm>
            <a:off x="3423179" y="47368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Dodecagon 42"/>
          <p:cNvSpPr/>
          <p:nvPr/>
        </p:nvSpPr>
        <p:spPr>
          <a:xfrm>
            <a:off x="4541736" y="4736853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5" name="Straight Arrow Connector 44"/>
          <p:cNvCxnSpPr>
            <a:endCxn id="42" idx="11"/>
          </p:cNvCxnSpPr>
          <p:nvPr/>
        </p:nvCxnSpPr>
        <p:spPr>
          <a:xfrm flipH="1">
            <a:off x="3954582" y="4254994"/>
            <a:ext cx="431801" cy="4818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10"/>
          </p:cNvCxnSpPr>
          <p:nvPr/>
        </p:nvCxnSpPr>
        <p:spPr>
          <a:xfrm>
            <a:off x="4386382" y="4242293"/>
            <a:ext cx="462151" cy="4945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8766244">
            <a:off x="3514073" y="4231265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5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 rot="2772438">
            <a:off x="4418580" y="4267560"/>
            <a:ext cx="85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8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285680" y="3833458"/>
            <a:ext cx="11818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15 cent coin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</a:t>
            </a:r>
            <a:r>
              <a:rPr lang="en-US" sz="1400" dirty="0" smtClean="0">
                <a:solidFill>
                  <a:srgbClr val="FF0000"/>
                </a:solidFill>
              </a:rPr>
              <a:t>ecause &gt; .07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25537" y="3770328"/>
            <a:ext cx="15184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15 and 5 cent coin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</a:t>
            </a:r>
            <a:r>
              <a:rPr lang="en-US" sz="1400" dirty="0" smtClean="0">
                <a:solidFill>
                  <a:srgbClr val="FF0000"/>
                </a:solidFill>
              </a:rPr>
              <a:t>ecause &gt; .04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53200" y="4485819"/>
            <a:ext cx="12559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 expanded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Because goal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was found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0200" y="6133981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Found Goal Node: $.08 = 4 + 4 ( 2 coins)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BFS will found solution at shallowest node, which is the least number of coins.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3" name="Curved Connector 52"/>
          <p:cNvCxnSpPr>
            <a:endCxn id="43" idx="5"/>
          </p:cNvCxnSpPr>
          <p:nvPr/>
        </p:nvCxnSpPr>
        <p:spPr>
          <a:xfrm rot="5400000" flipH="1" flipV="1">
            <a:off x="4343144" y="5628592"/>
            <a:ext cx="635128" cy="37565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Put Solution in Solution Space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22763"/>
              </p:ext>
            </p:extLst>
          </p:nvPr>
        </p:nvGraphicFramePr>
        <p:xfrm>
          <a:off x="1524000" y="2743200"/>
          <a:ext cx="6096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332491" y="1435387"/>
            <a:ext cx="6479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Store the solution in a solution space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0600" y="4419600"/>
            <a:ext cx="7442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Now let’s solve: coins = BFS( $.23, [ 15, 5, 4, 1 ] ) </a:t>
            </a:r>
            <a:endParaRPr lang="en-US" sz="2800" dirty="0"/>
          </a:p>
        </p:txBody>
      </p:sp>
      <p:cxnSp>
        <p:nvCxnSpPr>
          <p:cNvPr id="55" name="Curved Connector 54"/>
          <p:cNvCxnSpPr/>
          <p:nvPr/>
        </p:nvCxnSpPr>
        <p:spPr>
          <a:xfrm rot="16200000" flipH="1">
            <a:off x="3753284" y="2229281"/>
            <a:ext cx="723035" cy="30479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1100</Words>
  <Application>Microsoft Office PowerPoint</Application>
  <PresentationFormat>On-screen Show (4:3)</PresentationFormat>
  <Paragraphs>294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Introduction to Dynamic Programming </vt:lpstr>
      <vt:lpstr>What is it?</vt:lpstr>
      <vt:lpstr>How is this different from Functions?</vt:lpstr>
      <vt:lpstr>Traditional Design &amp; Coded Program</vt:lpstr>
      <vt:lpstr>Least Coin Problem – Traditional Solution</vt:lpstr>
      <vt:lpstr>Least Coin Problem – Coins not Multiples</vt:lpstr>
      <vt:lpstr>Discover Solution using BFS Search Tree</vt:lpstr>
      <vt:lpstr>Discover Solution using BFS Search Tree</vt:lpstr>
      <vt:lpstr>Put Solution in Solution Space</vt:lpstr>
      <vt:lpstr>Discover Solution using BFS Search Tree</vt:lpstr>
      <vt:lpstr>Discover Solution using BFS Search Tree</vt:lpstr>
      <vt:lpstr>Advanced – Initial Solution Space</vt:lpstr>
      <vt:lpstr>Advanced– Prune Less Optimal Solution</vt:lpstr>
      <vt:lpstr>Advanced – Prune Nodes when Solution Exists </vt:lpstr>
      <vt:lpstr>Advanced – Initial Solutions for $.23 </vt:lpstr>
      <vt:lpstr>Advanced – Apply Sub-Solution $.08</vt:lpstr>
      <vt:lpstr>Advanced – Prune N-1 candidate solutions</vt:lpstr>
      <vt:lpstr>Search Solution Space for Prior Solutions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79</cp:revision>
  <dcterms:created xsi:type="dcterms:W3CDTF">2006-08-16T00:00:00Z</dcterms:created>
  <dcterms:modified xsi:type="dcterms:W3CDTF">2017-07-03T23:11:53Z</dcterms:modified>
</cp:coreProperties>
</file>