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</a:p>
          <a:p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Operations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 smtClean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81000" y="425255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4792" y="5546347"/>
            <a:ext cx="5300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takes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649326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Placeholders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3700" y="4252555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1.0, x2: 2.0}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93195" y="5546346"/>
            <a:ext cx="592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binds the values to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378734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1800" y="2879296"/>
            <a:ext cx="485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data is bound at run time (parameterized variables).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379038" y="2438400"/>
            <a:ext cx="824663" cy="59478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Binding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[ 4.0, 6.0 ]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7746" y="3163668"/>
            <a:ext cx="3482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 an array instead of a scalar value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 flipV="1">
            <a:off x="3352814" y="3332945"/>
            <a:ext cx="1144933" cy="13966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74" y="5294292"/>
            <a:ext cx="146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077288" y="5463568"/>
            <a:ext cx="1784486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8401796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Operation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7912" y="19670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7912" y="43292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84314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054600" y="30719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181" y="2881463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2780" y="4024463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4583" y="3681563"/>
            <a:ext cx="8200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356" y="1789263"/>
            <a:ext cx="162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added.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412" y="5334000"/>
            <a:ext cx="307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 smtClean="0"/>
              <a:t>Product (weight) of the addition of</a:t>
            </a:r>
          </a:p>
          <a:p>
            <a:r>
              <a:rPr lang="en-US" sz="1600" dirty="0" smtClean="0"/>
              <a:t>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3264587" y="2630803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16800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4867" y="3719663"/>
            <a:ext cx="10119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73864" y="104054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  <a:br>
              <a:rPr lang="en-US" sz="1600" dirty="0" smtClean="0"/>
            </a:br>
            <a:r>
              <a:rPr lang="en-US" sz="1600" dirty="0" smtClean="0"/>
              <a:t>(Scalar)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5729734" y="2374038"/>
            <a:ext cx="1" cy="69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3532" y="1103465"/>
            <a:ext cx="166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 applied to</a:t>
            </a:r>
          </a:p>
          <a:p>
            <a:r>
              <a:rPr lang="en-US" sz="1600" dirty="0" smtClean="0"/>
              <a:t>operation.</a:t>
            </a:r>
            <a:endParaRPr lang="en-US" sz="1600" dirty="0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6424133" y="1426453"/>
            <a:ext cx="540798" cy="362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6500739" y="4232641"/>
            <a:ext cx="1084701" cy="1001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Multi-Op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tf.muliply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x3, 3.0 )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multiply the result by 3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61774" y="529429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multiply (weight) applied to 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311326" y="5463568"/>
            <a:ext cx="1550448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Operators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x1 + x2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x4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* 3.0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the result by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1905000" y="2590801"/>
            <a:ext cx="2324100" cy="4300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2530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Shortcut (or inline)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a  + b * x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simple linear regression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43" y="58259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[ 0, 0.30000001, 0.60000001, 0.90000001 ]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3556215" y="3512400"/>
            <a:ext cx="798157" cy="7762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Variables must be explicitly initialized </a:t>
            </a:r>
            <a:br>
              <a:rPr lang="en-US" sz="1600" dirty="0" smtClean="0"/>
            </a:br>
            <a:r>
              <a:rPr lang="en-US" sz="1600" dirty="0" smtClean="0"/>
              <a:t>prior to running the graph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6346" y="5700757"/>
            <a:ext cx="416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955312" y="5105400"/>
            <a:ext cx="771035" cy="76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96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751855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labels (actual values)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tf.square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y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square of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tf.reduce_sum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squares )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 summation of squared errors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0071" y="59251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23.66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3648636" y="2392808"/>
            <a:ext cx="580464" cy="462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3839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up the squared difference of the actual</a:t>
            </a:r>
          </a:p>
          <a:p>
            <a:r>
              <a:rPr lang="en-US" sz="1600" dirty="0" smtClean="0"/>
              <a:t>and predicted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16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</a:p>
          <a:p>
            <a:r>
              <a:rPr lang="en-US" sz="1600" dirty="0" smtClean="0"/>
              <a:t>with actual values 0, -1, -2 and -3.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456614" y="5181602"/>
            <a:ext cx="772486" cy="538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3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tf.train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5957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tf.train.GradientDescentOptimizer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( 0.1 )</a:t>
            </a:r>
            <a:endParaRPr lang="en-US" alt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      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optimizer.minimize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training model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range(0,1000):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 over 1000 iterations</a:t>
            </a: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train,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the model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([ 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b,w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92" y="601249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0.99999082, -</a:t>
            </a:r>
            <a:r>
              <a:rPr lang="en-US" b="1" dirty="0" smtClean="0"/>
              <a:t>0.9999969]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972052" y="2253792"/>
            <a:ext cx="50308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12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 rate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660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the simple linear regression over 1000 iterations</a:t>
            </a:r>
          </a:p>
          <a:p>
            <a:r>
              <a:rPr lang="en-US" sz="1600" dirty="0" smtClean="0"/>
              <a:t>to minimize the loss function.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581400" y="4876800"/>
            <a:ext cx="647700" cy="84352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1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tf.contrib.learn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007" y="951638"/>
            <a:ext cx="85542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Not Covered in this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high-level wrapper built on top of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Developers – hides low-level implementation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tf.contrib.learn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a high-level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library 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simplifies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mechanics of machine learning, including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following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training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evaluation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sets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feeding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200400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From tensorflow.org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35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075" y="1371600"/>
            <a:ext cx="672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Machine Learning Library released by Google in 2015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083"/>
            <a:ext cx="2095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7484"/>
            <a:ext cx="67056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30474" y="1916668"/>
            <a:ext cx="5195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on top of Google’s 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Google’s most advanced image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Available as a Python (or C++)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Vector?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41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Vector = [ number, number, …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02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vector  is an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34" y="3132554"/>
            <a:ext cx="8524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vector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(variables) for a sample.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39319"/>
              </p:ext>
            </p:extLst>
          </p:nvPr>
        </p:nvGraphicFramePr>
        <p:xfrm>
          <a:off x="2590800" y="4871800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289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Vector 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71963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3" y="5726668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7115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7" y="57323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13" name="Curved Connector 12"/>
          <p:cNvCxnSpPr>
            <a:stCxn id="9" idx="0"/>
          </p:cNvCxnSpPr>
          <p:nvPr/>
        </p:nvCxnSpPr>
        <p:spPr>
          <a:xfrm rot="5400000" flipH="1" flipV="1">
            <a:off x="2782208" y="5370829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071920" y="53708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365096" y="53835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598062" y="5415710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Matrix?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= [ n ][ m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829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matrix  is a 2-dimensional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9037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matrix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[columns] for a samples [rows] in a dataset.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174"/>
              </p:ext>
            </p:extLst>
          </p:nvPr>
        </p:nvGraphicFramePr>
        <p:xfrm>
          <a:off x="2590800" y="4871800"/>
          <a:ext cx="487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31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6081931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2" y="6088966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399" y="607386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6" y="6094631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 Tensor?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Tensor = [ n1 ][ n2 ] … [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65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is a high dimensional array.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8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consists of features, where each feature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is a vector or multi-dimensional array (e.g., such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as in embedding).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6112" y="56446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934"/>
              </p:ext>
            </p:extLst>
          </p:nvPr>
        </p:nvGraphicFramePr>
        <p:xfrm>
          <a:off x="331106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8028"/>
              </p:ext>
            </p:extLst>
          </p:nvPr>
        </p:nvGraphicFramePr>
        <p:xfrm>
          <a:off x="434847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631"/>
              </p:ext>
            </p:extLst>
          </p:nvPr>
        </p:nvGraphicFramePr>
        <p:xfrm>
          <a:off x="5385093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2231" y="469386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527948" y="4077305"/>
            <a:ext cx="171450" cy="211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590800" y="5334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&amp; 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44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uses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&amp; Run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methodology.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2791" y="20701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(symbolic representation)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00891" y="41275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(bind the data and execute)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43991" y="35941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8591" y="241936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training model </a:t>
            </a:r>
            <a:br>
              <a:rPr lang="en-US" dirty="0" smtClean="0"/>
            </a:br>
            <a:r>
              <a:rPr lang="en-US" dirty="0" smtClean="0"/>
              <a:t>symbolically.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8591" y="4356100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designed, bind (connect)</a:t>
            </a:r>
          </a:p>
          <a:p>
            <a:r>
              <a:rPr lang="en-US" dirty="0" smtClean="0"/>
              <a:t>the data and execute the </a:t>
            </a:r>
            <a:br>
              <a:rPr lang="en-US" dirty="0" smtClean="0"/>
            </a:br>
            <a:r>
              <a:rPr lang="en-US" dirty="0" smtClean="0"/>
              <a:t>model.</a:t>
            </a:r>
          </a:p>
        </p:txBody>
      </p:sp>
      <p:sp>
        <p:nvSpPr>
          <p:cNvPr id="17" name="Can 16"/>
          <p:cNvSpPr/>
          <p:nvPr/>
        </p:nvSpPr>
        <p:spPr>
          <a:xfrm>
            <a:off x="190500" y="4127500"/>
            <a:ext cx="762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104900" y="4817765"/>
            <a:ext cx="457891" cy="28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891" y="56388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91" y="62865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 as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349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Tensors are inputs to tensor operations, which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output new tensors.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88132" y="25908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88132" y="49530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94534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54267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(tensor)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1" y="35052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3000" y="46482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4803" y="43053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2667000"/>
            <a:ext cx="485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constructs a symbolic representation (graph)</a:t>
            </a:r>
          </a:p>
          <a:p>
            <a:r>
              <a:rPr lang="en-US" dirty="0" smtClean="0"/>
              <a:t>of how tensors flow through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Simple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2864" y="20955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42864" y="44577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9266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08999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3133" y="30099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67732" y="41529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99535" y="38100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3606800"/>
            <a:ext cx="138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matrices</a:t>
            </a:r>
          </a:p>
          <a:p>
            <a:r>
              <a:rPr lang="en-US" sz="1600" dirty="0" smtClean="0"/>
              <a:t>are defined as</a:t>
            </a:r>
          </a:p>
          <a:p>
            <a:r>
              <a:rPr lang="en-US" sz="1600" dirty="0" smtClean="0"/>
              <a:t>input.</a:t>
            </a:r>
            <a:endParaRPr lang="en-US" sz="1600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393428" y="3390900"/>
            <a:ext cx="566937" cy="4953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465560" y="4057651"/>
            <a:ext cx="490736" cy="400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308" y="1917700"/>
            <a:ext cx="17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dot multiplied.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0499" y="5168900"/>
            <a:ext cx="256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roduct of 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4429539" y="2759240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722616" y="4707384"/>
            <a:ext cx="673100" cy="249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Constants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64413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400" y="2598241"/>
            <a:ext cx="2084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By default, values as </a:t>
            </a:r>
            <a:br>
              <a:rPr lang="en-US" sz="1600" dirty="0" smtClean="0"/>
            </a:br>
            <a:r>
              <a:rPr lang="en-US" sz="1600" dirty="0" smtClean="0"/>
              <a:t>floating point numbers</a:t>
            </a:r>
            <a:endParaRPr lang="en-US" sz="16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8299" y="472960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[x1, x2]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1"/>
          </p:cNvCxnSpPr>
          <p:nvPr/>
        </p:nvCxnSpPr>
        <p:spPr>
          <a:xfrm rot="10800000">
            <a:off x="2819400" y="2438401"/>
            <a:ext cx="1778000" cy="45222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999" y="3809999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3000" y="5683716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371" y="62542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[ 1.0, 2.0 ]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811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TensorFlow </vt:lpstr>
      <vt:lpstr>What is it?</vt:lpstr>
      <vt:lpstr>Basics – What is a Vector?</vt:lpstr>
      <vt:lpstr>Basics – What is a Matrix?</vt:lpstr>
      <vt:lpstr>What is a Tensor?</vt:lpstr>
      <vt:lpstr>Design &amp; Run</vt:lpstr>
      <vt:lpstr>Symbolic Representation as Graph</vt:lpstr>
      <vt:lpstr>A Simple TensorFlow Graph</vt:lpstr>
      <vt:lpstr>TensorFlow with Python - Constants </vt:lpstr>
      <vt:lpstr>TensorFlow with Python - Operations</vt:lpstr>
      <vt:lpstr>TensorFlow with Python - Placeholders</vt:lpstr>
      <vt:lpstr>TensorFlow with Python - Binding</vt:lpstr>
      <vt:lpstr>Multiple Operation TensorFlow Graph</vt:lpstr>
      <vt:lpstr>TensorFlow with Python – Multi-Op</vt:lpstr>
      <vt:lpstr>TensorFlow with Python – Operators</vt:lpstr>
      <vt:lpstr>TensorFlow with Python – Variables</vt:lpstr>
      <vt:lpstr>TensorFlow with Python – Loss Function</vt:lpstr>
      <vt:lpstr>TensorFlow with Python – tf.train</vt:lpstr>
      <vt:lpstr>TensorFlow and tf.contrib.learn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55</cp:revision>
  <dcterms:created xsi:type="dcterms:W3CDTF">2006-08-16T00:00:00Z</dcterms:created>
  <dcterms:modified xsi:type="dcterms:W3CDTF">2017-07-03T23:13:24Z</dcterms:modified>
</cp:coreProperties>
</file>