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58" r:id="rId19"/>
    <p:sldId id="288" r:id="rId20"/>
    <p:sldId id="292" r:id="rId21"/>
    <p:sldId id="360" r:id="rId22"/>
    <p:sldId id="289" r:id="rId23"/>
    <p:sldId id="293" r:id="rId24"/>
    <p:sldId id="327" r:id="rId25"/>
    <p:sldId id="361" r:id="rId26"/>
    <p:sldId id="290" r:id="rId27"/>
    <p:sldId id="294" r:id="rId28"/>
    <p:sldId id="297" r:id="rId29"/>
    <p:sldId id="362" r:id="rId30"/>
    <p:sldId id="296" r:id="rId31"/>
    <p:sldId id="295" r:id="rId32"/>
    <p:sldId id="363" r:id="rId33"/>
    <p:sldId id="300" r:id="rId34"/>
    <p:sldId id="301" r:id="rId35"/>
    <p:sldId id="364" r:id="rId36"/>
    <p:sldId id="302" r:id="rId37"/>
    <p:sldId id="303" r:id="rId38"/>
    <p:sldId id="304" r:id="rId39"/>
    <p:sldId id="305" r:id="rId40"/>
    <p:sldId id="306" r:id="rId41"/>
    <p:sldId id="307" r:id="rId42"/>
    <p:sldId id="308" r:id="rId43"/>
    <p:sldId id="365" r:id="rId44"/>
    <p:sldId id="309" r:id="rId45"/>
    <p:sldId id="310" r:id="rId46"/>
    <p:sldId id="311" r:id="rId47"/>
    <p:sldId id="312" r:id="rId48"/>
    <p:sldId id="313" r:id="rId49"/>
    <p:sldId id="314" r:id="rId50"/>
    <p:sldId id="366" r:id="rId51"/>
    <p:sldId id="315" r:id="rId52"/>
    <p:sldId id="316" r:id="rId53"/>
    <p:sldId id="317" r:id="rId54"/>
    <p:sldId id="318" r:id="rId55"/>
    <p:sldId id="319" r:id="rId56"/>
    <p:sldId id="322" r:id="rId57"/>
    <p:sldId id="321" r:id="rId58"/>
    <p:sldId id="320" r:id="rId59"/>
    <p:sldId id="323" r:id="rId60"/>
    <p:sldId id="324" r:id="rId61"/>
    <p:sldId id="367" r:id="rId62"/>
    <p:sldId id="328" r:id="rId63"/>
    <p:sldId id="329" r:id="rId64"/>
    <p:sldId id="368" r:id="rId65"/>
    <p:sldId id="330" r:id="rId66"/>
    <p:sldId id="331" r:id="rId67"/>
    <p:sldId id="332" r:id="rId68"/>
    <p:sldId id="333" r:id="rId69"/>
    <p:sldId id="334" r:id="rId70"/>
    <p:sldId id="335" r:id="rId71"/>
    <p:sldId id="336" r:id="rId72"/>
    <p:sldId id="369" r:id="rId73"/>
    <p:sldId id="337" r:id="rId74"/>
    <p:sldId id="338" r:id="rId75"/>
    <p:sldId id="340" r:id="rId76"/>
    <p:sldId id="341" r:id="rId77"/>
    <p:sldId id="342" r:id="rId78"/>
    <p:sldId id="343" r:id="rId79"/>
    <p:sldId id="344" r:id="rId80"/>
    <p:sldId id="345" r:id="rId81"/>
    <p:sldId id="370" r:id="rId82"/>
    <p:sldId id="346" r:id="rId83"/>
    <p:sldId id="349" r:id="rId84"/>
    <p:sldId id="348" r:id="rId85"/>
    <p:sldId id="350" r:id="rId86"/>
    <p:sldId id="347" r:id="rId87"/>
    <p:sldId id="351" r:id="rId88"/>
    <p:sldId id="353" r:id="rId89"/>
    <p:sldId id="35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autoAdjust="0"/>
    <p:restoredTop sz="93005" autoAdjust="0"/>
  </p:normalViewPr>
  <p:slideViewPr>
    <p:cSldViewPr>
      <p:cViewPr>
        <p:scale>
          <a:sx n="100" d="100"/>
          <a:sy n="100" d="100"/>
        </p:scale>
        <p:origin x="-360" y="5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8/19/2017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60</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Portland Data Science </a:t>
            </a:r>
            <a:r>
              <a:rPr lang="en-US" sz="2400" dirty="0">
                <a:solidFill>
                  <a:schemeClr val="accent1">
                    <a:lumMod val="75000"/>
                  </a:schemeClr>
                </a:solidFill>
              </a:rPr>
              <a:t>Group</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a:solidFill>
                  <a:schemeClr val="accent1">
                    <a:lumMod val="75000"/>
                  </a:schemeClr>
                </a:solidFill>
              </a:rPr>
              <a:t>Community Outreach </a:t>
            </a:r>
            <a:r>
              <a:rPr lang="en-US" sz="2400" dirty="0" smtClean="0">
                <a:solidFill>
                  <a:schemeClr val="accent1">
                    <a:lumMod val="75000"/>
                  </a:schemeClr>
                </a:solidFill>
              </a:rPr>
              <a:t>Officer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a:t>
            </a:r>
            <a:r>
              <a:rPr lang="en-US" sz="1400" b="1" dirty="0" smtClean="0">
                <a:solidFill>
                  <a:srgbClr val="0070C0"/>
                </a:solidFill>
              </a:rPr>
              <a:t>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 </a:t>
            </a:r>
            <a:r>
              <a:rPr lang="en-US" sz="1400" dirty="0" smtClean="0"/>
              <a:t>self, data ):</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a:t>
            </a:r>
            <a:r>
              <a:rPr lang="en-US" sz="1400" dirty="0"/>
              <a:t> </a:t>
            </a:r>
            <a:r>
              <a:rPr lang="en-US" sz="1400" dirty="0" smtClean="0"/>
              <a:t>data</a:t>
            </a:r>
            <a:r>
              <a:rPr lang="en-US" sz="1400" dirty="0" smtClean="0"/>
              <a:t>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 data )</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65241"/>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a:t>
            </a:r>
            <a:r>
              <a:rPr lang="en-US" sz="1400" dirty="0" smtClean="0"/>
              <a:t>data ):</a:t>
            </a:r>
            <a:endParaRPr lang="en-US" sz="1400" dirty="0" smtClean="0"/>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a:t>
            </a:r>
            <a:r>
              <a:rPr lang="en-US" sz="1400" dirty="0" smtClean="0"/>
              <a:t>=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a:t>
            </a:r>
            <a:r>
              <a:rPr lang="en-US" sz="1400" dirty="0" smtClean="0"/>
              <a:t>= entry</a:t>
            </a:r>
          </a:p>
        </p:txBody>
      </p:sp>
      <p:cxnSp>
        <p:nvCxnSpPr>
          <p:cNvPr id="27" name="Straight Arrow Connector 26"/>
          <p:cNvCxnSpPr/>
          <p:nvPr/>
        </p:nvCxnSpPr>
        <p:spPr>
          <a:xfrm flipH="1" flipV="1">
            <a:off x="5715001" y="1648348"/>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53300" y="2405449"/>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868908"/>
            <a:ext cx="689092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1184940"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The X</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r>
              <a:rPr lang="en-US" sz="2400" b="1" dirty="0" smtClean="0">
                <a:solidFill>
                  <a:schemeClr val="accent6">
                    <a:lumMod val="75000"/>
                  </a:schemeClr>
                </a:solidFill>
              </a:rPr>
              <a:t>:</a:t>
            </a:r>
            <a:endParaRPr lang="en-US" sz="2400" b="1" dirty="0" smtClean="0">
              <a:solidFill>
                <a:schemeClr val="accent6">
                  <a:lumMod val="75000"/>
                </a:schemeClr>
              </a:solidFill>
            </a:endParaRP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a:t>
            </a:r>
            <a:r>
              <a:rPr lang="en-US" sz="2400" b="1" dirty="0" smtClean="0">
                <a:solidFill>
                  <a:schemeClr val="accent6">
                    <a:lumMod val="75000"/>
                  </a:schemeClr>
                </a:solidFill>
              </a:rPr>
              <a:t>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a:t>
            </a:r>
            <a:r>
              <a:rPr lang="en-US" sz="1400" dirty="0" smtClean="0"/>
              <a:t>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a:t>
            </a:r>
            <a:r>
              <a:rPr lang="en-US" sz="1400" dirty="0" smtClean="0"/>
              <a:t>- 1 ]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a:t>
            </a:r>
            <a:r>
              <a:rPr lang="en-US" sz="1400" dirty="0" smtClean="0"/>
              <a:t>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r>
              <a:rPr lang="en-US" sz="1400" dirty="0" smtClean="0"/>
              <a:t>):</a:t>
            </a:r>
            <a:endParaRPr lang="en-US" sz="1400" dirty="0" smtClean="0"/>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800" y="35052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( 3, 101 ):</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( 2, number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29000" y="3872299"/>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600" y="4010799"/>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800" y="5742801"/>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6315074"/>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endParaRPr lang="en-US" sz="1400" dirty="0" smtClean="0"/>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endParaRPr lang="en-US" sz="1000" dirty="0" smtClean="0"/>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677656"/>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number,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71750" y="344090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29000" y="3469482"/>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677656"/>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3108543"/>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a:t>
            </a:r>
            <a:br>
              <a:rPr lang="en-US" sz="1400" dirty="0" smtClean="0"/>
            </a:br>
            <a:r>
              <a:rPr lang="en-US" sz="1400" dirty="0" smtClean="0"/>
              <a:t>print(“2”)</a:t>
            </a:r>
          </a:p>
          <a:p>
            <a:r>
              <a:rPr lang="en-US" sz="1400" dirty="0" smtClean="0"/>
              <a:t>Print(“3”)</a:t>
            </a:r>
          </a:p>
          <a:p>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2 ):</a:t>
            </a:r>
          </a:p>
          <a:p>
            <a:r>
              <a:rPr lang="en-US" sz="1400" dirty="0"/>
              <a:t>	</a:t>
            </a:r>
            <a:r>
              <a:rPr lang="en-US" sz="1400" dirty="0" smtClean="0"/>
              <a:t>third = </a:t>
            </a:r>
            <a:r>
              <a:rPr lang="en-US" sz="1400" dirty="0" err="1" smtClean="0"/>
              <a:t>int</a:t>
            </a:r>
            <a:r>
              <a:rPr lang="en-US" sz="1400" dirty="0" smtClean="0"/>
              <a:t>( number / 3 )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( 3, third, 2 ):</a:t>
            </a:r>
          </a:p>
          <a:p>
            <a:r>
              <a:rPr lang="en-US" sz="1400" dirty="0"/>
              <a:t>	</a:t>
            </a:r>
            <a:r>
              <a:rPr lang="en-US" sz="1400" dirty="0" smtClean="0"/>
              <a:t>	</a:t>
            </a:r>
            <a:r>
              <a:rPr lang="en-US" sz="1400" b="1" dirty="0" smtClean="0">
                <a:solidFill>
                  <a:schemeClr val="accent5">
                    <a:lumMod val="75000"/>
                  </a:schemeClr>
                </a:solidFill>
              </a:rPr>
              <a:t>if  </a:t>
            </a:r>
            <a:r>
              <a:rPr lang="en-US" sz="1400" dirty="0" smtClean="0"/>
              <a:t>( number % div )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number )</a:t>
            </a:r>
            <a:endParaRPr lang="en-US" sz="1400" dirty="0"/>
          </a:p>
        </p:txBody>
      </p:sp>
      <p:sp>
        <p:nvSpPr>
          <p:cNvPr id="4" name="TextBox 3"/>
          <p:cNvSpPr txBox="1"/>
          <p:nvPr/>
        </p:nvSpPr>
        <p:spPr>
          <a:xfrm>
            <a:off x="3486150" y="3302407"/>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2057400" y="3440907"/>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solidFill>
                  <a:schemeClr val="accent5">
                    <a:lumMod val="75000"/>
                  </a:schemeClr>
                </a:solidFill>
              </a:rPr>
              <a:t>( 0, </a:t>
            </a:r>
            <a:r>
              <a:rPr lang="en-US" sz="1400" dirty="0" smtClean="0">
                <a:solidFill>
                  <a:schemeClr val="accent5">
                    <a:lumMod val="75000"/>
                  </a:schemeClr>
                </a:solidFill>
              </a:rPr>
              <a:t> </a:t>
            </a:r>
            <a:r>
              <a:rPr lang="en-US" sz="1400" dirty="0" err="1" smtClean="0">
                <a:solidFill>
                  <a:schemeClr val="accent5">
                    <a:lumMod val="75000"/>
                  </a:schemeClr>
                </a:solidFill>
              </a:rPr>
              <a:t>len</a:t>
            </a:r>
            <a:r>
              <a:rPr lang="en-US" sz="1400" dirty="0" smtClean="0">
                <a:solidFill>
                  <a:schemeClr val="accent5">
                    <a:lumMod val="75000"/>
                  </a:schemeClr>
                </a:solidFill>
              </a:rPr>
              <a:t>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&gt;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swap = data[ </a:t>
            </a:r>
            <a:r>
              <a:rPr lang="en-US" sz="1400" dirty="0" err="1">
                <a:solidFill>
                  <a:schemeClr val="accent5">
                    <a:lumMod val="75000"/>
                  </a:schemeClr>
                </a:solidFill>
              </a:rPr>
              <a:t>i</a:t>
            </a:r>
            <a:r>
              <a:rPr lang="en-US" sz="1400" dirty="0">
                <a:solidFill>
                  <a:schemeClr val="accent5">
                    <a:lumMod val="75000"/>
                  </a:schemeClr>
                </a:solidFill>
              </a:rPr>
              <a:t>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 data[ </a:t>
            </a:r>
            <a:r>
              <a:rPr lang="en-US" sz="1400" dirty="0" err="1">
                <a:solidFill>
                  <a:schemeClr val="accent5">
                    <a:lumMod val="75000"/>
                  </a:schemeClr>
                </a:solidFill>
              </a:rPr>
              <a:t>i</a:t>
            </a:r>
            <a:r>
              <a:rPr lang="en-US" sz="1400" dirty="0">
                <a:solidFill>
                  <a:schemeClr val="accent5">
                    <a:lumMod val="75000"/>
                  </a:schemeClr>
                </a:solidFill>
              </a:rPr>
              <a:t> + 1 ]</a:t>
            </a:r>
          </a:p>
          <a:p>
            <a:r>
              <a:rPr lang="en-US" sz="1400" dirty="0">
                <a:solidFill>
                  <a:schemeClr val="accent5">
                    <a:lumMod val="75000"/>
                  </a:schemeClr>
                </a:solidFill>
              </a:rPr>
              <a:t>				data[ </a:t>
            </a:r>
            <a:r>
              <a:rPr lang="en-US" sz="1400" dirty="0" err="1">
                <a:solidFill>
                  <a:schemeClr val="accent5">
                    <a:lumMod val="75000"/>
                  </a:schemeClr>
                </a:solidFill>
              </a:rPr>
              <a:t>i</a:t>
            </a:r>
            <a:r>
              <a:rPr lang="en-US" sz="1400" dirty="0">
                <a:solidFill>
                  <a:schemeClr val="accent5">
                    <a:lumMod val="75000"/>
                  </a:schemeClr>
                </a:solidFill>
              </a:rPr>
              <a:t> + 1 ] = swap</a:t>
            </a:r>
          </a:p>
          <a:p>
            <a:r>
              <a:rPr lang="en-US" sz="1400" dirty="0">
                <a:solidFill>
                  <a:schemeClr val="accent5">
                    <a:lumMod val="75000"/>
                  </a:schemeClr>
                </a:solidFill>
              </a:rPr>
              <a:t>				swapped =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err="1" smtClean="0"/>
              <a:t>len</a:t>
            </a:r>
            <a:r>
              <a:rPr lang="en-US" sz="1400" dirty="0" smtClean="0"/>
              <a:t>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err="1" smtClean="0"/>
              <a:t>len</a:t>
            </a:r>
            <a:r>
              <a:rPr lang="en-US" sz="1400" dirty="0" smtClean="0"/>
              <a:t>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779692"/>
            <a:ext cx="424988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Fibonacci(n):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Fibonacci( n – 1 ) + Fibonacci( n – 2 )</a:t>
            </a:r>
            <a:endParaRPr lang="en-US" sz="1400" dirty="0">
              <a:solidFill>
                <a:schemeClr val="tx1">
                  <a:lumMod val="95000"/>
                  <a:lumOff val="5000"/>
                </a:schemeClr>
              </a:solidFill>
            </a:endParaRPr>
          </a:p>
        </p:txBody>
      </p:sp>
      <p:sp>
        <p:nvSpPr>
          <p:cNvPr id="10" name="TextBox 9"/>
          <p:cNvSpPr txBox="1"/>
          <p:nvPr/>
        </p:nvSpPr>
        <p:spPr>
          <a:xfrm>
            <a:off x="4419600" y="5514946"/>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19351" y="4772917"/>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16482" y="4724401"/>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28800" y="2930782"/>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70231" y="2792283"/>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err="1" smtClean="0"/>
              <a:t>len</a:t>
            </a:r>
            <a:r>
              <a:rPr lang="en-US" sz="1200" dirty="0" smtClean="0"/>
              <a:t>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ReverseR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185761"/>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Fibonacci(n):</a:t>
            </a: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( 2, n+1 ):</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sp>
        <p:nvSpPr>
          <p:cNvPr id="7" name="TextBox 6"/>
          <p:cNvSpPr txBox="1"/>
          <p:nvPr/>
        </p:nvSpPr>
        <p:spPr>
          <a:xfrm>
            <a:off x="3714750" y="3259961"/>
            <a:ext cx="2232342" cy="276999"/>
          </a:xfrm>
          <a:prstGeom prst="rect">
            <a:avLst/>
          </a:prstGeom>
          <a:noFill/>
        </p:spPr>
        <p:txBody>
          <a:bodyPr wrap="none" rtlCol="0">
            <a:spAutoFit/>
          </a:bodyPr>
          <a:lstStyle/>
          <a:p>
            <a:r>
              <a:rPr lang="en-US" sz="1200" dirty="0" smtClean="0">
                <a:solidFill>
                  <a:schemeClr val="accent6">
                    <a:lumMod val="75000"/>
                  </a:schemeClr>
                </a:solidFill>
              </a:rPr>
              <a:t>Initialize accumulators with n = 2</a:t>
            </a:r>
            <a:endParaRPr lang="en-US" sz="1200" dirty="0">
              <a:solidFill>
                <a:schemeClr val="accent6">
                  <a:lumMod val="75000"/>
                </a:schemeClr>
              </a:solidFill>
            </a:endParaRPr>
          </a:p>
        </p:txBody>
      </p:sp>
      <p:cxnSp>
        <p:nvCxnSpPr>
          <p:cNvPr id="8" name="Straight Arrow Connector 7"/>
          <p:cNvCxnSpPr/>
          <p:nvPr/>
        </p:nvCxnSpPr>
        <p:spPr>
          <a:xfrm flipH="1">
            <a:off x="2286000" y="3398461"/>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397008"/>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535508"/>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029200"/>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301138"/>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11804</TotalTime>
  <Words>4529</Words>
  <Application>Microsoft Office PowerPoint</Application>
  <PresentationFormat>On-screen Show (4:3)</PresentationFormat>
  <Paragraphs>1733</Paragraphs>
  <Slides>89</Slides>
  <Notes>34</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Coding Challenge</vt:lpstr>
      <vt:lpstr>Stack</vt:lpstr>
      <vt:lpstr>Stack</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Multiply</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Andrew Ferlitsch</cp:lastModifiedBy>
  <cp:revision>405</cp:revision>
  <dcterms:created xsi:type="dcterms:W3CDTF">2006-08-16T00:00:00Z</dcterms:created>
  <dcterms:modified xsi:type="dcterms:W3CDTF">2017-08-20T03:06:13Z</dcterms:modified>
</cp:coreProperties>
</file>