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18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Dynamic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56" name="Left Brace 55"/>
          <p:cNvSpPr/>
          <p:nvPr/>
        </p:nvSpPr>
        <p:spPr>
          <a:xfrm rot="16200000">
            <a:off x="4091841" y="1755781"/>
            <a:ext cx="647702" cy="63324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830382" y="3633682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129082" y="3697676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5059121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6"/>
            <a:endCxn id="13" idx="0"/>
          </p:cNvCxnSpPr>
          <p:nvPr/>
        </p:nvCxnSpPr>
        <p:spPr>
          <a:xfrm flipH="1">
            <a:off x="1556279" y="2717800"/>
            <a:ext cx="2523306" cy="10179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 flipH="1">
            <a:off x="3733801" y="2819894"/>
            <a:ext cx="540278" cy="877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15" idx="9"/>
          </p:cNvCxnSpPr>
          <p:nvPr/>
        </p:nvCxnSpPr>
        <p:spPr>
          <a:xfrm>
            <a:off x="4498685" y="2819894"/>
            <a:ext cx="672739" cy="955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1507942" y="31355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3291494">
            <a:off x="4504834" y="2946556"/>
            <a:ext cx="995276" cy="3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8592376">
            <a:off x="3274380" y="31062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42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$.23, [ 15, 5, 4, 1 ] ) </a:t>
            </a:r>
            <a:endParaRPr lang="en-US" dirty="0"/>
          </a:p>
        </p:txBody>
      </p:sp>
      <p:sp>
        <p:nvSpPr>
          <p:cNvPr id="44" name="Dodecagon 43"/>
          <p:cNvSpPr/>
          <p:nvPr/>
        </p:nvSpPr>
        <p:spPr>
          <a:xfrm>
            <a:off x="7162800" y="367326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54" name="Straight Arrow Connector 53"/>
          <p:cNvCxnSpPr>
            <a:endCxn id="44" idx="9"/>
          </p:cNvCxnSpPr>
          <p:nvPr/>
        </p:nvCxnSpPr>
        <p:spPr>
          <a:xfrm>
            <a:off x="4729195" y="2669545"/>
            <a:ext cx="2545908" cy="1105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330408">
            <a:off x="6352828" y="3168483"/>
            <a:ext cx="112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 = 15</a:t>
            </a:r>
            <a:endParaRPr lang="en-US" dirty="0"/>
          </a:p>
        </p:txBody>
      </p:sp>
      <p:sp>
        <p:nvSpPr>
          <p:cNvPr id="21" name="Dodecagon 20"/>
          <p:cNvSpPr/>
          <p:nvPr/>
        </p:nvSpPr>
        <p:spPr>
          <a:xfrm>
            <a:off x="7162800" y="48006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Dodecagon 22"/>
          <p:cNvSpPr/>
          <p:nvPr/>
        </p:nvSpPr>
        <p:spPr>
          <a:xfrm>
            <a:off x="7162800" y="5867400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62977"/>
              </p:ext>
            </p:extLst>
          </p:nvPr>
        </p:nvGraphicFramePr>
        <p:xfrm>
          <a:off x="1974888" y="5501640"/>
          <a:ext cx="34671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818"/>
                <a:gridCol w="1681282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5566" y="2481340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$.22</a:t>
            </a:r>
            <a:endParaRPr lang="en-US" sz="1600" dirty="0"/>
          </a:p>
        </p:txBody>
      </p:sp>
      <p:cxnSp>
        <p:nvCxnSpPr>
          <p:cNvPr id="4" name="Curved Connector 3"/>
          <p:cNvCxnSpPr/>
          <p:nvPr/>
        </p:nvCxnSpPr>
        <p:spPr>
          <a:xfrm rot="16200000" flipH="1">
            <a:off x="576886" y="3073389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07984" y="2437415"/>
            <a:ext cx="2188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Solve sub-problem $.08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7042094" y="2971296"/>
            <a:ext cx="813788" cy="306797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666" y="454023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$.19</a:t>
            </a:r>
            <a:endParaRPr lang="en-US" sz="1600" dirty="0"/>
          </a:p>
        </p:txBody>
      </p:sp>
      <p:cxnSp>
        <p:nvCxnSpPr>
          <p:cNvPr id="32" name="Curved Connector 31"/>
          <p:cNvCxnSpPr>
            <a:endCxn id="14" idx="6"/>
          </p:cNvCxnSpPr>
          <p:nvPr/>
        </p:nvCxnSpPr>
        <p:spPr>
          <a:xfrm flipV="1">
            <a:off x="2667000" y="4357582"/>
            <a:ext cx="574385" cy="3061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69028" y="4682123"/>
            <a:ext cx="21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Solve sub-problem $.18</a:t>
            </a:r>
            <a:endParaRPr lang="en-US" sz="1600" dirty="0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4826810" y="4435495"/>
            <a:ext cx="443018" cy="287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02387" y="4416955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76987" y="5562600"/>
            <a:ext cx="0" cy="3653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34000" y="4357582"/>
            <a:ext cx="1828800" cy="1570354"/>
          </a:xfrm>
          <a:prstGeom prst="straightConnector1">
            <a:avLst/>
          </a:prstGeom>
          <a:ln w="317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22721" y="5329768"/>
            <a:ext cx="130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Reuse Solved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Solution for</a:t>
            </a:r>
          </a:p>
          <a:p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.08</a:t>
            </a:r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8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Search Solution Space for Prior Solutions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98237" y="3072031"/>
            <a:ext cx="594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That’s Dynamic Programming!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772852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A method of solving complex problems.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Solve 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subproblems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Store (Remember) solutions to sub-problems.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Reuse Stored 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3700" y="37465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3700" y="45339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064646" y="42799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63700" y="53467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030492" y="50800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030492" y="5880100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63700" y="6134100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041900" y="45339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5346700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787900" y="46355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787900" y="5461000"/>
            <a:ext cx="2540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1500" y="3873500"/>
            <a:ext cx="17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Storage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14900" y="4940300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23465" y="5136346"/>
            <a:ext cx="15042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 problem by</a:t>
            </a:r>
          </a:p>
          <a:p>
            <a:r>
              <a:rPr lang="en-US" sz="1400" dirty="0" smtClean="0"/>
              <a:t>decomposing into</a:t>
            </a:r>
          </a:p>
          <a:p>
            <a:r>
              <a:rPr lang="en-US" sz="1400" dirty="0" smtClean="0"/>
              <a:t>Sub-problems X, Y</a:t>
            </a:r>
          </a:p>
          <a:p>
            <a:r>
              <a:rPr lang="en-US" sz="1400" dirty="0" smtClean="0"/>
              <a:t>and X again.</a:t>
            </a: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>
            <a:off x="1371600" y="4787900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413971" y="3269446"/>
            <a:ext cx="1530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Store solution to X</a:t>
            </a:r>
            <a:endParaRPr lang="en-US" sz="1400" dirty="0"/>
          </a:p>
        </p:txBody>
      </p:sp>
      <p:cxnSp>
        <p:nvCxnSpPr>
          <p:cNvPr id="25" name="Curved Connector 24"/>
          <p:cNvCxnSpPr>
            <a:stCxn id="26" idx="2"/>
          </p:cNvCxnSpPr>
          <p:nvPr/>
        </p:nvCxnSpPr>
        <p:spPr>
          <a:xfrm rot="5400000">
            <a:off x="7522788" y="3750635"/>
            <a:ext cx="829677" cy="48285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6219" y="6246911"/>
            <a:ext cx="294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Reuse solution X when sub-problem X</a:t>
            </a:r>
          </a:p>
          <a:p>
            <a:r>
              <a:rPr lang="en-US" sz="1400" dirty="0" smtClean="0"/>
              <a:t>Is encountered again.</a:t>
            </a:r>
            <a:endParaRPr lang="en-US" sz="14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257801" y="6090456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is this different from Functions?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5249" y="1219200"/>
            <a:ext cx="8581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In Traditional Programming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the solutions to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sub-problems is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Programmer decomposes the problem into </a:t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sub-problems.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Designs and Codes solution to sub-problem.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Encapsulates solution to sub-problem in a function.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647699" y="4760218"/>
            <a:ext cx="7848600" cy="1600200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81868" y="5029200"/>
            <a:ext cx="65802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 Dynamic Programming, </a:t>
            </a:r>
            <a:b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 Solution is Discovered (not Coded!).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86933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Traditional Design &amp; Coded Program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8392" y="26227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Problem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8392" y="34101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69338" y="31561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8392" y="42229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Y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2835184" y="39562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35184" y="4756329"/>
            <a:ext cx="373108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8392" y="5010329"/>
            <a:ext cx="3124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Sub-Problem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846592" y="34101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X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33892" y="4222929"/>
            <a:ext cx="3124200" cy="533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Y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flipH="1">
            <a:off x="4571998" y="4333889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62492" y="1872397"/>
            <a:ext cx="3627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Solutions to sub-problems were </a:t>
            </a:r>
          </a:p>
          <a:p>
            <a:r>
              <a:rPr lang="en-US" dirty="0" smtClean="0"/>
              <a:t>Pre-designed and coded, and stored</a:t>
            </a:r>
          </a:p>
          <a:p>
            <a:r>
              <a:rPr lang="en-US" dirty="0"/>
              <a:t>a</a:t>
            </a:r>
            <a:r>
              <a:rPr lang="en-US" dirty="0" smtClean="0"/>
              <a:t>s re-usable functions (components)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19592" y="3816529"/>
            <a:ext cx="1598727" cy="1371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1176292" y="3664129"/>
            <a:ext cx="292100" cy="1612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062493" y="4966685"/>
            <a:ext cx="568419" cy="4096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 flipH="1">
            <a:off x="4584699" y="3568770"/>
            <a:ext cx="261893" cy="374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00476" y="5200829"/>
            <a:ext cx="29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Pre-designed solution reused</a:t>
            </a:r>
            <a:endParaRPr lang="en-US" dirty="0"/>
          </a:p>
        </p:txBody>
      </p:sp>
      <p:cxnSp>
        <p:nvCxnSpPr>
          <p:cNvPr id="26" name="Curved Connector 25"/>
          <p:cNvCxnSpPr/>
          <p:nvPr/>
        </p:nvCxnSpPr>
        <p:spPr>
          <a:xfrm rot="5400000">
            <a:off x="6176151" y="2906079"/>
            <a:ext cx="487401" cy="26669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360" y="3982659"/>
            <a:ext cx="9953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un-time</a:t>
            </a:r>
          </a:p>
          <a:p>
            <a:r>
              <a:rPr lang="en-US" sz="1600" dirty="0" smtClean="0"/>
              <a:t>program</a:t>
            </a:r>
          </a:p>
          <a:p>
            <a:r>
              <a:rPr lang="en-US" sz="1600" dirty="0" smtClean="0"/>
              <a:t>execution</a:t>
            </a:r>
          </a:p>
          <a:p>
            <a:r>
              <a:rPr lang="en-US" sz="1600" dirty="0" smtClean="0"/>
              <a:t>Flow.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2342" y="1143000"/>
            <a:ext cx="5828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The solutions are already known.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1732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Least Coin Problem – Traditional Solution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796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988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815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626100" y="23622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219200"/>
            <a:ext cx="79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Problem: For any money amount, calculate the least number of coins to carry in your pocket.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2217" y="3333402"/>
            <a:ext cx="3402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5 + 1 + 1 + 1 = 4 coins</a:t>
            </a: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10 + 10 + 1 + 1 + 1 = 5 coins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1499" y="4203700"/>
            <a:ext cx="4968989" cy="17543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0</a:t>
            </a:r>
          </a:p>
          <a:p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= 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hile sum &lt; amount: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coin 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largest_coin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(amount – sum)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sum = sum + coin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=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number_of_coins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+ 1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2400" y="6150114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Solution can be pre-designed and code because they are multiples of each other.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Least Coin Problem – Coins not Multiples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odecagon 3"/>
          <p:cNvSpPr/>
          <p:nvPr/>
        </p:nvSpPr>
        <p:spPr>
          <a:xfrm>
            <a:off x="18240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Dodecagon 26"/>
          <p:cNvSpPr/>
          <p:nvPr/>
        </p:nvSpPr>
        <p:spPr>
          <a:xfrm>
            <a:off x="30432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Dodecagon 27"/>
          <p:cNvSpPr/>
          <p:nvPr/>
        </p:nvSpPr>
        <p:spPr>
          <a:xfrm>
            <a:off x="43259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Dodecagon 28"/>
          <p:cNvSpPr/>
          <p:nvPr/>
        </p:nvSpPr>
        <p:spPr>
          <a:xfrm>
            <a:off x="5570593" y="1524000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990165"/>
            <a:ext cx="565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$.08 = 4 + 4 = 2 coins </a:t>
            </a:r>
            <a:r>
              <a:rPr lang="en-US" b="1" dirty="0" smtClean="0">
                <a:solidFill>
                  <a:srgbClr val="FF0000"/>
                </a:solidFill>
              </a:rPr>
              <a:t>(not 5 + 1 + 1 +1 = 3 coins)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$.23 = 15 +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4 + 4 = 3 coins </a:t>
            </a:r>
            <a:r>
              <a:rPr lang="en-US" b="1" dirty="0" smtClean="0">
                <a:solidFill>
                  <a:srgbClr val="FF0000"/>
                </a:solidFill>
              </a:rPr>
              <a:t>(not 15 + 5 + 1 + 1 + 1 = 5 coins)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0500" y="4343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If we had used the previous pre-designed/coded solution, we would have gotten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the wrong answer!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4286044" y="3676445"/>
            <a:ext cx="706904" cy="627007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1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6075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6710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172441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934441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934441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934441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619766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 rot="16200000">
            <a:off x="4043482" y="2235941"/>
            <a:ext cx="647700" cy="5372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1691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3593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239241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73327" y="538657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Level of Search Tree, Possible Coin choices &lt; $.08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243074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58100" y="2611938"/>
            <a:ext cx="132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node for 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</a:t>
            </a:r>
            <a:r>
              <a:rPr lang="en-US" sz="1600" dirty="0" smtClean="0">
                <a:solidFill>
                  <a:srgbClr val="FF0000"/>
                </a:solidFill>
              </a:rPr>
              <a:t>ecause &gt; .08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3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Discover Solution using BFS Search Tree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decagon 12"/>
          <p:cNvSpPr/>
          <p:nvPr/>
        </p:nvSpPr>
        <p:spPr>
          <a:xfrm>
            <a:off x="12494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967282" y="34929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Dodecagon 14"/>
          <p:cNvSpPr/>
          <p:nvPr/>
        </p:nvSpPr>
        <p:spPr>
          <a:xfrm>
            <a:off x="6659682" y="35564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Dodecagon 21"/>
          <p:cNvSpPr/>
          <p:nvPr/>
        </p:nvSpPr>
        <p:spPr>
          <a:xfrm>
            <a:off x="3967282" y="2057894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22" idx="5"/>
            <a:endCxn id="13" idx="0"/>
          </p:cNvCxnSpPr>
          <p:nvPr/>
        </p:nvCxnSpPr>
        <p:spPr>
          <a:xfrm flipH="1">
            <a:off x="1975379" y="2819894"/>
            <a:ext cx="2298700" cy="838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86382" y="2819894"/>
            <a:ext cx="1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8"/>
          </p:cNvCxnSpPr>
          <p:nvPr/>
        </p:nvCxnSpPr>
        <p:spPr>
          <a:xfrm>
            <a:off x="4536786" y="2819894"/>
            <a:ext cx="2122896" cy="1015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67542" y="1505219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of Search Tree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20446796">
            <a:off x="2010116" y="305457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327745">
            <a:off x="5739847" y="32448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= 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67542" y="312469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 = 4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838363" y="1128527"/>
            <a:ext cx="326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coins = BFS( $.08, [ 15, 5, 4, 1 ] ) </a:t>
            </a:r>
            <a:endParaRPr lang="en-US" dirty="0"/>
          </a:p>
        </p:txBody>
      </p:sp>
      <p:sp>
        <p:nvSpPr>
          <p:cNvPr id="18" name="Dodecagon 17"/>
          <p:cNvSpPr/>
          <p:nvPr/>
        </p:nvSpPr>
        <p:spPr>
          <a:xfrm>
            <a:off x="228600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Dodecagon 18"/>
          <p:cNvSpPr/>
          <p:nvPr/>
        </p:nvSpPr>
        <p:spPr>
          <a:xfrm>
            <a:off x="118304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Dodecagon 19"/>
          <p:cNvSpPr/>
          <p:nvPr/>
        </p:nvSpPr>
        <p:spPr>
          <a:xfrm>
            <a:off x="2117176" y="47622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8" idx="0"/>
          </p:cNvCxnSpPr>
          <p:nvPr/>
        </p:nvCxnSpPr>
        <p:spPr>
          <a:xfrm flipH="1">
            <a:off x="954497" y="4304559"/>
            <a:ext cx="610078" cy="5597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9"/>
          </p:cNvCxnSpPr>
          <p:nvPr/>
        </p:nvCxnSpPr>
        <p:spPr>
          <a:xfrm>
            <a:off x="1821050" y="4318494"/>
            <a:ext cx="408429" cy="5458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50061" y="4318494"/>
            <a:ext cx="0" cy="5072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9345566">
            <a:off x="675737" y="4264724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2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3021027">
            <a:off x="1752182" y="440284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6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53778" y="5795427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um = 5</a:t>
            </a:r>
            <a:endParaRPr lang="en-US" sz="1600" dirty="0"/>
          </a:p>
        </p:txBody>
      </p:sp>
      <p:cxnSp>
        <p:nvCxnSpPr>
          <p:cNvPr id="41" name="Curved Connector 40"/>
          <p:cNvCxnSpPr/>
          <p:nvPr/>
        </p:nvCxnSpPr>
        <p:spPr>
          <a:xfrm flipV="1">
            <a:off x="1038638" y="5371853"/>
            <a:ext cx="629946" cy="478304"/>
          </a:xfrm>
          <a:prstGeom prst="curved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decagon 41"/>
          <p:cNvSpPr/>
          <p:nvPr/>
        </p:nvSpPr>
        <p:spPr>
          <a:xfrm>
            <a:off x="3423179" y="4736853"/>
            <a:ext cx="838200" cy="7620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Dodecagon 42"/>
          <p:cNvSpPr/>
          <p:nvPr/>
        </p:nvSpPr>
        <p:spPr>
          <a:xfrm>
            <a:off x="4541736" y="4736853"/>
            <a:ext cx="838200" cy="762000"/>
          </a:xfrm>
          <a:prstGeom prst="dodec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42" idx="11"/>
          </p:cNvCxnSpPr>
          <p:nvPr/>
        </p:nvCxnSpPr>
        <p:spPr>
          <a:xfrm flipH="1">
            <a:off x="3954582" y="4254994"/>
            <a:ext cx="431801" cy="4818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10"/>
          </p:cNvCxnSpPr>
          <p:nvPr/>
        </p:nvCxnSpPr>
        <p:spPr>
          <a:xfrm>
            <a:off x="4386382" y="4242293"/>
            <a:ext cx="462151" cy="4945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766244">
            <a:off x="3514073" y="4231265"/>
            <a:ext cx="954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5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 rot="2772438">
            <a:off x="4418580" y="4267560"/>
            <a:ext cx="85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sum = 8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5680" y="3833458"/>
            <a:ext cx="118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5537" y="3770328"/>
            <a:ext cx="15184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 node for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15 and 5 cent coin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</a:t>
            </a:r>
            <a:r>
              <a:rPr lang="en-US" sz="1400" dirty="0" smtClean="0">
                <a:solidFill>
                  <a:srgbClr val="FF0000"/>
                </a:solidFill>
              </a:rPr>
              <a:t>ecause &gt; .04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3200" y="4485819"/>
            <a:ext cx="1255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expanded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Because goal </a:t>
            </a:r>
            <a:br>
              <a:rPr lang="en-US" sz="14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was found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0200" y="6133981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Found Goal Node: $.08 = 4 + 4 ( 2 coins)</a:t>
            </a:r>
          </a:p>
          <a:p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BFS will found solution at shallowest node, which is the least number of coins.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3" name="Curved Connector 52"/>
          <p:cNvCxnSpPr>
            <a:endCxn id="43" idx="5"/>
          </p:cNvCxnSpPr>
          <p:nvPr/>
        </p:nvCxnSpPr>
        <p:spPr>
          <a:xfrm rot="5400000" flipH="1" flipV="1">
            <a:off x="4343144" y="5628592"/>
            <a:ext cx="635128" cy="3756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399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Put Solution in Solution Space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22763"/>
              </p:ext>
            </p:extLst>
          </p:nvPr>
        </p:nvGraphicFramePr>
        <p:xfrm>
          <a:off x="1524000" y="2743200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Dollar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Coins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[ 4, 4 ]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332491" y="1435387"/>
            <a:ext cx="6479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Store the solution in a solution space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0600" y="4419600"/>
            <a:ext cx="7442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Now let’s solve: coins = BFS( $.23, [ 15, 5, 4, 1 ] ) </a:t>
            </a:r>
            <a:endParaRPr lang="en-US" sz="2800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H="1">
            <a:off x="3753284" y="2229281"/>
            <a:ext cx="723035" cy="3047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613</Words>
  <Application>Microsoft Office PowerPoint</Application>
  <PresentationFormat>On-screen Show 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Dynamic Programming </vt:lpstr>
      <vt:lpstr>What is it?</vt:lpstr>
      <vt:lpstr>How is this different from Functions?</vt:lpstr>
      <vt:lpstr>Traditional Design &amp; Coded Program</vt:lpstr>
      <vt:lpstr>Least Coin Problem – Traditional Solution</vt:lpstr>
      <vt:lpstr>Least Coin Problem – Coins not Multiples</vt:lpstr>
      <vt:lpstr>Discover Solution using BFS Search Tree</vt:lpstr>
      <vt:lpstr>Discover Solution using BFS Search Tree</vt:lpstr>
      <vt:lpstr>Put Solution in Solution Space</vt:lpstr>
      <vt:lpstr>Discover Solution using BFS Search Tree</vt:lpstr>
      <vt:lpstr>Discover Solution using BFS Search Tree</vt:lpstr>
      <vt:lpstr>Search Solution Space for Prior Solutions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66</cp:revision>
  <dcterms:created xsi:type="dcterms:W3CDTF">2006-08-16T00:00:00Z</dcterms:created>
  <dcterms:modified xsi:type="dcterms:W3CDTF">2017-06-14T17:55:37Z</dcterms:modified>
</cp:coreProperties>
</file>