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64" d="100"/>
          <a:sy n="64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Principle</a:t>
            </a:r>
            <a:br>
              <a:rPr lang="en-US" dirty="0" smtClean="0"/>
            </a:br>
            <a:r>
              <a:rPr lang="en-US" dirty="0" smtClean="0"/>
              <a:t>Applying Statistics to Software QA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013" y="366848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86984" y="3516193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04117" y="3322603"/>
            <a:ext cx="901978" cy="8195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255106" y="3322603"/>
            <a:ext cx="2571531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4740" y="3154187"/>
            <a:ext cx="277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12" y="535738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378424" y="3804311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84543" y="4142165"/>
            <a:ext cx="307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Second smoke test contains 20% of the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First smoke test.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89343" y="4764113"/>
            <a:ext cx="1038791" cy="1555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36328" y="5037472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377961" y="512283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95025" y="5141940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412972" y="6030377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24800" y="6134142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0601" y="258616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3352" y="252909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81299" y="2626850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997966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Original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of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599"/>
            <a:ext cx="340738" cy="969725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207371" y="6031934"/>
            <a:ext cx="282053" cy="369104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4360" y="3032080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709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New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616" y="189679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59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5207371" y="196304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54360" y="214513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24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5207370" y="284306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063" y="154807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3138" y="5380115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2582" y="502863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558" y="1122702"/>
            <a:ext cx="842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Iterate Keeping 20% -&gt; 80% of Remainder and Replacing the Rest.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3086974" y="2795462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8867" y="1803680"/>
            <a:ext cx="150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Smoke Test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96803" y="3059969"/>
            <a:ext cx="99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4386" y="2113919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7129" y="22913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1851851" y="2184470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1829938" y="2870958"/>
            <a:ext cx="282053" cy="1274286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625718" y="274242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7611" y="1821809"/>
            <a:ext cx="15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Fourth Smoke Test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91352" y="2123298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58.8%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42.2%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55526" y="25520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4303127" y="2207040"/>
            <a:ext cx="152399" cy="922541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741750" y="182809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Fifth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5491" y="2129586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67.2%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32.8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9665" y="255833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6817266" y="2213328"/>
            <a:ext cx="152399" cy="115441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849" y="43133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Sixth Smoke Test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0590" y="4614800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73.8%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26.2%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3119" y="51750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1762365" y="4698542"/>
            <a:ext cx="208599" cy="132125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53046" y="537575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207125" y="4317427"/>
            <a:ext cx="165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Seventh Smoke Test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0866" y="4618916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79%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21%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4282641" y="4702658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10858" y="4296493"/>
            <a:ext cx="152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Eighth Smoke Test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4599" y="4597982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84.8%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16.8%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6786374" y="4681724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72000" y="53274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85858" y="53067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5590706" y="535917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7896085" y="5341396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136388" y="5097561"/>
            <a:ext cx="1129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Convergence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100%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8614" y="2529870"/>
            <a:ext cx="242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predict the error rate of 80%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of the output / results.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2976" y="2281462"/>
            <a:ext cx="2637712" cy="26655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881832" y="2281462"/>
            <a:ext cx="2375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6856" y="212757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(convergent 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4195" y="247196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60468" y="4395549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14903" y="3897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46143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41468" y="26507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55643" y="26126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52980" y="329084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24941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65538" y="3409817"/>
            <a:ext cx="2217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iteration: 88.2% / 11.8%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90.6% / 9.4%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92.5% / 7.5%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94% / 6 %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95.2% / 4.8%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96.2% / 3.8%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97% / 3%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7057934" y="5079553"/>
            <a:ext cx="514529" cy="3759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13220" y="5638800"/>
            <a:ext cx="192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Amount being replaced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6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Epochs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7302" y="1295400"/>
            <a:ext cx="65918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Epoch = 15 iterations (e.g., 15 weeks)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(fresh) increase in high output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reduction in effort for new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Next Epoch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 20% of top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outputters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Replace remaining 80% with new tests.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cycle again.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1606" y="4708046"/>
            <a:ext cx="76815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1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97%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----------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443054" y="517414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709" y="4422127"/>
            <a:ext cx="148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Epoch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6605" y="4708045"/>
            <a:ext cx="77296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II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775" y="4400268"/>
            <a:ext cx="102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Next Epoch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2855" y="48190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077577" y="4712218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63450" y="5501895"/>
            <a:ext cx="145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 -&gt; Replace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5098172" y="5395050"/>
            <a:ext cx="160736" cy="69799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– Requirements Based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1611" y="1137765"/>
            <a:ext cx="685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that all the Requirements of a Build are Meet.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0" y="1828800"/>
            <a:ext cx="1524000" cy="152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</a:p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10715" y="2095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1800" y="2129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24200" y="22818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24342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5866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27390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33800" y="2891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1372" y="358140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requirement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features.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859804" y="3105306"/>
            <a:ext cx="511891" cy="2878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105400" y="28554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38800" y="29295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791200" y="30819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32343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0" y="33867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48400" y="35391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 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1868" y="4310684"/>
            <a:ext cx="221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feature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test cases.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5557849" y="3924933"/>
            <a:ext cx="619103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1726" y="5335605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Typically generates between 2000 and 5000 </a:t>
            </a:r>
            <a:r>
              <a:rPr lang="en-US" b="1" dirty="0" err="1" smtClean="0"/>
              <a:t>Testcases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3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Partial vs. Full Acceptance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Partial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Manager/Lead selects only Features which have been modified or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Used to manage time constraints versus testing everything each time.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Typically 200 to 500 test 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Full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done at major milestones,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Attempt at Final Acceptance for Product Release/Evaluation.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2000 to 5000 test cases.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Agile Build Release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Incremental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preplanned before product development is 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new features are added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Iterative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not preplanned, but evolves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Planning injects and/or modifies features are the start of each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One of more new features are added per sprint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existing features is modified.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QA Automated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Automation was buzz word of the 1990s.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Belief that all testing could be automated, ran quickly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full acceptance test runs done on even minor build releases.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Automated Testing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are sensitive to code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parameters.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UI changes (even minor change can break automated tests).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Updated Requirements change behavior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stable if no changes to code. If no changes, why run the tests?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Broken Automation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				</a:t>
            </a:r>
            <a:r>
              <a:rPr lang="en-US" sz="1600" b="1" dirty="0" smtClean="0">
                <a:solidFill>
                  <a:srgbClr val="FF0000"/>
                </a:solidFill>
              </a:rPr>
              <a:t>valid inputs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http://localhost:.../api?param1=var&amp;param2=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name of parameters could change or be dropped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endParaRPr lang="en-US" sz="1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UI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location or type of HTML tag could change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&lt;div id=‘at11’&gt; … &lt;/div&gt;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id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Change in Function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Return type or return values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funcName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b)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type or number of arguments could change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1828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2860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40386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19500" y="3657600"/>
            <a:ext cx="2667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14650" y="6096000"/>
            <a:ext cx="13335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" y="56388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336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Named after Italian economist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Vilfredo Pareto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1896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paper,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Cours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d'économie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politique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Noted in his paper: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That 80% of wealth in Italy was owned by 20% of individuals.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 his garden, he noted that 20% of the peapods generated 80%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of the peas.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concept of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80/20 principle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was advanced by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consultant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Joseph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Juran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1941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for quality management: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oncluded that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typically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80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% of problems are caused by 20%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of the causes.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Automation vs. 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change occurs, test cases stop running or passing.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person needs to identify if bug in code or test case needs to be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test case, QA person needs to rewrite the code for the test case.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organizations opt to limit or abandon automated testing due to maintenance overhead.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for long stable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Manual Tests for new and changing code.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 number of Manual Tests ran per person per day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Read and Follow test instructions, verify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error, need to enter defect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day, need to review/answer questions/more info from development team on previous entered defects.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Need to verify defects that have been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Start of day scrum, end of day accounting of activities.</a:t>
            </a: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Rate of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 Test cases =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3000 Test cases = 10 x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organizations never staffed to handle higher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number of test case loads for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2856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to Test?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automated and need no maintenance,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then yes run them.</a:t>
            </a:r>
          </a:p>
          <a:p>
            <a:pPr lvl="1"/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manual, and you have insufficient resources, prioritize the tests by 20% of tests that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80% of the output,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likely end-user will do this.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of the code does it exercise.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change does it cause in the application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number of bugs its found historically.</a:t>
            </a:r>
          </a:p>
        </p:txBody>
      </p:sp>
    </p:spTree>
    <p:extLst>
      <p:ext uri="{BB962C8B-B14F-4D97-AF65-F5344CB8AC3E}">
        <p14:creationId xmlns:p14="http://schemas.microsoft.com/office/powerpoint/2010/main" val="7259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Priorities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Rank test cases 1 thru 5, where 1 is the highest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outputters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Maintain a 20% distribution across the ranking.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ranked 1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time permits, precede to rank 2 and so forth.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Aging – Keep track of how often a test is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Periodically review test rankings.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rank one test has been ran in high frequency and not found bugs, consider switching it with a rank 2 test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Apply similar periodic evaluation to rank 2, 3 and 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lower ranked test case changes to higher output,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consider switching it with a higher ranked test case.</a:t>
            </a:r>
          </a:p>
        </p:txBody>
      </p:sp>
    </p:spTree>
    <p:extLst>
      <p:ext uri="{BB962C8B-B14F-4D97-AF65-F5344CB8AC3E}">
        <p14:creationId xmlns:p14="http://schemas.microsoft.com/office/powerpoint/2010/main" val="32986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5795" y="3132104"/>
            <a:ext cx="2354716" cy="169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4991" y="1122699"/>
            <a:ext cx="517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Assume 1000 selected tests per round. </a:t>
            </a:r>
          </a:p>
        </p:txBody>
      </p:sp>
      <p:sp>
        <p:nvSpPr>
          <p:cNvPr id="24" name="Oval 23"/>
          <p:cNvSpPr/>
          <p:nvPr/>
        </p:nvSpPr>
        <p:spPr>
          <a:xfrm>
            <a:off x="2242765" y="241053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800" y="2223426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1: 50 bugs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6946" y="212630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25422" y="2410533"/>
            <a:ext cx="24513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9342" y="2978215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2: 40 bugs</a:t>
            </a:r>
          </a:p>
        </p:txBody>
      </p:sp>
      <p:sp>
        <p:nvSpPr>
          <p:cNvPr id="31" name="Oval 30"/>
          <p:cNvSpPr/>
          <p:nvPr/>
        </p:nvSpPr>
        <p:spPr>
          <a:xfrm>
            <a:off x="2938858" y="38100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45185" y="3807869"/>
            <a:ext cx="2354716" cy="21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22368" y="350273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6683" y="3653980"/>
            <a:ext cx="139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N: 6 bugs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067" y="5562600"/>
            <a:ext cx="854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use the Central Limit Theorem. I don’t think so, certain conditions are not meet: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Samples are not truly randomly selected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The state is not static: new code is introduced, and old code is fixed.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Remaining Defect Rate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4485" y="2983869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4485" y="5650869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5485" y="35172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37885" y="3669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3301" y="367790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6485" y="3892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09269" y="35769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1885" y="41968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76085" y="40383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17042" y="4273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3907" y="5193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92428" y="47179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5485" y="3288669"/>
            <a:ext cx="2819400" cy="213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145" y="4624857"/>
            <a:ext cx="107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Fitted Line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stCxn id="14" idx="1"/>
          </p:cNvCxnSpPr>
          <p:nvPr/>
        </p:nvCxnSpPr>
        <p:spPr>
          <a:xfrm rot="10800000" flipV="1">
            <a:off x="4647685" y="4794133"/>
            <a:ext cx="154460" cy="1692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6027" y="3422132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Bugs per 1000 tests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4058372" y="3746592"/>
            <a:ext cx="413951" cy="3589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8092" y="3858221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45442" y="580326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68479" y="2888559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Traditional Agile Method for Predicting Defect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defects found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a straight line and extrapolate. </a:t>
            </a:r>
          </a:p>
        </p:txBody>
      </p:sp>
    </p:spTree>
    <p:extLst>
      <p:ext uri="{BB962C8B-B14F-4D97-AF65-F5344CB8AC3E}">
        <p14:creationId xmlns:p14="http://schemas.microsoft.com/office/powerpoint/2010/main" val="2111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Statistically Zero Defects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93183" y="2783814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93183" y="5450814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257" y="315834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2783" y="32220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58040" y="32982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8525" y="454868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42246" y="35606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0707" y="47633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64783" y="383825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5740" y="427240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37529" y="491741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72074" y="50341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86790" y="3658166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27397" y="54202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57177" y="2688504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Defect rates over time do not fit a straight line!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are an S curve. Over time the curve flattens out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reaches a limit.</a:t>
            </a:r>
          </a:p>
        </p:txBody>
      </p:sp>
      <p:sp>
        <p:nvSpPr>
          <p:cNvPr id="25" name="Oval 24"/>
          <p:cNvSpPr/>
          <p:nvPr/>
        </p:nvSpPr>
        <p:spPr>
          <a:xfrm>
            <a:off x="5500241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4284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37729" y="3074940"/>
            <a:ext cx="0" cy="27448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5883" y="3107202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12442" y="3158348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348" y="6095940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&gt;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9379" y="5778500"/>
            <a:ext cx="492726" cy="3371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1211" y="6095939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~=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73959" y="5589540"/>
            <a:ext cx="0" cy="509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55366" y="6099491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&lt;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48274" y="5589540"/>
            <a:ext cx="404367" cy="6125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324474" y="5192678"/>
            <a:ext cx="153492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30230" y="3165723"/>
            <a:ext cx="3080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Threshold where defect change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rate hits a limit.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No amount of effort will have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statistical impact – Statistical Zero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(but not actual) Defect point.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030230" y="4728929"/>
            <a:ext cx="397614" cy="381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– A Bellman 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Bellman Equation approach to predicting test effort over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development lifecycle.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= Effort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Effort for n iterations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Defects found on an iteration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l-G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= Discount factor &gt; 1 (e.g., 1.2)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343400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E(n) = </a:t>
            </a:r>
            <a:r>
              <a:rPr lang="el-GR" sz="2800" b="1" dirty="0" smtClean="0"/>
              <a:t>γ</a:t>
            </a:r>
            <a:r>
              <a:rPr lang="en-US" sz="2800" b="1" dirty="0"/>
              <a:t> </a:t>
            </a:r>
            <a:r>
              <a:rPr lang="en-US" sz="2800" b="1" dirty="0" smtClean="0"/>
              <a:t>* D</a:t>
            </a:r>
            <a:r>
              <a:rPr lang="en-US" sz="2800" b="1" baseline="-25000" dirty="0" smtClean="0"/>
              <a:t>1 </a:t>
            </a:r>
            <a:r>
              <a:rPr lang="en-US" sz="2800" b="1" dirty="0" smtClean="0"/>
              <a:t>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 </a:t>
            </a:r>
            <a:r>
              <a:rPr lang="en-US" sz="2800" b="1" dirty="0" smtClean="0"/>
              <a:t>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…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249924" y="2153225"/>
            <a:ext cx="2136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further a defect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is found in the lifecycle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more progressively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effort is penalized.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230443"/>
            <a:ext cx="534924" cy="198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Number of Defects per Test Run: 60, 50, 55, 40, 30, 20, 10, 5, 4, 4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1.2(60) + 1.4(50) + 1.7(55) + 2(40) + 2.5(30) + 3(20) + 3.6(10)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+ 4.3(5) + 5.2(4) + 6.2(4)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93183" y="2743200"/>
            <a:ext cx="19692" cy="30232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3183" y="5766482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7397" y="57359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12" name="Oval 11"/>
          <p:cNvSpPr/>
          <p:nvPr/>
        </p:nvSpPr>
        <p:spPr>
          <a:xfrm>
            <a:off x="2286257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8379" y="5350191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5766" y="5011637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33409" y="4662733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5766" y="4324179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40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5766" y="3985625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50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58380" y="3626416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5766" y="3287862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8072" y="2949308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8072" y="2610754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90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2604014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2071" y="27800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8000" y="311280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997" y="32735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7054" y="362641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1808" y="451033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6854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66804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4891095"/>
            <a:ext cx="2577586" cy="226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8241" y="5207971"/>
            <a:ext cx="190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Effort has plateaued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89193" y="5011637"/>
            <a:ext cx="0" cy="254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64970"/>
            <a:ext cx="216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Statistical Zero Defects: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Effort exceeds return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53000" y="4372805"/>
            <a:ext cx="211696" cy="21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About using Machine Learning!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57568"/>
              </p:ext>
            </p:extLst>
          </p:nvPr>
        </p:nvGraphicFramePr>
        <p:xfrm>
          <a:off x="685800" y="1447800"/>
          <a:ext cx="716280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762000"/>
                <a:gridCol w="838200"/>
                <a:gridCol w="990600"/>
                <a:gridCol w="990600"/>
                <a:gridCol w="1447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Volume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of Code 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Open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Closed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Defects</a:t>
                      </a:r>
                    </a:p>
                    <a:p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 rot="5400000">
            <a:off x="3924300" y="2990335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294" y="4173268"/>
            <a:ext cx="106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From SCM</a:t>
            </a:r>
            <a:endParaRPr lang="en-US" sz="16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2514600"/>
            <a:ext cx="301705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90600" y="2477530"/>
            <a:ext cx="982863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0600" y="2456935"/>
            <a:ext cx="1978105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8294" y="4172011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Management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038600" y="2286000"/>
            <a:ext cx="0" cy="1962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4427" y="4153930"/>
            <a:ext cx="227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Defect Reporting System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31798" y="2456935"/>
            <a:ext cx="1873802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248400" y="2514600"/>
            <a:ext cx="457200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705600" y="2477530"/>
            <a:ext cx="609600" cy="16944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86000" y="51054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286000" y="60960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979546" y="3921211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6249430" y="60177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18085" y="6057097"/>
            <a:ext cx="9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Predictor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6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72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Pareto Principle is the observation that most things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are not evenly distributed.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inputs creates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workers produce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customers produce 80% of the revenue.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features cause 80% of the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bugs cause 80% of the failures.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principle does not require an 80/20 distribution,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just a rule of thumb: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90/10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 not add up to 100, such as 90/20.</a:t>
            </a:r>
          </a:p>
        </p:txBody>
      </p:sp>
    </p:spTree>
    <p:extLst>
      <p:ext uri="{BB962C8B-B14F-4D97-AF65-F5344CB8AC3E}">
        <p14:creationId xmlns:p14="http://schemas.microsoft.com/office/powerpoint/2010/main" val="198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Inputs vs. Outputs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420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relationship of Inputs to the Flow of Outputs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2275046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0060" y="3429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64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864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64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64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64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9400" y="34085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2160746"/>
            <a:ext cx="914400" cy="7620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2198846"/>
            <a:ext cx="838200" cy="24765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51891" y="178921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1791" y="185296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80%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188999">
            <a:off x="3810001" y="2706295"/>
            <a:ext cx="12192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97345" y="3835717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745" y="5556676"/>
            <a:ext cx="308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Individual Values to Single Test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65479" y="5667374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9126" y="5751015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Increasing</a:t>
            </a: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089717" y="3777853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67126" y="5518575"/>
            <a:ext cx="1870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End to End (e2e)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Single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Testcase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84964" y="5677047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76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Tendency is to test from simplest to more complex.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2876" y="3105328"/>
            <a:ext cx="163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 selection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of inputs in QA.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6344" y="194649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6344" y="225426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344" y="256567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6344" y="28800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26344" y="317235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5869" y="34017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6344" y="369010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-2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1167" y="398811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7909" y="429589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 x 11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5167" y="461349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10 x 123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4600" y="1946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8981" y="2257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25560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8981" y="28608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31419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8981" y="3382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5737" y="370957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8981" y="39920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60239" y="42917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5934" y="4596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1230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405716" y="2116275"/>
            <a:ext cx="444734" cy="26670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0800000">
            <a:off x="6706389" y="2037156"/>
            <a:ext cx="444734" cy="212062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39000" y="1909881"/>
            <a:ext cx="1840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It’s not whether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These cases will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Have bugs, its that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 one will EVER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TYPE them in.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They produce ZERO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percent of the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9775" y="594877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68" name="Oval 67"/>
          <p:cNvSpPr/>
          <p:nvPr/>
        </p:nvSpPr>
        <p:spPr>
          <a:xfrm>
            <a:off x="6157819" y="4288628"/>
            <a:ext cx="9144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057628" y="4932458"/>
            <a:ext cx="543532" cy="5253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19950" y="5499853"/>
            <a:ext cx="191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digits.</a:t>
            </a:r>
          </a:p>
        </p:txBody>
      </p:sp>
    </p:spTree>
    <p:extLst>
      <p:ext uri="{BB962C8B-B14F-4D97-AF65-F5344CB8AC3E}">
        <p14:creationId xmlns:p14="http://schemas.microsoft.com/office/powerpoint/2010/main" val="2065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Pareto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403" y="1121352"/>
            <a:ext cx="878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Pick cases which produce in 20% Highest Output Gain /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6344" y="194649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∞ x ∞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275" y="2242028"/>
            <a:ext cx="14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844" y="3141998"/>
            <a:ext cx="230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MaxPrecision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6413909" y="2061706"/>
            <a:ext cx="462175" cy="151978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7628" y="2242028"/>
            <a:ext cx="191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Floating Point Errors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9714" y="5916737"/>
            <a:ext cx="172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ACTUALLY PASSED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19950" y="5499853"/>
            <a:ext cx="1918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digits, more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computational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complexity.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6460" y="2540841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4889" y="286089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6913" y="3427604"/>
            <a:ext cx="14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8866" y="3737880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/2)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282" y="4004725"/>
            <a:ext cx="146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(rand(1000)) x -5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76169" y="428717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∏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0383" y="4593464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</a:rPr>
              <a:t>rand(1.0))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8600" y="2254269"/>
            <a:ext cx="0" cy="2646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319" y="497146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Input Complexity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91400" y="3014781"/>
            <a:ext cx="0" cy="2295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0779" y="1122704"/>
            <a:ext cx="868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a Build is sufficiently stable to consume QA resources to test.</a:t>
            </a:r>
          </a:p>
        </p:txBody>
      </p:sp>
      <p:sp>
        <p:nvSpPr>
          <p:cNvPr id="29" name="Can 28"/>
          <p:cNvSpPr/>
          <p:nvPr/>
        </p:nvSpPr>
        <p:spPr>
          <a:xfrm>
            <a:off x="489242" y="2064351"/>
            <a:ext cx="1140821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14036" y="271205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Callout 30"/>
          <p:cNvSpPr/>
          <p:nvPr/>
        </p:nvSpPr>
        <p:spPr>
          <a:xfrm>
            <a:off x="2773063" y="2597751"/>
            <a:ext cx="1447800" cy="14097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479326" y="280730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Ribbon 31"/>
          <p:cNvSpPr/>
          <p:nvPr/>
        </p:nvSpPr>
        <p:spPr>
          <a:xfrm>
            <a:off x="5287663" y="2861877"/>
            <a:ext cx="3124200" cy="895350"/>
          </a:xfrm>
          <a:prstGeom prst="ribbon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3" idx="1"/>
          </p:cNvCxnSpPr>
          <p:nvPr/>
        </p:nvCxnSpPr>
        <p:spPr>
          <a:xfrm flipH="1">
            <a:off x="3886201" y="1931451"/>
            <a:ext cx="334662" cy="4307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20863" y="1762174"/>
            <a:ext cx="251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2% (or less) of the software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495036" y="4266589"/>
            <a:ext cx="278027" cy="45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0689" y="4800600"/>
            <a:ext cx="6677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Typically, always the same tests.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After many iterations: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Checking anything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Statistical Likelihood of detecting failure decreasing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around smoke test becomes more harden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Interface and Configuration around code stops changing.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is better and better known by developers and build specialists.</a:t>
            </a:r>
          </a:p>
        </p:txBody>
      </p:sp>
    </p:spTree>
    <p:extLst>
      <p:ext uri="{BB962C8B-B14F-4D97-AF65-F5344CB8AC3E}">
        <p14:creationId xmlns:p14="http://schemas.microsoft.com/office/powerpoint/2010/main" val="12905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9197" y="1897903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81274" y="304026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076574" y="304026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 (smoke test)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 - Errors)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442" t="-565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35111" y="163629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test cases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build is called a sampling 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1" y="4012505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28904" y="3280801"/>
            <a:ext cx="1505934" cy="59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87207" y="3340298"/>
            <a:ext cx="1647631" cy="1337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8957" y="3186409"/>
            <a:ext cx="99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Known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0" y="4350359"/>
            <a:ext cx="40258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On first smoke test, we start with assumption that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there is some unknown distribution of errors across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build.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First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7988" y="2650844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0739" y="2593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8271" y="1594240"/>
            <a:ext cx="174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Unsorted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 flipV="1">
            <a:off x="5028535" y="1714794"/>
            <a:ext cx="480606" cy="3723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0046" y="1877023"/>
            <a:ext cx="61119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48686" y="2691533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16246" y="3376484"/>
            <a:ext cx="1038791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789127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10Z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60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178539" y="577032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9228" y="5959336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64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First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160755" y="486782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77819" y="4886925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8160754" y="574784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2210</Words>
  <Application>Microsoft Office PowerPoint</Application>
  <PresentationFormat>On-screen Show (4:3)</PresentationFormat>
  <Paragraphs>536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Pareto Principle Applying Statistics to Software QA</vt:lpstr>
      <vt:lpstr>History</vt:lpstr>
      <vt:lpstr>Generalization</vt:lpstr>
      <vt:lpstr>Inputs vs. Outputs</vt:lpstr>
      <vt:lpstr>Calculator Example - Typical</vt:lpstr>
      <vt:lpstr>Calculator Example - Pareto</vt:lpstr>
      <vt:lpstr>Smoke Test - Typical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Epochs</vt:lpstr>
      <vt:lpstr>Acceptance Test – Requirements Based</vt:lpstr>
      <vt:lpstr>Partial vs. Full Acceptance Test</vt:lpstr>
      <vt:lpstr>Agile Build Release</vt:lpstr>
      <vt:lpstr>QA Automated</vt:lpstr>
      <vt:lpstr>Broken Automation Examples</vt:lpstr>
      <vt:lpstr>Automation vs. Manual Testing</vt:lpstr>
      <vt:lpstr>Manual Testing</vt:lpstr>
      <vt:lpstr>What to Test?</vt:lpstr>
      <vt:lpstr>Setting Priorities</vt:lpstr>
      <vt:lpstr>Acceptance Test - Sampling Distribution</vt:lpstr>
      <vt:lpstr>Predicting Remaining Defect Rate</vt:lpstr>
      <vt:lpstr>Statistically Zero Defects</vt:lpstr>
      <vt:lpstr>Predicting Effort – A Bellman Approach</vt:lpstr>
      <vt:lpstr>Predicting Effort - Example</vt:lpstr>
      <vt:lpstr>How About using Machine Learning!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293</cp:revision>
  <dcterms:created xsi:type="dcterms:W3CDTF">2006-08-16T00:00:00Z</dcterms:created>
  <dcterms:modified xsi:type="dcterms:W3CDTF">2017-10-25T22:28:26Z</dcterms:modified>
</cp:coreProperties>
</file>