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408" y="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Markov 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August,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Rewards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438400" y="31146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19600" y="15906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19600" y="31527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19600" y="47910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6" idx="7"/>
            <a:endCxn id="9" idx="3"/>
          </p:cNvCxnSpPr>
          <p:nvPr/>
        </p:nvCxnSpPr>
        <p:spPr>
          <a:xfrm flipV="1">
            <a:off x="3088808" y="2241083"/>
            <a:ext cx="1442384" cy="9851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52775" y="3718859"/>
            <a:ext cx="1266825" cy="130081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00400" y="3492967"/>
            <a:ext cx="1219200" cy="381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1265112" y="2613390"/>
            <a:ext cx="1325688" cy="1546616"/>
          </a:xfrm>
          <a:custGeom>
            <a:avLst/>
            <a:gdLst>
              <a:gd name="connsiteX0" fmla="*/ 1325688 w 1325688"/>
              <a:gd name="connsiteY0" fmla="*/ 482235 h 1546616"/>
              <a:gd name="connsiteX1" fmla="*/ 458913 w 1325688"/>
              <a:gd name="connsiteY1" fmla="*/ 5985 h 1546616"/>
              <a:gd name="connsiteX2" fmla="*/ 1713 w 1325688"/>
              <a:gd name="connsiteY2" fmla="*/ 777510 h 1546616"/>
              <a:gd name="connsiteX3" fmla="*/ 611313 w 1325688"/>
              <a:gd name="connsiteY3" fmla="*/ 1529985 h 1546616"/>
              <a:gd name="connsiteX4" fmla="*/ 1249488 w 1325688"/>
              <a:gd name="connsiteY4" fmla="*/ 1225185 h 154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5688" h="1546616">
                <a:moveTo>
                  <a:pt x="1325688" y="482235"/>
                </a:moveTo>
                <a:cubicBezTo>
                  <a:pt x="1002631" y="219504"/>
                  <a:pt x="679575" y="-43227"/>
                  <a:pt x="458913" y="5985"/>
                </a:cubicBezTo>
                <a:cubicBezTo>
                  <a:pt x="238251" y="55197"/>
                  <a:pt x="-23687" y="523510"/>
                  <a:pt x="1713" y="777510"/>
                </a:cubicBezTo>
                <a:cubicBezTo>
                  <a:pt x="27113" y="1031510"/>
                  <a:pt x="403350" y="1455373"/>
                  <a:pt x="611313" y="1529985"/>
                </a:cubicBezTo>
                <a:cubicBezTo>
                  <a:pt x="819275" y="1604598"/>
                  <a:pt x="1034381" y="1414891"/>
                  <a:pt x="1249488" y="1225185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438400" y="2642739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P= 0.1, R = 0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088808" y="2232313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 = 0.2, R = 2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403729" y="3222785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 = 0.3, R = 2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744928" y="40922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 = 0.4, R = -1</a:t>
            </a:r>
            <a:endParaRPr lang="en-US" sz="1200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752600" y="1676400"/>
            <a:ext cx="1357759" cy="104200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520609" y="2545816"/>
            <a:ext cx="1293285" cy="24351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343400" y="2789331"/>
            <a:ext cx="1470494" cy="38249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59329" y="4231990"/>
            <a:ext cx="922272" cy="33171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75794" y="4369267"/>
            <a:ext cx="2177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 negative reward is obtained for transitioning to this state (i.e., </a:t>
            </a:r>
            <a:r>
              <a:rPr lang="en-US" sz="1400" dirty="0" smtClean="0">
                <a:solidFill>
                  <a:srgbClr val="002060"/>
                </a:solidFill>
              </a:rPr>
              <a:t>robot falls down</a:t>
            </a:r>
            <a:r>
              <a:rPr lang="en-US" sz="1400" dirty="0" smtClean="0">
                <a:solidFill>
                  <a:srgbClr val="00B050"/>
                </a:solidFill>
              </a:rPr>
              <a:t>)..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4460" y="1129040"/>
            <a:ext cx="282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No Reward for returning to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the same state (i.e., </a:t>
            </a:r>
            <a:r>
              <a:rPr lang="en-US" sz="1400" dirty="0" smtClean="0">
                <a:solidFill>
                  <a:srgbClr val="002060"/>
                </a:solidFill>
              </a:rPr>
              <a:t>robot standing</a:t>
            </a:r>
            <a:r>
              <a:rPr lang="en-US" sz="1400" dirty="0" smtClean="0">
                <a:solidFill>
                  <a:srgbClr val="00B050"/>
                </a:solidFill>
              </a:rPr>
              <a:t>).</a:t>
            </a:r>
            <a:endParaRPr lang="en-US" sz="1400" baseline="-25000" dirty="0" smtClean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67401" y="2519628"/>
            <a:ext cx="266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 positive reward is obtained for transitioning to these states (i.e.,</a:t>
            </a:r>
          </a:p>
          <a:p>
            <a:r>
              <a:rPr lang="en-US" sz="1400" dirty="0" smtClean="0">
                <a:solidFill>
                  <a:srgbClr val="002060"/>
                </a:solidFill>
              </a:rPr>
              <a:t>robot walking or running</a:t>
            </a:r>
            <a:r>
              <a:rPr lang="en-US" sz="1400" dirty="0" smtClean="0">
                <a:solidFill>
                  <a:srgbClr val="00B05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833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Markov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Reward Evaluation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Assume a Markov Chain Transition State Matrix: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/>
              <a:t>P</a:t>
            </a:r>
            <a:r>
              <a:rPr lang="en-US" sz="2000" b="1" baseline="-25000" dirty="0"/>
              <a:t>s-&gt;s’ </a:t>
            </a:r>
            <a:r>
              <a:rPr lang="en-US" sz="2000" b="1" dirty="0"/>
              <a:t>= P( S</a:t>
            </a:r>
            <a:r>
              <a:rPr lang="en-US" sz="2000" b="1" baseline="-25000" dirty="0"/>
              <a:t>t+1</a:t>
            </a:r>
            <a:r>
              <a:rPr lang="en-US" sz="2000" b="1" dirty="0"/>
              <a:t> = s’ | S</a:t>
            </a:r>
            <a:r>
              <a:rPr lang="en-US" sz="2000" b="1" baseline="-25000" dirty="0"/>
              <a:t>t</a:t>
            </a:r>
            <a:r>
              <a:rPr lang="en-US" sz="2000" b="1" dirty="0"/>
              <a:t> = s )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Reward Evaluation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s</a:t>
            </a:r>
            <a:r>
              <a:rPr lang="en-US" sz="2000" b="1" baseline="-25000" dirty="0" smtClean="0"/>
              <a:t>-&gt;s’</a:t>
            </a:r>
            <a:r>
              <a:rPr lang="en-US" sz="2000" b="1" dirty="0" smtClean="0"/>
              <a:t> </a:t>
            </a:r>
            <a:r>
              <a:rPr lang="en-US" sz="2000" b="1" dirty="0"/>
              <a:t>= </a:t>
            </a:r>
            <a:r>
              <a:rPr lang="en-US" sz="2000" b="1" dirty="0" smtClean="0"/>
              <a:t>E( R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| </a:t>
            </a:r>
            <a:r>
              <a:rPr lang="en-US" sz="2000" b="1" dirty="0"/>
              <a:t>S</a:t>
            </a:r>
            <a:r>
              <a:rPr lang="en-US" sz="2000" b="1" baseline="-25000" dirty="0"/>
              <a:t>t</a:t>
            </a:r>
            <a:r>
              <a:rPr lang="en-US" sz="2000" b="1" dirty="0"/>
              <a:t> = s 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4648200"/>
            <a:ext cx="2177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reward from transitioning to state s’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From given state s.</a:t>
            </a: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V="1">
            <a:off x="2917464" y="4037555"/>
            <a:ext cx="663936" cy="61064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4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Return and Discount Factor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38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Expected Accumulated Return to a Goal.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 smtClean="0"/>
              <a:t>G</a:t>
            </a:r>
            <a:r>
              <a:rPr lang="en-US" sz="2000" b="1" baseline="-25000" dirty="0" smtClean="0"/>
              <a:t>t</a:t>
            </a:r>
            <a:r>
              <a:rPr lang="en-US" sz="2000" b="1" dirty="0" smtClean="0"/>
              <a:t> = </a:t>
            </a:r>
            <a:r>
              <a:rPr lang="el-GR" sz="2000" b="1" dirty="0" smtClean="0"/>
              <a:t>γ</a:t>
            </a:r>
            <a:r>
              <a:rPr lang="en-US" sz="2000" b="1" dirty="0" smtClean="0"/>
              <a:t>(R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) 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2</a:t>
            </a:r>
            <a:r>
              <a:rPr lang="en-US" sz="2000" b="1" dirty="0" smtClean="0"/>
              <a:t>(R</a:t>
            </a:r>
            <a:r>
              <a:rPr lang="en-US" sz="2000" b="1" baseline="-25000" dirty="0" smtClean="0"/>
              <a:t>t+2</a:t>
            </a:r>
            <a:r>
              <a:rPr lang="en-US" sz="2000" b="1" dirty="0"/>
              <a:t>) 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3</a:t>
            </a:r>
            <a:r>
              <a:rPr lang="en-US" sz="2000" b="1" dirty="0" smtClean="0"/>
              <a:t>(R</a:t>
            </a:r>
            <a:r>
              <a:rPr lang="en-US" sz="2000" b="1" baseline="-25000" dirty="0" smtClean="0"/>
              <a:t>t+3</a:t>
            </a:r>
            <a:r>
              <a:rPr lang="en-US" sz="2000" b="1" dirty="0" smtClean="0"/>
              <a:t>) + …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t+n</a:t>
            </a:r>
            <a:r>
              <a:rPr lang="en-US" sz="2000" b="1" dirty="0" smtClean="0"/>
              <a:t>) 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048000"/>
            <a:ext cx="2177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reward expected to obtain from current state S</a:t>
            </a:r>
            <a:r>
              <a:rPr lang="en-US" sz="1400" baseline="-25000" dirty="0" smtClean="0">
                <a:solidFill>
                  <a:srgbClr val="00B050"/>
                </a:solidFill>
              </a:rPr>
              <a:t>t</a:t>
            </a:r>
            <a:r>
              <a:rPr lang="en-US" sz="1400" dirty="0" smtClean="0">
                <a:solidFill>
                  <a:srgbClr val="00B050"/>
                </a:solidFill>
              </a:rPr>
              <a:t> to the goal.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828800" y="2415972"/>
            <a:ext cx="435336" cy="582713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71800" y="3190875"/>
            <a:ext cx="2177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next transition, the expected reward is reduced by the discount factor.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124200" y="2514600"/>
            <a:ext cx="228600" cy="73004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8800" y="2851607"/>
            <a:ext cx="2177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further out the reward, the further the expected reward is discounted – uncertainty factor.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060463" y="2426018"/>
            <a:ext cx="1502137" cy="79061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453427" y="4524594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t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20327" y="4524594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t+1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187227" y="4524594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t+2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endCxn id="16" idx="2"/>
          </p:cNvCxnSpPr>
          <p:nvPr/>
        </p:nvCxnSpPr>
        <p:spPr>
          <a:xfrm>
            <a:off x="2215427" y="4905594"/>
            <a:ext cx="11049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82327" y="4924644"/>
            <a:ext cx="11049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054127" y="4524594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949227" y="4924644"/>
            <a:ext cx="11049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4517" y="4543367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R=1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433843" y="4557764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R=1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288317" y="4557764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R=10</a:t>
            </a:r>
            <a:endParaRPr lang="en-US" sz="1200" b="1" dirty="0"/>
          </a:p>
        </p:txBody>
      </p:sp>
      <p:sp>
        <p:nvSpPr>
          <p:cNvPr id="20" name="Rectangle 19"/>
          <p:cNvSpPr/>
          <p:nvPr/>
        </p:nvSpPr>
        <p:spPr>
          <a:xfrm>
            <a:off x="0" y="55626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</a:t>
            </a:r>
            <a:r>
              <a:rPr lang="en-US" b="1" baseline="-25000" dirty="0"/>
              <a:t>t</a:t>
            </a:r>
            <a:r>
              <a:rPr lang="en-US" b="1" dirty="0"/>
              <a:t> = </a:t>
            </a:r>
            <a:r>
              <a:rPr lang="el-GR" b="1" dirty="0"/>
              <a:t>γ</a:t>
            </a:r>
            <a:r>
              <a:rPr lang="en-US" b="1" dirty="0" smtClean="0"/>
              <a:t>(1) + </a:t>
            </a:r>
            <a:r>
              <a:rPr lang="el-GR" b="1" dirty="0"/>
              <a:t>γ</a:t>
            </a:r>
            <a:r>
              <a:rPr lang="en-US" b="1" baseline="30000" dirty="0" smtClean="0"/>
              <a:t>2</a:t>
            </a:r>
            <a:r>
              <a:rPr lang="en-US" b="1" dirty="0" smtClean="0"/>
              <a:t>(1) </a:t>
            </a:r>
            <a:r>
              <a:rPr lang="en-US" b="1" dirty="0"/>
              <a:t>+ </a:t>
            </a:r>
            <a:r>
              <a:rPr lang="el-GR" b="1" dirty="0"/>
              <a:t>γ</a:t>
            </a:r>
            <a:r>
              <a:rPr lang="en-US" b="1" baseline="30000" dirty="0" smtClean="0"/>
              <a:t>3</a:t>
            </a:r>
            <a:r>
              <a:rPr lang="en-US" b="1" dirty="0" smtClean="0"/>
              <a:t>(10)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When </a:t>
            </a:r>
            <a:r>
              <a:rPr lang="el-GR" b="1" dirty="0" smtClean="0"/>
              <a:t>γ</a:t>
            </a:r>
            <a:r>
              <a:rPr lang="en-US" b="1" dirty="0" smtClean="0"/>
              <a:t> = 0.9 , </a:t>
            </a:r>
            <a:r>
              <a:rPr lang="en-US" b="1" dirty="0"/>
              <a:t>G</a:t>
            </a:r>
            <a:r>
              <a:rPr lang="en-US" b="1" baseline="-25000" dirty="0"/>
              <a:t>t</a:t>
            </a:r>
            <a:r>
              <a:rPr lang="en-US" b="1" dirty="0"/>
              <a:t> = </a:t>
            </a:r>
            <a:r>
              <a:rPr lang="en-US" b="1" dirty="0" smtClean="0"/>
              <a:t>.9(1</a:t>
            </a:r>
            <a:r>
              <a:rPr lang="en-US" b="1" dirty="0"/>
              <a:t>) + </a:t>
            </a:r>
            <a:r>
              <a:rPr lang="en-US" b="1" dirty="0" smtClean="0"/>
              <a:t>.81(1) </a:t>
            </a:r>
            <a:r>
              <a:rPr lang="en-US" b="1" dirty="0"/>
              <a:t>+ </a:t>
            </a:r>
            <a:r>
              <a:rPr lang="en-US" b="1" dirty="0" smtClean="0"/>
              <a:t>.73(10) = .9 + .81 + 7.3 = 9.01</a:t>
            </a:r>
            <a:endParaRPr lang="en-US" b="1" dirty="0"/>
          </a:p>
          <a:p>
            <a:pPr algn="ctr"/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11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Discount Factor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343275" y="212956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00650" y="1563209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105275" y="1994971"/>
            <a:ext cx="1104900" cy="51558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105275" y="2619930"/>
            <a:ext cx="1044936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05275" y="183844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P=.6, R=1</a:t>
            </a:r>
            <a:endParaRPr lang="en-US" sz="1200" b="1" dirty="0"/>
          </a:p>
        </p:txBody>
      </p:sp>
      <p:sp>
        <p:nvSpPr>
          <p:cNvPr id="20" name="Rectangle 19"/>
          <p:cNvSpPr/>
          <p:nvPr/>
        </p:nvSpPr>
        <p:spPr>
          <a:xfrm>
            <a:off x="457200" y="441960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</a:t>
            </a:r>
            <a:r>
              <a:rPr lang="en-US" b="1" baseline="-25000" dirty="0"/>
              <a:t>t</a:t>
            </a:r>
            <a:r>
              <a:rPr lang="en-US" b="1" dirty="0"/>
              <a:t> = </a:t>
            </a:r>
            <a:r>
              <a:rPr lang="el-GR" b="1" dirty="0"/>
              <a:t>γ</a:t>
            </a:r>
            <a:r>
              <a:rPr lang="en-US" b="1" dirty="0" smtClean="0"/>
              <a:t>(1)*0.6 + </a:t>
            </a:r>
            <a:r>
              <a:rPr lang="el-GR" b="1" dirty="0" smtClean="0"/>
              <a:t>γ</a:t>
            </a:r>
            <a:r>
              <a:rPr lang="en-US" b="1" dirty="0" smtClean="0"/>
              <a:t>(1)*0.4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When </a:t>
            </a:r>
            <a:r>
              <a:rPr lang="el-GR" b="1" dirty="0" smtClean="0"/>
              <a:t>γ</a:t>
            </a:r>
            <a:r>
              <a:rPr lang="en-US" b="1" dirty="0" smtClean="0"/>
              <a:t> = 0.9 , </a:t>
            </a:r>
            <a:r>
              <a:rPr lang="en-US" b="1" dirty="0"/>
              <a:t>G</a:t>
            </a:r>
            <a:r>
              <a:rPr lang="en-US" b="1" baseline="-25000" dirty="0"/>
              <a:t>t</a:t>
            </a:r>
            <a:r>
              <a:rPr lang="en-US" b="1" dirty="0"/>
              <a:t> = </a:t>
            </a:r>
            <a:r>
              <a:rPr lang="en-US" b="1" dirty="0" smtClean="0"/>
              <a:t>.9(1)*0.6 </a:t>
            </a:r>
            <a:r>
              <a:rPr lang="en-US" b="1" dirty="0"/>
              <a:t>+ </a:t>
            </a:r>
            <a:r>
              <a:rPr lang="en-US" b="1" dirty="0" smtClean="0"/>
              <a:t>.9(1)*0.4 = 0.54 + 0.36 = 0.9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150211" y="277233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76700" y="3014830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P=.4, R=1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861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400" cy="7921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Discount Factor Eliminates Infinite Reward Cycle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907088" y="251056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050" y="441960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Without Discount Factor: G</a:t>
            </a:r>
            <a:r>
              <a:rPr lang="en-US" b="1" baseline="-25000" dirty="0" smtClean="0"/>
              <a:t>t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smtClean="0"/>
              <a:t>1 + 1 + 1 + 1 …. which would not converge and grow to infinity.</a:t>
            </a:r>
          </a:p>
          <a:p>
            <a:pPr algn="ctr"/>
            <a:endParaRPr lang="en-US" b="1" dirty="0"/>
          </a:p>
          <a:p>
            <a:r>
              <a:rPr lang="en-US" b="1" dirty="0" smtClean="0"/>
              <a:t>With Discount Factor of 0.9: </a:t>
            </a:r>
            <a:r>
              <a:rPr lang="en-US" b="1" dirty="0"/>
              <a:t>G</a:t>
            </a:r>
            <a:r>
              <a:rPr lang="en-US" b="1" baseline="-25000" dirty="0"/>
              <a:t>t</a:t>
            </a:r>
            <a:r>
              <a:rPr lang="en-US" b="1" dirty="0"/>
              <a:t> </a:t>
            </a:r>
            <a:r>
              <a:rPr lang="en-US" b="1" dirty="0" smtClean="0"/>
              <a:t>= .9 + .81 + .72 + .65 + .59 + .53 + .48 + … converges to 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581400" y="2118252"/>
            <a:ext cx="1325688" cy="1546616"/>
          </a:xfrm>
          <a:custGeom>
            <a:avLst/>
            <a:gdLst>
              <a:gd name="connsiteX0" fmla="*/ 1325688 w 1325688"/>
              <a:gd name="connsiteY0" fmla="*/ 482235 h 1546616"/>
              <a:gd name="connsiteX1" fmla="*/ 458913 w 1325688"/>
              <a:gd name="connsiteY1" fmla="*/ 5985 h 1546616"/>
              <a:gd name="connsiteX2" fmla="*/ 1713 w 1325688"/>
              <a:gd name="connsiteY2" fmla="*/ 777510 h 1546616"/>
              <a:gd name="connsiteX3" fmla="*/ 611313 w 1325688"/>
              <a:gd name="connsiteY3" fmla="*/ 1529985 h 1546616"/>
              <a:gd name="connsiteX4" fmla="*/ 1249488 w 1325688"/>
              <a:gd name="connsiteY4" fmla="*/ 1225185 h 154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5688" h="1546616">
                <a:moveTo>
                  <a:pt x="1325688" y="482235"/>
                </a:moveTo>
                <a:cubicBezTo>
                  <a:pt x="1002631" y="219504"/>
                  <a:pt x="679575" y="-43227"/>
                  <a:pt x="458913" y="5985"/>
                </a:cubicBezTo>
                <a:cubicBezTo>
                  <a:pt x="238251" y="55197"/>
                  <a:pt x="-23687" y="523510"/>
                  <a:pt x="1713" y="777510"/>
                </a:cubicBezTo>
                <a:cubicBezTo>
                  <a:pt x="27113" y="1031510"/>
                  <a:pt x="403350" y="1455373"/>
                  <a:pt x="611313" y="1529985"/>
                </a:cubicBezTo>
                <a:cubicBezTo>
                  <a:pt x="819275" y="1604598"/>
                  <a:pt x="1034381" y="1414891"/>
                  <a:pt x="1249488" y="1225185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02213" y="275306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R=1</a:t>
            </a:r>
            <a:endParaRPr lang="en-US"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42975" y="1371600"/>
            <a:ext cx="760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Another reason for a discount factor is that it eliminates infinite reward cycles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38400" y="5647670"/>
            <a:ext cx="4495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No matter how many times  one spins through the loop,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The expected (anticipated) total reward will not exceed 9.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716533" y="5326567"/>
            <a:ext cx="435336" cy="582713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1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Value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1164134"/>
            <a:ext cx="838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Given some state s, what is the total expected reward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from the state to a terminal (Goal) state.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Measures how good is this state I am in.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/>
              <a:t>v(s) = E( G</a:t>
            </a:r>
            <a:r>
              <a:rPr lang="en-US" sz="2000" b="1" baseline="-25000" dirty="0"/>
              <a:t>t</a:t>
            </a:r>
            <a:r>
              <a:rPr lang="en-US" sz="2000" b="1" dirty="0"/>
              <a:t>| S</a:t>
            </a:r>
            <a:r>
              <a:rPr lang="en-US" sz="2000" b="1" baseline="-25000" dirty="0"/>
              <a:t>t</a:t>
            </a:r>
            <a:r>
              <a:rPr lang="en-US" sz="2000" b="1" dirty="0"/>
              <a:t> = s )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295400" y="3657600"/>
            <a:ext cx="2177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How much value (how good) is being in the state s.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124200" y="3254812"/>
            <a:ext cx="435336" cy="582713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114800" y="3226238"/>
            <a:ext cx="609600" cy="61128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43400" y="3810000"/>
            <a:ext cx="297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expected accumulated reward for reaching the goal state, given currently in state s.</a:t>
            </a:r>
          </a:p>
        </p:txBody>
      </p:sp>
    </p:spTree>
    <p:extLst>
      <p:ext uri="{BB962C8B-B14F-4D97-AF65-F5344CB8AC3E}">
        <p14:creationId xmlns:p14="http://schemas.microsoft.com/office/powerpoint/2010/main" val="333817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Value Function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189306" y="280228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046681" y="2235929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951306" y="2667691"/>
            <a:ext cx="1104900" cy="51558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51306" y="3292650"/>
            <a:ext cx="1044936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51306" y="251116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P=.6, R=1</a:t>
            </a:r>
            <a:endParaRPr lang="en-US" sz="1200" b="1" dirty="0"/>
          </a:p>
        </p:txBody>
      </p:sp>
      <p:sp>
        <p:nvSpPr>
          <p:cNvPr id="31" name="Oval 30"/>
          <p:cNvSpPr/>
          <p:nvPr/>
        </p:nvSpPr>
        <p:spPr>
          <a:xfrm>
            <a:off x="3996242" y="344505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22731" y="3687550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P=.4, R=1</a:t>
            </a:r>
            <a:endParaRPr lang="en-US" sz="12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808681" y="2653882"/>
            <a:ext cx="910537" cy="4670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764919" y="3445050"/>
            <a:ext cx="954299" cy="38099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643018" y="2883383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90499" y="2511161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P=1, R=2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077145" y="3687550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P=1, R=3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6258984" y="2141829"/>
            <a:ext cx="708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400" b="1" dirty="0" smtClean="0"/>
              <a:t>γ</a:t>
            </a:r>
            <a:r>
              <a:rPr lang="en-US" sz="1400" b="1" dirty="0" smtClean="0"/>
              <a:t>  = 0.9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428689" y="1491734"/>
            <a:ext cx="3701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v(s’</a:t>
            </a:r>
            <a:r>
              <a:rPr lang="en-US" b="1" baseline="-25000" dirty="0" smtClean="0"/>
              <a:t>1</a:t>
            </a:r>
            <a:r>
              <a:rPr lang="en-US" b="1" dirty="0" smtClean="0"/>
              <a:t>) </a:t>
            </a:r>
            <a:r>
              <a:rPr lang="en-US" b="1" dirty="0"/>
              <a:t>= E( G</a:t>
            </a:r>
            <a:r>
              <a:rPr lang="en-US" b="1" baseline="-25000" dirty="0"/>
              <a:t>t</a:t>
            </a:r>
            <a:r>
              <a:rPr lang="en-US" b="1" dirty="0"/>
              <a:t>| S</a:t>
            </a:r>
            <a:r>
              <a:rPr lang="en-US" b="1" baseline="-25000" dirty="0"/>
              <a:t>t</a:t>
            </a:r>
            <a:r>
              <a:rPr lang="en-US" b="1" dirty="0"/>
              <a:t> = </a:t>
            </a:r>
            <a:r>
              <a:rPr lang="en-US" b="1" dirty="0" smtClean="0"/>
              <a:t>s’</a:t>
            </a:r>
            <a:r>
              <a:rPr lang="en-US" b="1" baseline="-25000" dirty="0" smtClean="0"/>
              <a:t>1</a:t>
            </a:r>
            <a:r>
              <a:rPr lang="en-US" b="1" dirty="0" smtClean="0"/>
              <a:t> ) = .9(1)(2) = </a:t>
            </a:r>
            <a:r>
              <a:rPr lang="en-US" b="1" dirty="0" smtClean="0">
                <a:solidFill>
                  <a:srgbClr val="00B050"/>
                </a:solidFill>
              </a:rPr>
              <a:t>1.8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090499" y="1861066"/>
            <a:ext cx="217668" cy="649858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351317" y="1861303"/>
            <a:ext cx="217668" cy="649858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57451" y="4756666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v(s’</a:t>
            </a:r>
            <a:r>
              <a:rPr lang="en-US" b="1" baseline="-25000" dirty="0" smtClean="0"/>
              <a:t>2</a:t>
            </a:r>
            <a:r>
              <a:rPr lang="en-US" b="1" dirty="0" smtClean="0"/>
              <a:t>) </a:t>
            </a:r>
            <a:r>
              <a:rPr lang="en-US" b="1" dirty="0"/>
              <a:t>= E( G</a:t>
            </a:r>
            <a:r>
              <a:rPr lang="en-US" b="1" baseline="-25000" dirty="0"/>
              <a:t>t</a:t>
            </a:r>
            <a:r>
              <a:rPr lang="en-US" b="1" dirty="0"/>
              <a:t>| S</a:t>
            </a:r>
            <a:r>
              <a:rPr lang="en-US" b="1" baseline="-25000" dirty="0"/>
              <a:t>t</a:t>
            </a:r>
            <a:r>
              <a:rPr lang="en-US" b="1" dirty="0"/>
              <a:t> = </a:t>
            </a:r>
            <a:r>
              <a:rPr lang="en-US" b="1" dirty="0" smtClean="0"/>
              <a:t>s’</a:t>
            </a:r>
            <a:r>
              <a:rPr lang="en-US" b="1" baseline="-25000" dirty="0" smtClean="0"/>
              <a:t>2</a:t>
            </a:r>
            <a:r>
              <a:rPr lang="en-US" b="1" dirty="0" smtClean="0"/>
              <a:t> ) = .9(1)(3) = </a:t>
            </a:r>
            <a:r>
              <a:rPr lang="en-US" b="1" dirty="0" smtClean="0">
                <a:solidFill>
                  <a:srgbClr val="00B050"/>
                </a:solidFill>
              </a:rPr>
              <a:t>2.7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070548" y="3964549"/>
            <a:ext cx="217668" cy="77695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351317" y="3964549"/>
            <a:ext cx="217668" cy="77695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6518" y="5713631"/>
            <a:ext cx="8436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v(s) </a:t>
            </a:r>
            <a:r>
              <a:rPr lang="en-US" b="1" dirty="0"/>
              <a:t>= E( G</a:t>
            </a:r>
            <a:r>
              <a:rPr lang="en-US" b="1" baseline="-25000" dirty="0"/>
              <a:t>t</a:t>
            </a:r>
            <a:r>
              <a:rPr lang="en-US" b="1" dirty="0"/>
              <a:t>| S</a:t>
            </a:r>
            <a:r>
              <a:rPr lang="en-US" b="1" baseline="-25000" dirty="0"/>
              <a:t>t</a:t>
            </a:r>
            <a:r>
              <a:rPr lang="en-US" b="1" dirty="0"/>
              <a:t> = </a:t>
            </a:r>
            <a:r>
              <a:rPr lang="en-US" b="1" dirty="0" smtClean="0"/>
              <a:t>s ) = .9(.6)(1 + v(s’</a:t>
            </a:r>
            <a:r>
              <a:rPr lang="en-US" b="1" baseline="-25000" dirty="0" smtClean="0"/>
              <a:t>1</a:t>
            </a:r>
            <a:r>
              <a:rPr lang="en-US" b="1" dirty="0" smtClean="0"/>
              <a:t>)) + .9(.4)(1 * v(s’</a:t>
            </a:r>
            <a:r>
              <a:rPr lang="en-US" b="1" baseline="-25000" dirty="0" smtClean="0"/>
              <a:t>2</a:t>
            </a:r>
            <a:r>
              <a:rPr lang="en-US" b="1" dirty="0" smtClean="0"/>
              <a:t>)) = .9(.6)(1 + 1.8) + .9(.4)(1 + 2.7)</a:t>
            </a:r>
          </a:p>
          <a:p>
            <a:pPr algn="ctr"/>
            <a:r>
              <a:rPr lang="en-US" b="1" dirty="0"/>
              <a:t>	</a:t>
            </a:r>
            <a:r>
              <a:rPr lang="en-US" b="1" dirty="0" smtClean="0"/>
              <a:t>= .54(2.8) + .48(3.7) = 1.51 + 1.77 = </a:t>
            </a:r>
            <a:r>
              <a:rPr lang="en-US" b="1" dirty="0" smtClean="0">
                <a:solidFill>
                  <a:srgbClr val="00B050"/>
                </a:solidFill>
              </a:rPr>
              <a:t>3.28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Markov Property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169929" cy="5160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process has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Markov Property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he probability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distribution of future states depends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only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upon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present state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, not on the sequence of events that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preceded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Terminology:</a:t>
            </a:r>
            <a:endParaRPr lang="en-US" sz="2000" b="1" dirty="0" smtClean="0"/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S</a:t>
            </a:r>
            <a:r>
              <a:rPr lang="en-US" sz="2000" b="1" baseline="-25000" dirty="0" smtClean="0"/>
              <a:t>0</a:t>
            </a:r>
            <a:r>
              <a:rPr lang="en-US" sz="2000" b="1" dirty="0" smtClean="0"/>
              <a:t>   = Initial State</a:t>
            </a:r>
            <a:br>
              <a:rPr lang="en-US" sz="2000" b="1" dirty="0" smtClean="0"/>
            </a:br>
            <a:r>
              <a:rPr lang="en-US" sz="2000" b="1" dirty="0" smtClean="0"/>
              <a:t>	S</a:t>
            </a:r>
            <a:r>
              <a:rPr lang="en-US" sz="2000" b="1" baseline="-25000" dirty="0" smtClean="0"/>
              <a:t>t</a:t>
            </a:r>
            <a:r>
              <a:rPr lang="en-US" sz="2000" b="1" dirty="0" smtClean="0"/>
              <a:t>    = State at Time t</a:t>
            </a:r>
          </a:p>
          <a:p>
            <a:r>
              <a:rPr lang="en-US" sz="2000" b="1" baseline="-25000" dirty="0"/>
              <a:t>	</a:t>
            </a:r>
            <a:r>
              <a:rPr lang="en-US" sz="2000" b="1" dirty="0" smtClean="0"/>
              <a:t>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 = State at Time </a:t>
            </a:r>
            <a:r>
              <a:rPr lang="en-US" sz="2000" b="1" dirty="0" smtClean="0"/>
              <a:t>t+1</a:t>
            </a: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Conditional Probability Notation</a:t>
            </a:r>
            <a:endParaRPr lang="en-US" sz="2000" b="1" dirty="0" smtClean="0"/>
          </a:p>
          <a:p>
            <a:endParaRPr lang="en-US" sz="2000" b="1" baseline="-25000" dirty="0"/>
          </a:p>
          <a:p>
            <a:r>
              <a:rPr lang="en-US" sz="2000" b="1" baseline="-25000" dirty="0" smtClean="0"/>
              <a:t>	</a:t>
            </a:r>
            <a:r>
              <a:rPr lang="en-US" sz="2000" b="1" dirty="0" smtClean="0"/>
              <a:t>P( A | B ) = The probability of event A occurring if event B is true</a:t>
            </a:r>
            <a:endParaRPr lang="en-US" sz="2000" b="1" baseline="-25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81200" y="6431548"/>
            <a:ext cx="2847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Sometimes written as P[ A | B ]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7" name="Curved Connector 6"/>
          <p:cNvCxnSpPr>
            <a:stCxn id="4" idx="1"/>
          </p:cNvCxnSpPr>
          <p:nvPr/>
        </p:nvCxnSpPr>
        <p:spPr>
          <a:xfrm rot="10800000">
            <a:off x="1752600" y="6324521"/>
            <a:ext cx="228600" cy="276304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Markov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Property Definition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8475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state </a:t>
            </a:r>
            <a:r>
              <a:rPr lang="en-US" sz="2800" b="1" dirty="0" smtClean="0"/>
              <a:t>S</a:t>
            </a:r>
            <a:r>
              <a:rPr lang="en-US" sz="2800" b="1" baseline="-25000" dirty="0" smtClean="0"/>
              <a:t>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Markov if and only if the future is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independent of the past states.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Driving a car.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Flying an airplane.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Playing a Board Game.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In these cases, the probability of what will happen next given the current state (e.g., 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the road in front of the car) is </a:t>
            </a:r>
            <a:r>
              <a:rPr lang="en-US" sz="2000" b="1" u="sng" dirty="0" smtClean="0">
                <a:solidFill>
                  <a:schemeClr val="accent6">
                    <a:lumMod val="50000"/>
                  </a:schemeClr>
                </a:solidFill>
              </a:rPr>
              <a:t>not dependent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on how one got to that state (</a:t>
            </a:r>
            <a:r>
              <a:rPr lang="en-US" sz="2000" b="1" u="sng" dirty="0" smtClean="0">
                <a:solidFill>
                  <a:schemeClr val="accent6">
                    <a:lumMod val="50000"/>
                  </a:schemeClr>
                </a:solidFill>
              </a:rPr>
              <a:t>history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).</a:t>
            </a:r>
            <a:endParaRPr lang="en-US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/>
              <a:t>P( </a:t>
            </a:r>
            <a:r>
              <a:rPr lang="en-US" sz="2000" b="1" dirty="0" smtClean="0"/>
              <a:t>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 </a:t>
            </a:r>
            <a:r>
              <a:rPr lang="en-US" sz="2000" b="1" dirty="0"/>
              <a:t>| </a:t>
            </a:r>
            <a:r>
              <a:rPr lang="en-US" sz="2000" b="1" dirty="0" smtClean="0"/>
              <a:t>S</a:t>
            </a:r>
            <a:r>
              <a:rPr lang="en-US" sz="2000" b="1" baseline="-25000" dirty="0" smtClean="0"/>
              <a:t>t </a:t>
            </a:r>
            <a:r>
              <a:rPr lang="en-US" sz="2000" b="1" dirty="0" smtClean="0"/>
              <a:t>) = P( 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 | S</a:t>
            </a:r>
            <a:r>
              <a:rPr lang="en-US" sz="2000" b="1" baseline="-25000" dirty="0" smtClean="0"/>
              <a:t>0</a:t>
            </a:r>
            <a:r>
              <a:rPr lang="en-US" sz="2000" b="1" dirty="0" smtClean="0"/>
              <a:t> .. S</a:t>
            </a:r>
            <a:r>
              <a:rPr lang="en-US" sz="2000" b="1" baseline="-25000" dirty="0" smtClean="0"/>
              <a:t>t </a:t>
            </a:r>
            <a:r>
              <a:rPr lang="en-US" sz="2000" b="1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5791199"/>
            <a:ext cx="2370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The probability of S</a:t>
            </a:r>
            <a:r>
              <a:rPr lang="en-US" baseline="-25000" dirty="0" smtClean="0">
                <a:solidFill>
                  <a:srgbClr val="00B050"/>
                </a:solidFill>
              </a:rPr>
              <a:t>t+1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occurring given state S</a:t>
            </a:r>
            <a:r>
              <a:rPr lang="en-US" baseline="-25000" dirty="0" smtClean="0">
                <a:solidFill>
                  <a:srgbClr val="00B050"/>
                </a:solidFill>
              </a:rPr>
              <a:t>t</a:t>
            </a:r>
            <a:endParaRPr lang="en-US" baseline="-25000" dirty="0">
              <a:solidFill>
                <a:srgbClr val="00B05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52800" y="5565339"/>
            <a:ext cx="228600" cy="30206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-Right Arrow 7"/>
          <p:cNvSpPr/>
          <p:nvPr/>
        </p:nvSpPr>
        <p:spPr>
          <a:xfrm>
            <a:off x="4010689" y="5795308"/>
            <a:ext cx="1122621" cy="646331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29300" y="5795308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The probability of S</a:t>
            </a:r>
            <a:r>
              <a:rPr lang="en-US" baseline="-25000" dirty="0" smtClean="0">
                <a:solidFill>
                  <a:srgbClr val="00B050"/>
                </a:solidFill>
              </a:rPr>
              <a:t>t+1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occurring given the history of getting to state S</a:t>
            </a:r>
            <a:r>
              <a:rPr lang="en-US" baseline="-25000" dirty="0" smtClean="0">
                <a:solidFill>
                  <a:srgbClr val="00B050"/>
                </a:solidFill>
              </a:rPr>
              <a:t>0</a:t>
            </a:r>
            <a:r>
              <a:rPr lang="en-US" dirty="0" smtClean="0">
                <a:solidFill>
                  <a:srgbClr val="00B050"/>
                </a:solidFill>
              </a:rPr>
              <a:t> .. S</a:t>
            </a:r>
            <a:r>
              <a:rPr lang="en-US" baseline="-25000" dirty="0" smtClean="0">
                <a:solidFill>
                  <a:srgbClr val="00B050"/>
                </a:solidFill>
              </a:rPr>
              <a:t>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791200" y="5529977"/>
            <a:ext cx="304800" cy="3020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7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Markov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Property Definition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87588" y="3124200"/>
            <a:ext cx="31700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7588" y="4343400"/>
            <a:ext cx="31700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657600" y="1795076"/>
            <a:ext cx="0" cy="13291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486400" y="1795076"/>
            <a:ext cx="0" cy="13291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86400" y="3124200"/>
            <a:ext cx="31700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657600" y="4343400"/>
            <a:ext cx="0" cy="13291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486400" y="4343400"/>
            <a:ext cx="0" cy="13291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86400" y="4343400"/>
            <a:ext cx="31700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76870"/>
            <a:ext cx="287372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ar sketc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599" y="2459638"/>
            <a:ext cx="1732801" cy="128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0.gstatic.com/images?q=tbn:ANd9GcQuTpe6raQMMaUdFoiFWkWUeeIfaCi_GufjXkzCAXOHiLODb4XUNkutRQ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65982" y="3321845"/>
            <a:ext cx="585787" cy="98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66487" y="3526914"/>
            <a:ext cx="541398" cy="90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865368" y="2057400"/>
            <a:ext cx="2392578" cy="738664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Autonomous Vehicle entering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intersection with green traffic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light.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24649" y="1219199"/>
            <a:ext cx="1713751" cy="95410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Non-Autonomous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vehicle moving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through intersection with red light.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083419" y="2947095"/>
            <a:ext cx="0" cy="5747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581524" y="2226317"/>
            <a:ext cx="1" cy="36951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1450" y="5962650"/>
            <a:ext cx="888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probability of what will happen next given the current state of both vehicles is only</a:t>
            </a:r>
          </a:p>
          <a:p>
            <a:r>
              <a:rPr lang="en-US" b="1" dirty="0"/>
              <a:t>d</a:t>
            </a:r>
            <a:r>
              <a:rPr lang="en-US" b="1" dirty="0" smtClean="0"/>
              <a:t>ependent on the current state and not on the history of how the vehicles got to this state.</a:t>
            </a:r>
          </a:p>
        </p:txBody>
      </p:sp>
    </p:spTree>
    <p:extLst>
      <p:ext uri="{BB962C8B-B14F-4D97-AF65-F5344CB8AC3E}">
        <p14:creationId xmlns:p14="http://schemas.microsoft.com/office/powerpoint/2010/main" val="256154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Transition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0304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Given a state </a:t>
            </a:r>
            <a:r>
              <a:rPr lang="en-US" sz="2800" b="1" dirty="0" smtClean="0"/>
              <a:t>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and some probability of a successor state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2800" b="1" dirty="0" smtClean="0"/>
              <a:t>s’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 smtClean="0"/>
              <a:t>P</a:t>
            </a:r>
            <a:r>
              <a:rPr lang="en-US" sz="2000" b="1" baseline="-25000" dirty="0" smtClean="0"/>
              <a:t>s-&gt;s’ </a:t>
            </a:r>
            <a:r>
              <a:rPr lang="en-US" sz="2000" b="1" dirty="0" smtClean="0"/>
              <a:t>= P( 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 = s’ | S</a:t>
            </a:r>
            <a:r>
              <a:rPr lang="en-US" sz="2000" b="1" baseline="-25000" dirty="0" smtClean="0"/>
              <a:t>t</a:t>
            </a:r>
            <a:r>
              <a:rPr lang="en-US" sz="2000" b="1" dirty="0" smtClean="0"/>
              <a:t> = s 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3167122"/>
            <a:ext cx="3136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The probability of transitioning 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from state s to s’.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52800" y="2856905"/>
            <a:ext cx="228600" cy="30206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-Right Arrow 7"/>
          <p:cNvSpPr/>
          <p:nvPr/>
        </p:nvSpPr>
        <p:spPr>
          <a:xfrm>
            <a:off x="3699517" y="3280053"/>
            <a:ext cx="842005" cy="53340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15821" y="3194388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Is the same as the probability of a successor state S</a:t>
            </a:r>
            <a:r>
              <a:rPr lang="en-US" baseline="-25000" dirty="0" smtClean="0">
                <a:solidFill>
                  <a:srgbClr val="00B050"/>
                </a:solidFill>
              </a:rPr>
              <a:t>t+1</a:t>
            </a:r>
            <a:r>
              <a:rPr lang="en-US" dirty="0" smtClean="0">
                <a:solidFill>
                  <a:srgbClr val="00B050"/>
                </a:solidFill>
              </a:rPr>
              <a:t> given the current state S</a:t>
            </a:r>
            <a:r>
              <a:rPr lang="en-US" baseline="-25000" dirty="0" smtClean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endParaRPr lang="en-US" baseline="-25000" dirty="0" smtClean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828510" y="2888218"/>
            <a:ext cx="152400" cy="3020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268362" y="4648200"/>
                <a:ext cx="1704313" cy="743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11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12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13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21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22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23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31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32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33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362" y="4648200"/>
                <a:ext cx="1704313" cy="7435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uble Bracket 14"/>
          <p:cNvSpPr/>
          <p:nvPr/>
        </p:nvSpPr>
        <p:spPr>
          <a:xfrm>
            <a:off x="3003525" y="4572000"/>
            <a:ext cx="2161510" cy="914400"/>
          </a:xfrm>
          <a:prstGeom prst="bracketPair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52800" y="4274041"/>
            <a:ext cx="157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Probability Matrix 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04800" y="4562475"/>
            <a:ext cx="21305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Rows = The probabilities</a:t>
            </a:r>
          </a:p>
          <a:p>
            <a:r>
              <a:rPr lang="en-US" sz="1400" b="1" dirty="0" smtClean="0"/>
              <a:t>of what will happen given</a:t>
            </a:r>
          </a:p>
          <a:p>
            <a:r>
              <a:rPr lang="en-US" sz="1400" b="1" dirty="0" smtClean="0"/>
              <a:t>For a specific state</a:t>
            </a:r>
            <a:endParaRPr lang="en-US" sz="1400" b="1" dirty="0"/>
          </a:p>
        </p:txBody>
      </p:sp>
      <p:sp>
        <p:nvSpPr>
          <p:cNvPr id="17" name="Right Arrow 16"/>
          <p:cNvSpPr/>
          <p:nvPr/>
        </p:nvSpPr>
        <p:spPr>
          <a:xfrm>
            <a:off x="2435383" y="4724400"/>
            <a:ext cx="384017" cy="1524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410200" y="4724400"/>
            <a:ext cx="384017" cy="1524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43600" y="4581818"/>
            <a:ext cx="2190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The probabilities for a row </a:t>
            </a:r>
          </a:p>
          <a:p>
            <a:r>
              <a:rPr lang="en-US" sz="1400" b="1" dirty="0" smtClean="0"/>
              <a:t>must some up to 1.</a:t>
            </a:r>
            <a:endParaRPr lang="en-US" sz="1400" b="1" dirty="0"/>
          </a:p>
        </p:txBody>
      </p:sp>
      <p:sp>
        <p:nvSpPr>
          <p:cNvPr id="22" name="Right Arrow 21"/>
          <p:cNvSpPr/>
          <p:nvPr/>
        </p:nvSpPr>
        <p:spPr>
          <a:xfrm rot="16200000">
            <a:off x="3928510" y="5567633"/>
            <a:ext cx="384017" cy="1524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56748" y="5835842"/>
            <a:ext cx="3170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Columns = The possible state transitions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9258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Markov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Process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382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Markov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Process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a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sequence of random states with each state having a Markov property.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 -&gt; A finite set of states.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P -&gt; A state transition matrix of probabilities.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(S, P)  -&gt; A Markov Process (or Markov Chain).</a:t>
            </a:r>
          </a:p>
        </p:txBody>
      </p:sp>
    </p:spTree>
    <p:extLst>
      <p:ext uri="{BB962C8B-B14F-4D97-AF65-F5344CB8AC3E}">
        <p14:creationId xmlns:p14="http://schemas.microsoft.com/office/powerpoint/2010/main" val="305982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Markov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Process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438400" y="31146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19600" y="15906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19600" y="31527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19600" y="47910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6" idx="7"/>
            <a:endCxn id="9" idx="3"/>
          </p:cNvCxnSpPr>
          <p:nvPr/>
        </p:nvCxnSpPr>
        <p:spPr>
          <a:xfrm flipV="1">
            <a:off x="3088808" y="2241083"/>
            <a:ext cx="1442384" cy="9851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52775" y="3718859"/>
            <a:ext cx="1266825" cy="130081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00400" y="3492967"/>
            <a:ext cx="1219200" cy="381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1265112" y="2613390"/>
            <a:ext cx="1325688" cy="1546616"/>
          </a:xfrm>
          <a:custGeom>
            <a:avLst/>
            <a:gdLst>
              <a:gd name="connsiteX0" fmla="*/ 1325688 w 1325688"/>
              <a:gd name="connsiteY0" fmla="*/ 482235 h 1546616"/>
              <a:gd name="connsiteX1" fmla="*/ 458913 w 1325688"/>
              <a:gd name="connsiteY1" fmla="*/ 5985 h 1546616"/>
              <a:gd name="connsiteX2" fmla="*/ 1713 w 1325688"/>
              <a:gd name="connsiteY2" fmla="*/ 777510 h 1546616"/>
              <a:gd name="connsiteX3" fmla="*/ 611313 w 1325688"/>
              <a:gd name="connsiteY3" fmla="*/ 1529985 h 1546616"/>
              <a:gd name="connsiteX4" fmla="*/ 1249488 w 1325688"/>
              <a:gd name="connsiteY4" fmla="*/ 1225185 h 154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5688" h="1546616">
                <a:moveTo>
                  <a:pt x="1325688" y="482235"/>
                </a:moveTo>
                <a:cubicBezTo>
                  <a:pt x="1002631" y="219504"/>
                  <a:pt x="679575" y="-43227"/>
                  <a:pt x="458913" y="5985"/>
                </a:cubicBezTo>
                <a:cubicBezTo>
                  <a:pt x="238251" y="55197"/>
                  <a:pt x="-23687" y="523510"/>
                  <a:pt x="1713" y="777510"/>
                </a:cubicBezTo>
                <a:cubicBezTo>
                  <a:pt x="27113" y="1031510"/>
                  <a:pt x="403350" y="1455373"/>
                  <a:pt x="611313" y="1529985"/>
                </a:cubicBezTo>
                <a:cubicBezTo>
                  <a:pt x="819275" y="1604598"/>
                  <a:pt x="1034381" y="1414891"/>
                  <a:pt x="1249488" y="1225185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438400" y="264273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0.1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19884" y="233639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0.2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629409" y="320373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0.3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744928" y="409226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0.4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28752" y="1448455"/>
            <a:ext cx="231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10% probability that the next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state will be the same state.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186922" y="2053306"/>
            <a:ext cx="335088" cy="56616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38800" y="2508855"/>
            <a:ext cx="192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20% probability that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the next state will be s’</a:t>
            </a:r>
            <a:r>
              <a:rPr lang="en-US" sz="1400" baseline="-25000" dirty="0" smtClean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10175" y="4121794"/>
            <a:ext cx="231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30% probability that the next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state will be s’</a:t>
            </a:r>
            <a:endParaRPr lang="en-US" sz="1400" baseline="-25000" dirty="0" smtClean="0">
              <a:solidFill>
                <a:srgbClr val="00B05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343400" y="2474890"/>
            <a:ext cx="1293285" cy="24351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860448" y="3592327"/>
            <a:ext cx="1321152" cy="77694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205354" y="4445907"/>
            <a:ext cx="448059" cy="33171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45676" y="4910465"/>
            <a:ext cx="231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40% probability that the next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state will be s’</a:t>
            </a:r>
            <a:r>
              <a:rPr lang="en-US" sz="1400" baseline="-25000" dirty="0" smtClean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03611" y="6096000"/>
            <a:ext cx="407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Ps-&gt;s’ = [ s s’</a:t>
            </a:r>
            <a:r>
              <a:rPr lang="en-US" b="1" baseline="-25000" dirty="0" smtClean="0"/>
              <a:t>1</a:t>
            </a:r>
            <a:r>
              <a:rPr lang="en-US" b="1" dirty="0" smtClean="0"/>
              <a:t> s’</a:t>
            </a:r>
            <a:r>
              <a:rPr lang="en-US" b="1" baseline="-25000" dirty="0" smtClean="0"/>
              <a:t>2</a:t>
            </a:r>
            <a:r>
              <a:rPr lang="en-US" b="1" dirty="0" smtClean="0"/>
              <a:t> s’</a:t>
            </a:r>
            <a:r>
              <a:rPr lang="en-US" b="1" baseline="-25000" dirty="0" smtClean="0"/>
              <a:t>3</a:t>
            </a:r>
            <a:r>
              <a:rPr lang="en-US" b="1" dirty="0" smtClean="0"/>
              <a:t> ] = [ 0.1 0.2 0.3 0.4 ]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982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Markov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Chain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438400" y="31146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19600" y="15906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19600" y="31527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19600" y="47910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6" idx="7"/>
            <a:endCxn id="9" idx="3"/>
          </p:cNvCxnSpPr>
          <p:nvPr/>
        </p:nvCxnSpPr>
        <p:spPr>
          <a:xfrm flipV="1">
            <a:off x="3088808" y="2241083"/>
            <a:ext cx="1442384" cy="9851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52775" y="3718859"/>
            <a:ext cx="1266825" cy="130081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00400" y="3492967"/>
            <a:ext cx="1219200" cy="381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1219200" y="2642739"/>
            <a:ext cx="1325688" cy="1546616"/>
          </a:xfrm>
          <a:custGeom>
            <a:avLst/>
            <a:gdLst>
              <a:gd name="connsiteX0" fmla="*/ 1325688 w 1325688"/>
              <a:gd name="connsiteY0" fmla="*/ 482235 h 1546616"/>
              <a:gd name="connsiteX1" fmla="*/ 458913 w 1325688"/>
              <a:gd name="connsiteY1" fmla="*/ 5985 h 1546616"/>
              <a:gd name="connsiteX2" fmla="*/ 1713 w 1325688"/>
              <a:gd name="connsiteY2" fmla="*/ 777510 h 1546616"/>
              <a:gd name="connsiteX3" fmla="*/ 611313 w 1325688"/>
              <a:gd name="connsiteY3" fmla="*/ 1529985 h 1546616"/>
              <a:gd name="connsiteX4" fmla="*/ 1249488 w 1325688"/>
              <a:gd name="connsiteY4" fmla="*/ 1225185 h 154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5688" h="1546616">
                <a:moveTo>
                  <a:pt x="1325688" y="482235"/>
                </a:moveTo>
                <a:cubicBezTo>
                  <a:pt x="1002631" y="219504"/>
                  <a:pt x="679575" y="-43227"/>
                  <a:pt x="458913" y="5985"/>
                </a:cubicBezTo>
                <a:cubicBezTo>
                  <a:pt x="238251" y="55197"/>
                  <a:pt x="-23687" y="523510"/>
                  <a:pt x="1713" y="777510"/>
                </a:cubicBezTo>
                <a:cubicBezTo>
                  <a:pt x="27113" y="1031510"/>
                  <a:pt x="403350" y="1455373"/>
                  <a:pt x="611313" y="1529985"/>
                </a:cubicBezTo>
                <a:cubicBezTo>
                  <a:pt x="819275" y="1604598"/>
                  <a:pt x="1034381" y="1414891"/>
                  <a:pt x="1249488" y="1225185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438400" y="264273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0.1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19884" y="233639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0.2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629409" y="320373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0.3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744928" y="409226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0.4</a:t>
            </a:r>
            <a:endParaRPr lang="en-US" sz="1200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550733" y="2526728"/>
            <a:ext cx="213456" cy="56616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83189" y="2167113"/>
            <a:ext cx="1230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Terminal State</a:t>
            </a:r>
            <a:endParaRPr lang="en-US" sz="1400" baseline="-25000" dirty="0" smtClean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1941" y="4798666"/>
            <a:ext cx="32104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b="1" baseline="-25000" dirty="0" smtClean="0"/>
              <a:t>s-&gt;s’ </a:t>
            </a:r>
            <a:r>
              <a:rPr lang="en-US" b="1" dirty="0" smtClean="0"/>
              <a:t>= 	     [ s   s’</a:t>
            </a:r>
            <a:r>
              <a:rPr lang="en-US" b="1" baseline="-25000" dirty="0" smtClean="0"/>
              <a:t>1</a:t>
            </a:r>
            <a:r>
              <a:rPr lang="en-US" b="1" dirty="0" smtClean="0"/>
              <a:t>   s’</a:t>
            </a:r>
            <a:r>
              <a:rPr lang="en-US" b="1" baseline="-25000" dirty="0" smtClean="0"/>
              <a:t>2</a:t>
            </a:r>
            <a:r>
              <a:rPr lang="en-US" b="1" dirty="0" smtClean="0"/>
              <a:t>  s’</a:t>
            </a:r>
            <a:r>
              <a:rPr lang="en-US" b="1" baseline="-25000" dirty="0" smtClean="0"/>
              <a:t>3   </a:t>
            </a:r>
            <a:r>
              <a:rPr lang="en-US" b="1" dirty="0" smtClean="0"/>
              <a:t>ST ] </a:t>
            </a:r>
          </a:p>
          <a:p>
            <a:endParaRPr lang="en-US" b="1" dirty="0"/>
          </a:p>
          <a:p>
            <a:r>
              <a:rPr lang="en-US" b="1" dirty="0" smtClean="0"/>
              <a:t>s  -&gt;   	      0.1 0.2 0.3 0.4 0.0</a:t>
            </a:r>
          </a:p>
          <a:p>
            <a:r>
              <a:rPr lang="en-US" b="1" dirty="0" smtClean="0"/>
              <a:t>s</a:t>
            </a:r>
            <a:r>
              <a:rPr lang="en-US" b="1" baseline="-25000" dirty="0" smtClean="0"/>
              <a:t>1 </a:t>
            </a:r>
            <a:r>
              <a:rPr lang="en-US" b="1" dirty="0" smtClean="0"/>
              <a:t>-&gt;</a:t>
            </a:r>
            <a:r>
              <a:rPr lang="en-US" b="1" baseline="-25000" dirty="0" smtClean="0"/>
              <a:t>	         </a:t>
            </a:r>
            <a:r>
              <a:rPr lang="en-US" b="1" dirty="0" smtClean="0"/>
              <a:t>0.0 0.5 0.0 0.0 0.5</a:t>
            </a:r>
          </a:p>
          <a:p>
            <a:r>
              <a:rPr lang="en-US" b="1" dirty="0" smtClean="0"/>
              <a:t>s</a:t>
            </a:r>
            <a:r>
              <a:rPr lang="en-US" b="1" baseline="-25000" dirty="0" smtClean="0"/>
              <a:t>2 </a:t>
            </a:r>
            <a:r>
              <a:rPr lang="en-US" b="1" dirty="0" smtClean="0"/>
              <a:t>-&gt;  </a:t>
            </a:r>
            <a:r>
              <a:rPr lang="en-US" b="1" baseline="-25000" dirty="0" smtClean="0"/>
              <a:t>	         </a:t>
            </a:r>
            <a:r>
              <a:rPr lang="en-US" b="1" dirty="0" smtClean="0"/>
              <a:t>0.0 0.0 </a:t>
            </a:r>
            <a:r>
              <a:rPr lang="en-US" b="1" dirty="0"/>
              <a:t>0.0 </a:t>
            </a:r>
            <a:r>
              <a:rPr lang="en-US" b="1" dirty="0" smtClean="0"/>
              <a:t>0.3 0.7</a:t>
            </a:r>
            <a:endParaRPr lang="en-US" b="1" dirty="0"/>
          </a:p>
          <a:p>
            <a:r>
              <a:rPr lang="en-US" b="1" dirty="0" smtClean="0"/>
              <a:t>s</a:t>
            </a:r>
            <a:r>
              <a:rPr lang="en-US" b="1" baseline="-25000" dirty="0" smtClean="0"/>
              <a:t>3 </a:t>
            </a:r>
            <a:r>
              <a:rPr lang="en-US" b="1" dirty="0" smtClean="0"/>
              <a:t>-&gt;  </a:t>
            </a:r>
            <a:r>
              <a:rPr lang="en-US" b="1" baseline="-25000" dirty="0" smtClean="0"/>
              <a:t>	         </a:t>
            </a:r>
            <a:r>
              <a:rPr lang="en-US" b="1" dirty="0" smtClean="0"/>
              <a:t>0.0 0.0 </a:t>
            </a:r>
            <a:r>
              <a:rPr lang="en-US" b="1" dirty="0"/>
              <a:t>0.0 </a:t>
            </a:r>
            <a:r>
              <a:rPr lang="en-US" b="1" dirty="0" smtClean="0"/>
              <a:t>0.1 0.9</a:t>
            </a:r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/>
              <a:t>	</a:t>
            </a:r>
          </a:p>
        </p:txBody>
      </p:sp>
      <p:sp>
        <p:nvSpPr>
          <p:cNvPr id="25" name="Oval 24"/>
          <p:cNvSpPr/>
          <p:nvPr/>
        </p:nvSpPr>
        <p:spPr>
          <a:xfrm>
            <a:off x="6002189" y="3150067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781550" y="2336391"/>
            <a:ext cx="0" cy="83647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5" idx="1"/>
          </p:cNvCxnSpPr>
          <p:nvPr/>
        </p:nvCxnSpPr>
        <p:spPr>
          <a:xfrm>
            <a:off x="5105400" y="2241083"/>
            <a:ext cx="1008381" cy="10205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5" idx="2"/>
          </p:cNvCxnSpPr>
          <p:nvPr/>
        </p:nvCxnSpPr>
        <p:spPr>
          <a:xfrm>
            <a:off x="5184422" y="3531067"/>
            <a:ext cx="817767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10125" y="3914775"/>
            <a:ext cx="17611" cy="85995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95837" y="267131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0.5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733549" y="264273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0.5</a:t>
            </a:r>
            <a:endParaRPr lang="en-US" sz="1200" b="1" dirty="0"/>
          </a:p>
        </p:txBody>
      </p:sp>
      <p:sp>
        <p:nvSpPr>
          <p:cNvPr id="13" name="Oval 12"/>
          <p:cNvSpPr/>
          <p:nvPr/>
        </p:nvSpPr>
        <p:spPr>
          <a:xfrm>
            <a:off x="4531192" y="2613390"/>
            <a:ext cx="1641008" cy="30634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328469" y="3599676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0.7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865836" y="406775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0.3</a:t>
            </a:r>
            <a:endParaRPr lang="en-US" sz="1200" b="1" dirty="0"/>
          </a:p>
        </p:txBody>
      </p:sp>
      <p:sp>
        <p:nvSpPr>
          <p:cNvPr id="46" name="Oval 45"/>
          <p:cNvSpPr/>
          <p:nvPr/>
        </p:nvSpPr>
        <p:spPr>
          <a:xfrm rot="19367036">
            <a:off x="4639673" y="3826677"/>
            <a:ext cx="1219200" cy="30634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171557" y="5343525"/>
            <a:ext cx="1021016" cy="681273"/>
          </a:xfrm>
          <a:custGeom>
            <a:avLst/>
            <a:gdLst>
              <a:gd name="connsiteX0" fmla="*/ 219468 w 1021016"/>
              <a:gd name="connsiteY0" fmla="*/ 0 h 681273"/>
              <a:gd name="connsiteX1" fmla="*/ 393 w 1021016"/>
              <a:gd name="connsiteY1" fmla="*/ 304800 h 681273"/>
              <a:gd name="connsiteX2" fmla="*/ 267093 w 1021016"/>
              <a:gd name="connsiteY2" fmla="*/ 647700 h 681273"/>
              <a:gd name="connsiteX3" fmla="*/ 810018 w 1021016"/>
              <a:gd name="connsiteY3" fmla="*/ 638175 h 681273"/>
              <a:gd name="connsiteX4" fmla="*/ 1019568 w 1021016"/>
              <a:gd name="connsiteY4" fmla="*/ 381000 h 681273"/>
              <a:gd name="connsiteX5" fmla="*/ 886218 w 1021016"/>
              <a:gd name="connsiteY5" fmla="*/ 180975 h 68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1016" h="681273">
                <a:moveTo>
                  <a:pt x="219468" y="0"/>
                </a:moveTo>
                <a:cubicBezTo>
                  <a:pt x="105961" y="98425"/>
                  <a:pt x="-7545" y="196850"/>
                  <a:pt x="393" y="304800"/>
                </a:cubicBezTo>
                <a:cubicBezTo>
                  <a:pt x="8330" y="412750"/>
                  <a:pt x="132155" y="592138"/>
                  <a:pt x="267093" y="647700"/>
                </a:cubicBezTo>
                <a:cubicBezTo>
                  <a:pt x="402031" y="703263"/>
                  <a:pt x="684606" y="682625"/>
                  <a:pt x="810018" y="638175"/>
                </a:cubicBezTo>
                <a:cubicBezTo>
                  <a:pt x="935430" y="593725"/>
                  <a:pt x="1006868" y="457200"/>
                  <a:pt x="1019568" y="381000"/>
                </a:cubicBezTo>
                <a:cubicBezTo>
                  <a:pt x="1032268" y="304800"/>
                  <a:pt x="959243" y="242887"/>
                  <a:pt x="886218" y="180975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5176069" y="3914775"/>
            <a:ext cx="996131" cy="11049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67552" y="4521667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0.9</a:t>
            </a:r>
            <a:endParaRPr lang="en-US" sz="1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252805" y="555307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0.1</a:t>
            </a:r>
            <a:endParaRPr lang="en-US" sz="1200" b="1" dirty="0"/>
          </a:p>
        </p:txBody>
      </p:sp>
      <p:sp>
        <p:nvSpPr>
          <p:cNvPr id="51" name="Oval 50"/>
          <p:cNvSpPr/>
          <p:nvPr/>
        </p:nvSpPr>
        <p:spPr>
          <a:xfrm rot="17175544">
            <a:off x="4888991" y="4911426"/>
            <a:ext cx="1460496" cy="48555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uble Bracket 51"/>
          <p:cNvSpPr/>
          <p:nvPr/>
        </p:nvSpPr>
        <p:spPr>
          <a:xfrm>
            <a:off x="1238250" y="5443626"/>
            <a:ext cx="2163113" cy="1057275"/>
          </a:xfrm>
          <a:prstGeom prst="bracketPair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152775" y="4801494"/>
            <a:ext cx="2505205" cy="1523106"/>
          </a:xfrm>
          <a:prstGeom prst="straightConnector1">
            <a:avLst/>
          </a:prstGeom>
          <a:ln w="158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09825" y="1118116"/>
            <a:ext cx="487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A Chain of Random Sequences with Probabilities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94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Markov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Reward Process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382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Markov Reward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Process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a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Markov Process with values.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R -&gt; A Reward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R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 -&gt; The reward obtained for transitioning to state S</a:t>
            </a:r>
            <a:r>
              <a:rPr lang="en-US" sz="2000" b="1" baseline="-25000" dirty="0" smtClean="0"/>
              <a:t>t+1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000" b="1" dirty="0" smtClean="0"/>
              <a:t>γ</a:t>
            </a:r>
            <a:r>
              <a:rPr lang="en-US" sz="2000" b="1" dirty="0" smtClean="0"/>
              <a:t>  -&gt; A discount factor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(S, P, R, </a:t>
            </a:r>
            <a:r>
              <a:rPr lang="el-GR" sz="2000" b="1" dirty="0" smtClean="0"/>
              <a:t>γ</a:t>
            </a:r>
            <a:r>
              <a:rPr lang="en-US" sz="2000" b="1" dirty="0" smtClean="0"/>
              <a:t> )  -&gt; A Markov Reward Process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Rewards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Maybe positive or negative.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They measure a value obtained from the state transition.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As we transition states, we obtain a reward (i.e., how good is it to be in this state).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8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8146</TotalTime>
  <Words>1128</Words>
  <Application>Microsoft Office PowerPoint</Application>
  <PresentationFormat>On-screen Show (4:3)</PresentationFormat>
  <Paragraphs>198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Artificial Intelligence Markov Principles</vt:lpstr>
      <vt:lpstr>Markov Property</vt:lpstr>
      <vt:lpstr>Markov Property Definition</vt:lpstr>
      <vt:lpstr>Markov Property Definition</vt:lpstr>
      <vt:lpstr>State Transition</vt:lpstr>
      <vt:lpstr>Markov Process</vt:lpstr>
      <vt:lpstr>Markov Process</vt:lpstr>
      <vt:lpstr>Markov Chain</vt:lpstr>
      <vt:lpstr>Markov Reward Process</vt:lpstr>
      <vt:lpstr>Rewards Example</vt:lpstr>
      <vt:lpstr>Markov Reward Evaluation Function</vt:lpstr>
      <vt:lpstr>Return and Discount Factor</vt:lpstr>
      <vt:lpstr>Discount Factor Example</vt:lpstr>
      <vt:lpstr>Discount Factor Eliminates Infinite Reward Cycle</vt:lpstr>
      <vt:lpstr>Value Function</vt:lpstr>
      <vt:lpstr>Value Function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208</cp:revision>
  <dcterms:created xsi:type="dcterms:W3CDTF">2006-08-16T00:00:00Z</dcterms:created>
  <dcterms:modified xsi:type="dcterms:W3CDTF">2017-08-12T15:58:01Z</dcterms:modified>
</cp:coreProperties>
</file>