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0" r:id="rId14"/>
    <p:sldId id="293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408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stat.ufl.edu/~athienit/Tables/Ztabl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Mean, Median, Mode, Standard Deviation, Normal and Sampling Distribution, and Z-Score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Z-Score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758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Z-Score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the same as the standard deviation from the mean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in a normal distribution.</a:t>
            </a: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0" y="2286000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742753" y="2819400"/>
            <a:ext cx="8001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45601" y="2494061"/>
            <a:ext cx="9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2</a:t>
            </a:r>
            <a:endParaRPr lang="en-US" sz="14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18553" y="2819400"/>
            <a:ext cx="6858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21301" y="2494061"/>
            <a:ext cx="104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-2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37953" y="5029200"/>
            <a:ext cx="0" cy="533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68524" y="5565577"/>
            <a:ext cx="220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Arbitrary Z-score (e.g., 1.5)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̅ 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sz="2000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000" dirty="0"/>
                          <m:t>σ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blipFill rotWithShape="1">
                <a:blip r:embed="rId3"/>
                <a:stretch>
                  <a:fillRect l="-5446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4647631" y="6266758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8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Normal Probabilities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96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Probability that a Z-Score for a sample will fall within the area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a normal distribution can be looked up 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Normal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Probabilities Table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http://www.stat.ufl.edu/~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athienit/Tables/Ztable.pdf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2894"/>
            <a:ext cx="5773707" cy="404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156126" y="2589311"/>
            <a:ext cx="5026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50% Probability that Sample falls into the area of the distribution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838910" y="5791200"/>
            <a:ext cx="609600" cy="76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400" y="5675411"/>
            <a:ext cx="668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Probability of Sample falling within area of distribution increases with the std. deviation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Robot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356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Warehouse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Mean Weight of 50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lbs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, Standard Deviation of 10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Pallet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Need to move pallet of 10 boxes of unknown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Robot: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Has lift limit of 560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Question: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What is the probability the Robot can lift this pallet.</a:t>
            </a:r>
          </a:p>
        </p:txBody>
      </p:sp>
      <p:sp>
        <p:nvSpPr>
          <p:cNvPr id="10" name="Oval 9"/>
          <p:cNvSpPr/>
          <p:nvPr/>
        </p:nvSpPr>
        <p:spPr>
          <a:xfrm>
            <a:off x="1130195" y="295828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07772" y="2650509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06595" y="2958286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75981" y="2765762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Distribution of Boxes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952181" y="2974657"/>
            <a:ext cx="166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      = 50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 = 10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</p:txBody>
      </p:sp>
      <p:sp>
        <p:nvSpPr>
          <p:cNvPr id="16" name="Oval 15"/>
          <p:cNvSpPr/>
          <p:nvPr/>
        </p:nvSpPr>
        <p:spPr>
          <a:xfrm>
            <a:off x="3035195" y="4392781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161" y="4023449"/>
            <a:ext cx="149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Pallet of 10 Boxes</a:t>
            </a:r>
            <a:endParaRPr lang="en-US" sz="14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25695" y="4392781"/>
            <a:ext cx="2508494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75981" y="4177337"/>
            <a:ext cx="214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of Boxes Unknown</a:t>
            </a:r>
          </a:p>
          <a:p>
            <a:endParaRPr lang="en-US" sz="1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      = 50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  = 10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sz="1400" b="1" dirty="0" smtClean="0"/>
                  <a:t>  = 3.16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blipFill rotWithShape="1">
                <a:blip r:embed="rId2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477000" y="3635126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26906" y="3756897"/>
            <a:ext cx="80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Std. Dev.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o</a:t>
            </a:r>
            <a:r>
              <a:rPr lang="en-US" sz="1200" dirty="0" smtClean="0">
                <a:solidFill>
                  <a:srgbClr val="00B050"/>
                </a:solidFill>
              </a:rPr>
              <a:t>f Pallet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>
            <a:stCxn id="25" idx="2"/>
          </p:cNvCxnSpPr>
          <p:nvPr/>
        </p:nvCxnSpPr>
        <p:spPr>
          <a:xfrm flipH="1">
            <a:off x="8628586" y="4403228"/>
            <a:ext cx="1" cy="37742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6477000" y="5257800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33381" y="5752027"/>
            <a:ext cx="2846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baseline="-25000" dirty="0" smtClean="0"/>
              <a:t>max</a:t>
            </a:r>
            <a:r>
              <a:rPr lang="en-US" sz="1400" dirty="0" smtClean="0"/>
              <a:t> 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= 560 </a:t>
            </a:r>
            <a:r>
              <a:rPr lang="en-US" sz="1400" b="1" dirty="0" err="1" smtClean="0"/>
              <a:t>lbs</a:t>
            </a:r>
            <a:r>
              <a:rPr lang="en-US" sz="1400" b="1" dirty="0" smtClean="0"/>
              <a:t> / 10 boxes = 56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43330" y="439278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43330" y="49053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19386" y="574140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blipFill rotWithShape="1">
                <a:blip r:embed="rId3"/>
                <a:stretch>
                  <a:fillRect l="-394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948422" y="6464231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122193" y="5646123"/>
            <a:ext cx="182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mean weight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10 boxes robot can lift.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>
            <a:endCxn id="33" idx="1"/>
          </p:cNvCxnSpPr>
          <p:nvPr/>
        </p:nvCxnSpPr>
        <p:spPr>
          <a:xfrm flipV="1">
            <a:off x="5734191" y="5926067"/>
            <a:ext cx="385195" cy="47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𝟔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b="1" dirty="0" smtClean="0"/>
                  <a:t> = 1.9 </a:t>
                </a:r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3865" r="-3382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8142856" y="6141320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5400000">
            <a:off x="5549698" y="6278152"/>
            <a:ext cx="586963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05000" y="6301586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1.9 = 97.13 %</a:t>
            </a:r>
          </a:p>
        </p:txBody>
      </p:sp>
      <p:sp>
        <p:nvSpPr>
          <p:cNvPr id="45" name="Oval 44"/>
          <p:cNvSpPr/>
          <p:nvPr/>
        </p:nvSpPr>
        <p:spPr>
          <a:xfrm>
            <a:off x="4718667" y="6185143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Null Hypothesis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The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Null Hypothesis 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is the opposite of what one is trying to prove.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sz="2000" b="1" dirty="0" smtClean="0"/>
                  <a:t>The mean price of a transaction has increased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 smtClean="0"/>
                  <a:t> &gt; $25)</a:t>
                </a: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= </a:t>
                </a:r>
                <a:r>
                  <a:rPr lang="en-US" sz="2000" b="1" dirty="0"/>
                  <a:t>The mean price of a transaction has </a:t>
                </a:r>
                <a:r>
                  <a:rPr lang="en-US" sz="2000" b="1" dirty="0" smtClean="0"/>
                  <a:t>not increase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≤ </a:t>
                </a:r>
                <a:r>
                  <a:rPr lang="en-US" sz="2000" b="1" dirty="0"/>
                  <a:t>$25)</a:t>
                </a:r>
              </a:p>
              <a:p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To Prove the Alternate Hypothesis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u="sng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Disprove the Null Hypothesis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Within a Level of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Statistical Significance</a:t>
                </a: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Example: Transaction History has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µ</m:t>
                    </m:r>
                  </m:oMath>
                </a14:m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$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25 with </a:t>
                </a:r>
                <a:r>
                  <a:rPr lang="vi-VN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σ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$5</a:t>
                </a:r>
              </a:p>
              <a:p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Transaction Sample has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̅</m:t>
                    </m:r>
                  </m:oMath>
                </a14:m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= $26.50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blipFill rotWithShape="1">
                <a:blip r:embed="rId2"/>
                <a:stretch>
                  <a:fillRect l="-858" t="-1268" r="-66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b="1" dirty="0" smtClean="0"/>
                  <a:t>  = 1.58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blipFill rotWithShape="1"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8309" y="527352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>
                            <a:latin typeface="Cambria Math"/>
                          </a:rPr>
                          <m:t>𝟓𝟖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0.95  </a:t>
                </a:r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blipFill rotWithShape="1">
                <a:blip r:embed="rId4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225973" y="5992826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490516" y="5070327"/>
            <a:ext cx="161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 Std. Dev. of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42125" y="6546822"/>
            <a:ext cx="366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905625" y="5922548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42125" y="5784049"/>
            <a:ext cx="162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Z-Score of 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77" y="6392936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 0.95 = 82.18 %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05625" y="5378453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14898" y="6315990"/>
            <a:ext cx="94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Confidence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Level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069" y="4914007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𝟏𝟎𝟎</m:t>
                        </m:r>
                      </m:e>
                    </m:rad>
                  </m:oMath>
                </a14:m>
                <a:r>
                  <a:rPr lang="en-US" b="1" dirty="0" smtClean="0"/>
                  <a:t>  = 0.5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blipFill rotWithShape="1">
                <a:blip r:embed="rId5"/>
                <a:stretch>
                  <a:fillRect r="-891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422240" y="527352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3  </a:t>
                </a:r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blipFill rotWithShape="1">
                <a:blip r:embed="rId6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5029904" y="5992825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161608" y="6392935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3 = 99.87 %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4914006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100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038600" y="5013408"/>
            <a:ext cx="0" cy="180549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2291" y="3200399"/>
            <a:ext cx="161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i.e., nothing changed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93889" y="3338899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Box (and Whisker) Plot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1066799"/>
            <a:ext cx="85322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method used to visualize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spread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of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Split the data into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quartile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 (quarters).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box is drawn around the middle two quartiles (1</a:t>
            </a:r>
            <a:r>
              <a:rPr lang="en-US" sz="2400" b="1" baseline="30000" dirty="0" smtClean="0">
                <a:solidFill>
                  <a:schemeClr val="accent5">
                    <a:lumMod val="75000"/>
                  </a:schemeClr>
                </a:solidFill>
              </a:rPr>
              <a:t>st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and 3</a:t>
            </a:r>
            <a:r>
              <a:rPr lang="en-US" sz="2400" b="1" baseline="30000" dirty="0" smtClean="0">
                <a:solidFill>
                  <a:schemeClr val="accent5">
                    <a:lumMod val="75000"/>
                  </a:schemeClr>
                </a:solidFill>
              </a:rPr>
              <a:t>rd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whiskers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are drawn at the end points.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83130" y="28956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05200" y="3581400"/>
            <a:ext cx="609600" cy="1219200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145111" y="54863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87730" y="4038600"/>
            <a:ext cx="106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Data Values</a:t>
            </a:r>
          </a:p>
          <a:p>
            <a:pPr algn="ctr"/>
            <a:r>
              <a:rPr lang="en-US" sz="1400" b="1" dirty="0" smtClean="0"/>
              <a:t>(x)</a:t>
            </a:r>
            <a:endParaRPr lang="en-US" sz="1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05200" y="4419600"/>
            <a:ext cx="609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342336" y="4419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76775" y="4249817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nd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quartile (median)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810000" y="3200400"/>
            <a:ext cx="0" cy="12033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810000" y="4436984"/>
            <a:ext cx="0" cy="8970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342336" y="4800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76775" y="4614089"/>
            <a:ext cx="269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quartile (median of lower half)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27396" y="3419474"/>
            <a:ext cx="2765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rd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 quartile (median of upper half)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284654" y="360045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3048000" y="3581399"/>
            <a:ext cx="304800" cy="1186578"/>
          </a:xfrm>
          <a:prstGeom prst="lef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478613" y="392939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Box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(IQR)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590925" y="3200400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19500" y="5334000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370911" y="53340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05350" y="5178620"/>
            <a:ext cx="115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Lowest value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228036" y="3201891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62475" y="3046511"/>
            <a:ext cx="1188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Highest value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048000" y="3190873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83130" y="3036983"/>
            <a:ext cx="796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Whisker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048000" y="5332509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83130" y="5178619"/>
            <a:ext cx="796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Whisker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6600" y="2528558"/>
            <a:ext cx="194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1. Calculate the median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entire dataset,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Split the dataset into halves.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7" name="Curved Connector 66"/>
          <p:cNvCxnSpPr>
            <a:stCxn id="65" idx="1"/>
            <a:endCxn id="38" idx="3"/>
          </p:cNvCxnSpPr>
          <p:nvPr/>
        </p:nvCxnSpPr>
        <p:spPr>
          <a:xfrm rot="10800000" flipV="1">
            <a:off x="6421164" y="2851724"/>
            <a:ext cx="665437" cy="155198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86600" y="3790653"/>
            <a:ext cx="2017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2. Calculate the median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top and lower half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dataset, splitting them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Into quarters.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6934200" y="3727252"/>
            <a:ext cx="228600" cy="4474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6934200" y="4181415"/>
            <a:ext cx="228601" cy="44023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Box (and Whisker) Plot - Outliers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1066799"/>
            <a:ext cx="86923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variation of a box plot to show outliers.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whiskers are replaced with an inner and outer fence at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1.5 x IQR (inner)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 x IQR (outer)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Values between 1.5 and 3 IQR are suspected outliers (white).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Values outside of 3 IQR are outliers (black).</a:t>
            </a:r>
          </a:p>
        </p:txBody>
      </p:sp>
      <p:cxnSp>
        <p:nvCxnSpPr>
          <p:cNvPr id="26" name="Straight Arrow Connector 25"/>
          <p:cNvCxnSpPr>
            <a:stCxn id="32" idx="0"/>
          </p:cNvCxnSpPr>
          <p:nvPr/>
        </p:nvCxnSpPr>
        <p:spPr>
          <a:xfrm flipV="1">
            <a:off x="2406315" y="3005791"/>
            <a:ext cx="0" cy="3332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628385" y="4793783"/>
            <a:ext cx="609600" cy="550783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68296" y="6338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110915" y="4582567"/>
            <a:ext cx="106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Data Values</a:t>
            </a:r>
          </a:p>
          <a:p>
            <a:pPr algn="ctr"/>
            <a:r>
              <a:rPr lang="en-US" sz="1400" b="1" dirty="0" smtClean="0"/>
              <a:t>(x)</a:t>
            </a:r>
            <a:endParaRPr lang="en-US" sz="1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628385" y="4963567"/>
            <a:ext cx="609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933185" y="4117329"/>
            <a:ext cx="0" cy="8303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33185" y="4980951"/>
            <a:ext cx="0" cy="10494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50581" y="3963441"/>
            <a:ext cx="174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Inner Fence (1.5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07839" y="4144417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3171185" y="4793782"/>
            <a:ext cx="304800" cy="518161"/>
          </a:xfrm>
          <a:prstGeom prst="lef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572647" y="4701957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Box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(IQR)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728397" y="4117329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42685" y="6030363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94096" y="6030363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8535" y="5876474"/>
            <a:ext cx="174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Inner Fence (1.5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341164" y="3276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18897" y="6184251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870725" y="3963441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70725" y="3805158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731531" y="3112054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Outer Fence (3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836200" y="3127008"/>
            <a:ext cx="95250" cy="7694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44334" y="300465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253182" y="3165481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7532" y="3630688"/>
            <a:ext cx="9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Suspected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267704" y="3938045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25865" y="60688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334713" y="6229658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655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average of a set of samples or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population distribution.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2428" y="2166445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all the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>
            <a:endCxn id="3" idx="3"/>
          </p:cNvCxnSpPr>
          <p:nvPr/>
        </p:nvCxnSpPr>
        <p:spPr>
          <a:xfrm rot="5400000">
            <a:off x="4248511" y="2463090"/>
            <a:ext cx="440324" cy="359054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224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algn="ctr"/>
            <a:r>
              <a:rPr lang="en-US" dirty="0" smtClean="0"/>
              <a:t>Samples = {  1, 2, 2.5, 2.5, 3, 3, 3.5 }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 + 2 + 2.5 + 2.5 + 3 + 3 + 3.5	</a:t>
            </a:r>
          </a:p>
          <a:p>
            <a:pPr algn="ctr"/>
            <a:r>
              <a:rPr lang="en-US" dirty="0"/>
              <a:t>7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µ = 2.5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81200" y="3505200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3238500" y="3213966"/>
            <a:ext cx="380999" cy="20147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5638800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87693" y="26781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 =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2378248"/>
            <a:ext cx="1577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mean (</a:t>
            </a:r>
            <a:r>
              <a:rPr lang="en-US" sz="1200" b="1" dirty="0" smtClean="0">
                <a:solidFill>
                  <a:srgbClr val="00B050"/>
                </a:solidFill>
              </a:rPr>
              <a:t>mu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2524902" y="2631450"/>
            <a:ext cx="462791" cy="23132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>
            <a:off x="3820973" y="5953125"/>
            <a:ext cx="1280703" cy="1524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Median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34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median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mid-point in a sorted (frequency) distribution of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Odd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sample at the midpoint (center)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Even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average of the two samples at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midpoint (center)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641" y="2862769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Seven Samples = {  1, 2, 2.5, 2.5, 3, 3, 3.5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= 2.5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2862769"/>
            <a:ext cx="4572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3030" y="3370600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flipV="1">
            <a:off x="4648320" y="3185934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9773" y="4949786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Eight Samples = {  1, 2, 2.5, 2.5, 3, 3, 3.5, 4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=  ( 2.5 + 3 ) / 2 = 2.75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29200" y="4973420"/>
            <a:ext cx="6858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45430" y="5499825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4800720" y="5315159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edia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42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30" y="3733799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057400" y="3576120"/>
            <a:ext cx="136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median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>
            <a:off x="3276600" y="3733799"/>
            <a:ext cx="768830" cy="10249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1" y="5867400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Discrete vs. Continuous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1962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values of a population can be classified as either discrete or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continuous values.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the values in a sample (population) are discrete if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selected values are from a finite set of values. Examples, a fix set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of values for a categorical variable (US States), or a finite set of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numbers (person’s age in years as whole numbers).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– the values in a sample (population)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are continuous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if the selected values are from an infinite set of values. Examples,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 infinite number of real values (dollar value in checking account,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or a person’s age as a real number [not rounded]).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324" y="4038600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Ex., Age = 0, 1, 2 … 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24" y="6093738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Checking = { $1, $10, $1046.37, $2,000,300.12, </a:t>
            </a:r>
            <a:r>
              <a:rPr lang="en-US" dirty="0" err="1" smtClean="0"/>
              <a:t>etc</a:t>
            </a:r>
            <a:r>
              <a:rPr lang="en-US" dirty="0" smtClean="0"/>
              <a:t> … }</a:t>
            </a:r>
          </a:p>
        </p:txBody>
      </p:sp>
    </p:spTree>
    <p:extLst>
      <p:ext uri="{BB962C8B-B14F-4D97-AF65-F5344CB8AC3E}">
        <p14:creationId xmlns:p14="http://schemas.microsoft.com/office/powerpoint/2010/main" val="6267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8889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mode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value that occurs must frequently in a set of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 distribution).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On a bar chart, it is the tallest bar.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that occurs most frequently.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range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that occurs must frequently,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where the values are grouped into ranges.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873" y="3516512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Samples = {  1, 2, 2, 2, 3, 3, 4, 5, 7 }</a:t>
            </a:r>
          </a:p>
        </p:txBody>
      </p:sp>
      <p:sp>
        <p:nvSpPr>
          <p:cNvPr id="3" name="Oval 2"/>
          <p:cNvSpPr/>
          <p:nvPr/>
        </p:nvSpPr>
        <p:spPr>
          <a:xfrm>
            <a:off x="4353949" y="3497462"/>
            <a:ext cx="685800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33775" y="4123687"/>
            <a:ext cx="2723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Discrete values that occur most frequent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34200" y="2057400"/>
            <a:ext cx="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4200" y="2819400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86600" y="24384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77100" y="2209800"/>
            <a:ext cx="7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9025" y="25146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0" y="2057400"/>
            <a:ext cx="76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0" y="2247900"/>
            <a:ext cx="76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71120" y="152117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7613439" y="1860338"/>
            <a:ext cx="279824" cy="11429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25" idx="2"/>
          </p:cNvCxnSpPr>
          <p:nvPr/>
        </p:nvCxnSpPr>
        <p:spPr>
          <a:xfrm rot="5400000" flipH="1" flipV="1">
            <a:off x="4357891" y="4009977"/>
            <a:ext cx="376342" cy="12807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873" y="5380672"/>
            <a:ext cx="8224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r>
              <a:rPr lang="en-US" dirty="0"/>
              <a:t>	</a:t>
            </a:r>
            <a:r>
              <a:rPr lang="en-US" dirty="0" smtClean="0"/>
              <a:t>1. Select a Range Size (e.g., 10)</a:t>
            </a:r>
          </a:p>
          <a:p>
            <a:r>
              <a:rPr lang="en-US" dirty="0"/>
              <a:t>	</a:t>
            </a:r>
            <a:r>
              <a:rPr lang="en-US" dirty="0" smtClean="0"/>
              <a:t>2. Partition the samples into sequential steps of the range (e.g., 10, 20, 30)</a:t>
            </a:r>
          </a:p>
          <a:p>
            <a:r>
              <a:rPr lang="en-US" dirty="0"/>
              <a:t>	</a:t>
            </a:r>
            <a:r>
              <a:rPr lang="en-US" dirty="0" smtClean="0"/>
              <a:t>3. Assign each sample to a range that it is within.</a:t>
            </a:r>
          </a:p>
          <a:p>
            <a:r>
              <a:rPr lang="en-US" dirty="0"/>
              <a:t>	</a:t>
            </a:r>
            <a:r>
              <a:rPr lang="en-US" dirty="0" smtClean="0"/>
              <a:t>4. Select the range with the largest number of samples.</a:t>
            </a:r>
          </a:p>
        </p:txBody>
      </p:sp>
    </p:spTree>
    <p:extLst>
      <p:ext uri="{BB962C8B-B14F-4D97-AF65-F5344CB8AC3E}">
        <p14:creationId xmlns:p14="http://schemas.microsoft.com/office/powerpoint/2010/main" val="7492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Deviation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0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deviation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 measure that is used to quantify the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amount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of variation or dispersion of a set of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samples (population).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µ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3700" y="28289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σ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66495"/>
            <a:ext cx="254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standard deviation (</a:t>
            </a:r>
            <a:r>
              <a:rPr lang="en-US" sz="1200" b="1" dirty="0" smtClean="0">
                <a:solidFill>
                  <a:srgbClr val="00B050"/>
                </a:solidFill>
              </a:rPr>
              <a:t>sigma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4684" y="3723842"/>
            <a:ext cx="4770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the squared difference between the mean and each sample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3582370" y="3580430"/>
            <a:ext cx="709432" cy="25417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4" idx="1"/>
          </p:cNvCxnSpPr>
          <p:nvPr/>
        </p:nvCxnSpPr>
        <p:spPr>
          <a:xfrm rot="16200000" flipH="1">
            <a:off x="2609468" y="2689358"/>
            <a:ext cx="381765" cy="266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9216" y="4000841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4743152" y="3537078"/>
            <a:ext cx="394126" cy="3303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1828" y="4419600"/>
            <a:ext cx="8224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algn="ctr"/>
            <a:r>
              <a:rPr lang="en-US" dirty="0" smtClean="0"/>
              <a:t>Seven Samples = {  1, 2, 2.5, 2.5, 3, 3, 3.5 }  , µ = 2.5</a:t>
            </a:r>
          </a:p>
          <a:p>
            <a:pPr algn="ctr"/>
            <a:endParaRPr lang="en-US" dirty="0"/>
          </a:p>
          <a:p>
            <a:pPr algn="ctr"/>
            <a:r>
              <a:rPr lang="en-US" baseline="30000" dirty="0" smtClean="0"/>
              <a:t> 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1 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∗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955359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28788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585084" y="60384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 0.87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93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14675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2400" y="1164134"/>
            <a:ext cx="909095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normal (Gaussian) distribution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a distribution that is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used in probability for the expected random distribution of samples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a population.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Based on distributions on natural occurring things.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68% of the samples should be within 1 standard deviation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95% of the samples should be within 2 standard deviations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99.8% of the samples should be within 3 standard deviations of the mean.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Population vs. Sample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0" y="4114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42952" y="380702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</a:t>
            </a:r>
            <a:endParaRPr lang="en-US" sz="1400" b="1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>
            <a:off x="2743200" y="2209800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2586" y="2017276"/>
            <a:ext cx="1077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Distribution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888786" y="2226171"/>
            <a:ext cx="10454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</a:t>
            </a:r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</a:t>
            </a:r>
          </a:p>
          <a:p>
            <a:r>
              <a:rPr lang="en-US" sz="1400" b="1" dirty="0" smtClean="0"/>
              <a:t>N (size) 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82177" y="1371600"/>
            <a:ext cx="187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be any distribution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6669733" y="1791444"/>
            <a:ext cx="376534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3242022" y="41148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6889740" y="2330276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9101" y="2441614"/>
            <a:ext cx="1032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Parameters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10250" y="3952874"/>
            <a:ext cx="1074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x̅</a:t>
            </a:r>
            <a:r>
              <a:rPr lang="en-US" sz="1400" b="1" dirty="0" smtClean="0"/>
              <a:t> (mean)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s (std. dev)</a:t>
            </a:r>
            <a:br>
              <a:rPr lang="en-US" sz="1400" b="1" dirty="0" smtClean="0"/>
            </a:br>
            <a:r>
              <a:rPr lang="en-US" sz="1400" b="1" dirty="0" smtClean="0"/>
              <a:t>  n (size)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4953000"/>
            <a:ext cx="23678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calculate probability of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sample is in population, when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population is known.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6221848" y="4953000"/>
            <a:ext cx="636152" cy="55310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6790059" y="4289480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98945" y="4400818"/>
            <a:ext cx="777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Statistic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54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57500" y="4038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52070" y="3876675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Samples</a:t>
            </a:r>
          </a:p>
          <a:p>
            <a:r>
              <a:rPr lang="en-US" sz="1400" b="1" dirty="0" smtClean="0"/>
              <a:t>(       ,        ,       , … )  </a:t>
            </a:r>
            <a:endParaRPr lang="en-US" sz="1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51522" y="40386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67025" y="334029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61047" y="3340298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190875" y="4495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81375" y="4038600"/>
            <a:ext cx="2219325" cy="4572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72964" y="3686175"/>
            <a:ext cx="3427736" cy="3524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053877" y="368617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28800" y="2895600"/>
            <a:ext cx="2286000" cy="2209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2971800" y="2895600"/>
            <a:ext cx="26289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Sampling Distribution</a:t>
                </a:r>
              </a:p>
              <a:p>
                <a:r>
                  <a:rPr lang="en-US" sz="1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blipFill rotWithShape="1">
                <a:blip r:embed="rId2"/>
                <a:stretch>
                  <a:fillRect l="-676" t="-565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796481" y="1532691"/>
            <a:ext cx="3157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collection of randomly chosen samples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a population is called a sampling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distribution.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5400000">
            <a:off x="6152029" y="2352364"/>
            <a:ext cx="470356" cy="28339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67025" y="304948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75901" y="34025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x̅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53923" y="371546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03977" y="4185286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7069" y="5565577"/>
            <a:ext cx="1964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Each sample has a mean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475482" y="4174034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82" y="5152714"/>
            <a:ext cx="2057400" cy="144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5796481" y="4082534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26638" y="40671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465896" y="407670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>
            <a:off x="6246196" y="4495800"/>
            <a:ext cx="455172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65416" y="4532411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Plot of Sample Means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623848" y="5135463"/>
            <a:ext cx="1840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Central Limit Theorem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92793" y="6019800"/>
            <a:ext cx="2758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As the number of samples increase,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plot of the sample means will approach a </a:t>
            </a:r>
            <a:r>
              <a:rPr lang="en-US" sz="1400" b="1" u="sng" dirty="0" smtClean="0">
                <a:solidFill>
                  <a:srgbClr val="00B050"/>
                </a:solidFill>
              </a:rPr>
              <a:t>normal distribution</a:t>
            </a:r>
            <a:endParaRPr lang="en-US" sz="1400" b="1" u="sng" dirty="0">
              <a:solidFill>
                <a:srgbClr val="00B050"/>
              </a:solidFill>
            </a:endParaRPr>
          </a:p>
        </p:txBody>
      </p:sp>
      <p:cxnSp>
        <p:nvCxnSpPr>
          <p:cNvPr id="54" name="Curved Connector 53"/>
          <p:cNvCxnSpPr/>
          <p:nvPr/>
        </p:nvCxnSpPr>
        <p:spPr>
          <a:xfrm flipV="1">
            <a:off x="4864057" y="5954422"/>
            <a:ext cx="581025" cy="23833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55276" y="5143070"/>
            <a:ext cx="1772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</a:t>
            </a:r>
            <a:r>
              <a:rPr lang="en-US" sz="1400" b="1" u="sng" dirty="0" smtClean="0">
                <a:solidFill>
                  <a:srgbClr val="00B050"/>
                </a:solidFill>
              </a:rPr>
              <a:t>mean</a:t>
            </a:r>
            <a:r>
              <a:rPr lang="en-US" sz="1400" dirty="0" smtClean="0">
                <a:solidFill>
                  <a:srgbClr val="00B050"/>
                </a:solidFill>
              </a:rPr>
              <a:t> of a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sampling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distribution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will approach the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mean of the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population.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01007" y="3049488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05710" y="347400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640572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</a:t>
            </a:r>
            <a:r>
              <a:rPr lang="en-US" sz="1000" dirty="0" smtClean="0">
                <a:solidFill>
                  <a:srgbClr val="FF0000"/>
                </a:solidFill>
              </a:rPr>
              <a:t>entral </a:t>
            </a:r>
            <a:r>
              <a:rPr lang="en-US" sz="1000" dirty="0">
                <a:solidFill>
                  <a:srgbClr val="FF0000"/>
                </a:solidFill>
              </a:rPr>
              <a:t>limit theorem only specifies that the central part of a distribution of </a:t>
            </a:r>
            <a:r>
              <a:rPr lang="en-US" sz="1000" dirty="0" smtClean="0">
                <a:solidFill>
                  <a:srgbClr val="FF0000"/>
                </a:solidFill>
              </a:rPr>
              <a:t/>
            </a:r>
            <a:br>
              <a:rPr lang="en-US" sz="10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averages will </a:t>
            </a:r>
            <a:r>
              <a:rPr lang="en-US" sz="1000" dirty="0">
                <a:solidFill>
                  <a:srgbClr val="FF0000"/>
                </a:solidFill>
              </a:rPr>
              <a:t>approach a normal distribution as the number of trials goes to infinity.</a:t>
            </a:r>
          </a:p>
        </p:txBody>
      </p:sp>
    </p:spTree>
    <p:extLst>
      <p:ext uri="{BB962C8B-B14F-4D97-AF65-F5344CB8AC3E}">
        <p14:creationId xmlns:p14="http://schemas.microsoft.com/office/powerpoint/2010/main" val="11552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7841</TotalTime>
  <Words>1505</Words>
  <Application>Microsoft Office PowerPoint</Application>
  <PresentationFormat>On-screen Show (4:3)</PresentationFormat>
  <Paragraphs>256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Statistics Mean, Median, Mode, Standard Deviation, Normal and Sampling Distribution, and Z-Score </vt:lpstr>
      <vt:lpstr>Mean</vt:lpstr>
      <vt:lpstr>Median</vt:lpstr>
      <vt:lpstr>Discrete vs. Continuous</vt:lpstr>
      <vt:lpstr>Mode</vt:lpstr>
      <vt:lpstr>Standard Deviation</vt:lpstr>
      <vt:lpstr>Normal Distribution</vt:lpstr>
      <vt:lpstr>Population vs. Sample</vt:lpstr>
      <vt:lpstr>Sampling Distribution</vt:lpstr>
      <vt:lpstr>Z-Score</vt:lpstr>
      <vt:lpstr>Standard Normal Probabilities</vt:lpstr>
      <vt:lpstr>Robot Example</vt:lpstr>
      <vt:lpstr>Null Hypothesis</vt:lpstr>
      <vt:lpstr>Box (and Whisker) Plot</vt:lpstr>
      <vt:lpstr>Box (and Whisker) Plot - Outliers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272</cp:revision>
  <dcterms:created xsi:type="dcterms:W3CDTF">2006-08-16T00:00:00Z</dcterms:created>
  <dcterms:modified xsi:type="dcterms:W3CDTF">2017-09-17T23:00:34Z</dcterms:modified>
</cp:coreProperties>
</file>