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71" r:id="rId12"/>
    <p:sldId id="268" r:id="rId13"/>
    <p:sldId id="267" r:id="rId14"/>
    <p:sldId id="269" r:id="rId15"/>
    <p:sldId id="272" r:id="rId16"/>
    <p:sldId id="270" r:id="rId17"/>
    <p:sldId id="273" r:id="rId18"/>
    <p:sldId id="274" r:id="rId19"/>
    <p:sldId id="275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818" y="-3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ndrewferlitsch/Portland-Data-Science-Group/blob/master/README.NLP.md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Handling Narrative Fields in Datasets for Classification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Andrew 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</a:rPr>
              <a:t>Ferlitsch</a:t>
            </a: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Co-Organizer, Portland Data Science Group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1800" dirty="0" smtClean="0"/>
              <a:t>May, 2017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654196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486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Corpus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3243" y="1280339"/>
            <a:ext cx="8229600" cy="192006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058730" y="1409482"/>
            <a:ext cx="7026539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70C0"/>
                </a:solidFill>
              </a:rPr>
              <a:t>A collection of related documents.</a:t>
            </a:r>
          </a:p>
          <a:p>
            <a:endParaRPr lang="en-US" sz="2800" dirty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70C0"/>
                </a:solidFill>
              </a:rPr>
              <a:t>The Narratives in the Dataset are the Corpus.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70C0"/>
                </a:solidFill>
              </a:rPr>
              <a:t>Each Narrative is a Document</a:t>
            </a:r>
          </a:p>
          <a:p>
            <a:endParaRPr lang="en-US" sz="2800" dirty="0">
              <a:solidFill>
                <a:srgbClr val="0070C0"/>
              </a:solidFill>
            </a:endParaRPr>
          </a:p>
          <a:p>
            <a:endParaRPr lang="en-US" sz="2800" dirty="0" smtClean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>
              <a:solidFill>
                <a:srgbClr val="0070C0"/>
              </a:solidFill>
            </a:endParaRPr>
          </a:p>
          <a:p>
            <a:endParaRPr lang="en-US" sz="2800" dirty="0">
              <a:solidFill>
                <a:srgbClr val="0070C0"/>
              </a:solidFill>
            </a:endParaRPr>
          </a:p>
        </p:txBody>
      </p: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2972172"/>
              </p:ext>
            </p:extLst>
          </p:nvPr>
        </p:nvGraphicFramePr>
        <p:xfrm>
          <a:off x="1549400" y="4065796"/>
          <a:ext cx="6096000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20040">
                <a:tc>
                  <a:txBody>
                    <a:bodyPr/>
                    <a:lstStyle/>
                    <a:p>
                      <a:r>
                        <a:rPr lang="en-US" dirty="0" smtClean="0"/>
                        <a:t>Feature 1 ..</a:t>
                      </a:r>
                      <a:r>
                        <a:rPr lang="en-US" baseline="0" dirty="0" smtClean="0"/>
                        <a:t> 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Narrative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Label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4094369" y="3366532"/>
            <a:ext cx="955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CORPUS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8" name="Down Arrow 27"/>
          <p:cNvSpPr/>
          <p:nvPr/>
        </p:nvSpPr>
        <p:spPr>
          <a:xfrm>
            <a:off x="4419599" y="3790256"/>
            <a:ext cx="304800" cy="240268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304800" y="4409996"/>
            <a:ext cx="1165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Document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0" name="Right Arrow 29"/>
          <p:cNvSpPr/>
          <p:nvPr/>
        </p:nvSpPr>
        <p:spPr>
          <a:xfrm>
            <a:off x="1469990" y="4502329"/>
            <a:ext cx="2492409" cy="184666"/>
          </a:xfrm>
          <a:prstGeom prst="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885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486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Word Distribution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10041" y="1440595"/>
            <a:ext cx="89239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70C0"/>
                </a:solidFill>
              </a:rPr>
              <a:t>Make a pass through all the narratives (corpus) building a dictionary.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70C0"/>
                </a:solidFill>
              </a:rPr>
              <a:t>Sort by Word Frequency (number of times it occurs).</a:t>
            </a:r>
            <a:endParaRPr lang="en-US" sz="2400" dirty="0">
              <a:solidFill>
                <a:srgbClr val="0070C0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3806069" y="2819400"/>
            <a:ext cx="0" cy="34290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116357" y="62923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488514" y="2451100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MAX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 flipH="1">
            <a:off x="2891669" y="3429000"/>
            <a:ext cx="914400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2891669" y="5682734"/>
            <a:ext cx="914400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132661" y="3270766"/>
            <a:ext cx="1759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Upper Threshold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158061" y="5504934"/>
            <a:ext cx="1749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Lower Threshold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098224" y="2901434"/>
            <a:ext cx="4630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Useless Words – Have no significance (e.g. the)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123568" y="4349234"/>
            <a:ext cx="2359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Commonly used Words</a:t>
            </a:r>
            <a:endParaRPr lang="en-US" dirty="0"/>
          </a:p>
        </p:txBody>
      </p:sp>
      <p:sp>
        <p:nvSpPr>
          <p:cNvPr id="21" name="Right Brace 20"/>
          <p:cNvSpPr/>
          <p:nvPr/>
        </p:nvSpPr>
        <p:spPr>
          <a:xfrm>
            <a:off x="3956912" y="2820432"/>
            <a:ext cx="166656" cy="608568"/>
          </a:xfrm>
          <a:prstGeom prst="rightBrac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Brace 21"/>
          <p:cNvSpPr/>
          <p:nvPr/>
        </p:nvSpPr>
        <p:spPr>
          <a:xfrm>
            <a:off x="3956912" y="3429000"/>
            <a:ext cx="166712" cy="2253734"/>
          </a:xfrm>
          <a:prstGeom prst="rightBrac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Brace 22"/>
          <p:cNvSpPr/>
          <p:nvPr/>
        </p:nvSpPr>
        <p:spPr>
          <a:xfrm>
            <a:off x="3956911" y="5689600"/>
            <a:ext cx="153957" cy="602734"/>
          </a:xfrm>
          <a:prstGeom prst="rightBrac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123624" y="5806301"/>
            <a:ext cx="2725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Rare Words or Misspellings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4391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486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Stop Word Removal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14669" y="1447798"/>
            <a:ext cx="90293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70C0"/>
                </a:solidFill>
              </a:rPr>
              <a:t>Remove Highest Frequency Words (above upper threshold), 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i="1" dirty="0" smtClean="0">
                <a:solidFill>
                  <a:srgbClr val="0070C0"/>
                </a:solidFill>
              </a:rPr>
              <a:t>Remove Lowest Frequency Words (below lower threshold) (optional).</a:t>
            </a:r>
            <a:endParaRPr lang="en-US" sz="2400" i="1" dirty="0">
              <a:solidFill>
                <a:srgbClr val="0070C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57200" y="2514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/>
              <a:t>The quick brown fox jumped over the lazy dog.</a:t>
            </a:r>
          </a:p>
          <a:p>
            <a:r>
              <a:rPr lang="en-US" sz="2400" i="1" dirty="0" smtClean="0"/>
              <a:t>The dog barked while the cat was jumping.</a:t>
            </a:r>
            <a:endParaRPr lang="en-US" sz="2400" i="1" dirty="0"/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4305300" y="2980898"/>
            <a:ext cx="228600" cy="30480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647700" y="2625298"/>
            <a:ext cx="228600" cy="30480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4191000" y="2599898"/>
            <a:ext cx="228600" cy="30480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4800600" y="2599898"/>
            <a:ext cx="228600" cy="30480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647700" y="2930098"/>
            <a:ext cx="228600" cy="30480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2667000" y="2955498"/>
            <a:ext cx="228600" cy="30480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3276600" y="3006298"/>
            <a:ext cx="228600" cy="30480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5530230"/>
              </p:ext>
            </p:extLst>
          </p:nvPr>
        </p:nvGraphicFramePr>
        <p:xfrm>
          <a:off x="647703" y="3581400"/>
          <a:ext cx="8012718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0302"/>
                <a:gridCol w="890302"/>
                <a:gridCol w="890302"/>
                <a:gridCol w="890302"/>
                <a:gridCol w="890302"/>
                <a:gridCol w="890302"/>
                <a:gridCol w="890302"/>
                <a:gridCol w="890302"/>
                <a:gridCol w="89030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quick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brown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</a:t>
                      </a:r>
                      <a:r>
                        <a:rPr lang="en-US" sz="1600" smtClean="0"/>
                        <a:t>ox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jumped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lazy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dog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barked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jumping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647700" y="5445155"/>
            <a:ext cx="82675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70C0"/>
                </a:solidFill>
              </a:rPr>
              <a:t>Well known predefined Stop Word Lists – most widely used is the Porter List</a:t>
            </a:r>
            <a:endParaRPr lang="en-US" sz="20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2666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486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Stemming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1"/>
            <a:ext cx="8229600" cy="37338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57200" y="1447797"/>
            <a:ext cx="8531759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70C0"/>
                </a:solidFill>
              </a:rPr>
              <a:t>Stemming – Reduce words to their root stem.</a:t>
            </a:r>
          </a:p>
          <a:p>
            <a:pPr lvl="1"/>
            <a:r>
              <a:rPr lang="en-US" sz="2400" i="1" dirty="0" smtClean="0">
                <a:solidFill>
                  <a:srgbClr val="0070C0"/>
                </a:solidFill>
              </a:rPr>
              <a:t>Ex. Jumped, jumping, jumps =&gt; jump</a:t>
            </a:r>
          </a:p>
          <a:p>
            <a:pPr lvl="1"/>
            <a:endParaRPr lang="en-US" sz="2400" i="1" dirty="0">
              <a:solidFill>
                <a:srgbClr val="0070C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70C0"/>
                </a:solidFill>
              </a:rPr>
              <a:t>Does not use predefined dictionary. Uses grammar ending rules.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i="1" dirty="0">
              <a:solidFill>
                <a:srgbClr val="0070C0"/>
              </a:solidFill>
            </a:endParaRPr>
          </a:p>
          <a:p>
            <a:r>
              <a:rPr lang="en-US" sz="2400" i="1" dirty="0" smtClean="0">
                <a:solidFill>
                  <a:srgbClr val="0070C0"/>
                </a:solidFill>
              </a:rPr>
              <a:t>	</a:t>
            </a:r>
            <a:r>
              <a:rPr lang="en-US" sz="2400" i="1" dirty="0" smtClean="0"/>
              <a:t>jumped, jumping </a:t>
            </a:r>
          </a:p>
          <a:p>
            <a:r>
              <a:rPr lang="en-US" sz="2400" i="1" dirty="0"/>
              <a:t>	</a:t>
            </a:r>
            <a:r>
              <a:rPr lang="en-US" sz="2400" i="1" dirty="0" smtClean="0"/>
              <a:t>barked</a:t>
            </a:r>
          </a:p>
          <a:p>
            <a:endParaRPr lang="en-US" sz="2400" i="1" dirty="0">
              <a:solidFill>
                <a:srgbClr val="0070C0"/>
              </a:solidFill>
            </a:endParaRP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4001117"/>
              </p:ext>
            </p:extLst>
          </p:nvPr>
        </p:nvGraphicFramePr>
        <p:xfrm>
          <a:off x="1010792" y="4267200"/>
          <a:ext cx="7122416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0302"/>
                <a:gridCol w="890302"/>
                <a:gridCol w="890302"/>
                <a:gridCol w="890302"/>
                <a:gridCol w="890302"/>
                <a:gridCol w="890302"/>
                <a:gridCol w="890302"/>
                <a:gridCol w="890302"/>
              </a:tblGrid>
              <a:tr h="13716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quick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brown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</a:t>
                      </a:r>
                      <a:r>
                        <a:rPr lang="en-US" sz="1600" smtClean="0"/>
                        <a:t>ox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jump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lazy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dog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bark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8" name="Straight Connector 17"/>
          <p:cNvCxnSpPr/>
          <p:nvPr/>
        </p:nvCxnSpPr>
        <p:spPr>
          <a:xfrm flipV="1">
            <a:off x="3086100" y="3463498"/>
            <a:ext cx="482600" cy="15240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1981200" y="3387298"/>
            <a:ext cx="457200" cy="30480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1943100" y="3692098"/>
            <a:ext cx="457200" cy="30480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6708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486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Lemmatization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1"/>
            <a:ext cx="8229600" cy="37338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57200" y="1447797"/>
            <a:ext cx="8290346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i="1" dirty="0">
              <a:solidFill>
                <a:srgbClr val="0070C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 smtClean="0">
                <a:solidFill>
                  <a:srgbClr val="0070C0"/>
                </a:solidFill>
              </a:rPr>
              <a:t>Stems are correct if word is not exception, </a:t>
            </a:r>
            <a:r>
              <a:rPr lang="en-US" sz="2400" i="1" dirty="0" smtClean="0">
                <a:solidFill>
                  <a:srgbClr val="C00000"/>
                </a:solidFill>
              </a:rPr>
              <a:t>BUT incorrect when</a:t>
            </a:r>
          </a:p>
          <a:p>
            <a:r>
              <a:rPr lang="en-US" sz="2400" i="1" dirty="0" smtClean="0">
                <a:solidFill>
                  <a:srgbClr val="C00000"/>
                </a:solidFill>
              </a:rPr>
              <a:t>     word is an exception.</a:t>
            </a:r>
          </a:p>
          <a:p>
            <a:endParaRPr lang="en-US" sz="2400" i="1" dirty="0">
              <a:solidFill>
                <a:srgbClr val="C00000"/>
              </a:solidFill>
            </a:endParaRPr>
          </a:p>
          <a:p>
            <a:r>
              <a:rPr lang="en-US" sz="2400" i="1" dirty="0" smtClean="0">
                <a:solidFill>
                  <a:srgbClr val="C00000"/>
                </a:solidFill>
              </a:rPr>
              <a:t>		Ex. something =&gt; </a:t>
            </a:r>
            <a:r>
              <a:rPr lang="en-US" sz="2400" i="1" dirty="0" err="1" smtClean="0">
                <a:solidFill>
                  <a:srgbClr val="C00000"/>
                </a:solidFill>
              </a:rPr>
              <a:t>someth</a:t>
            </a:r>
            <a:endParaRPr lang="en-US" sz="2400" i="1" dirty="0" smtClean="0">
              <a:solidFill>
                <a:srgbClr val="C00000"/>
              </a:solidFill>
            </a:endParaRPr>
          </a:p>
          <a:p>
            <a:endParaRPr lang="en-US" sz="2400" i="1" dirty="0">
              <a:solidFill>
                <a:srgbClr val="0070C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 smtClean="0">
                <a:solidFill>
                  <a:srgbClr val="0070C0"/>
                </a:solidFill>
              </a:rPr>
              <a:t>Lemmatization means reducing words to their root form, but</a:t>
            </a:r>
          </a:p>
          <a:p>
            <a:r>
              <a:rPr lang="en-US" sz="2400" i="1" dirty="0" smtClean="0">
                <a:solidFill>
                  <a:srgbClr val="0070C0"/>
                </a:solidFill>
              </a:rPr>
              <a:t>     correcting the exceptions by using a dictionary of common</a:t>
            </a:r>
          </a:p>
          <a:p>
            <a:r>
              <a:rPr lang="en-US" sz="2400" i="1" dirty="0" smtClean="0">
                <a:solidFill>
                  <a:srgbClr val="0070C0"/>
                </a:solidFill>
              </a:rPr>
              <a:t>     exceptions (vs. all words, e.g., 1000 words instead of 100,000).</a:t>
            </a:r>
          </a:p>
        </p:txBody>
      </p:sp>
    </p:spTree>
    <p:extLst>
      <p:ext uri="{BB962C8B-B14F-4D97-AF65-F5344CB8AC3E}">
        <p14:creationId xmlns:p14="http://schemas.microsoft.com/office/powerpoint/2010/main" val="3243632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486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Term Frequency (TF)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1"/>
            <a:ext cx="8229600" cy="37338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57200" y="1447797"/>
            <a:ext cx="8550482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C00000"/>
                </a:solidFill>
              </a:rPr>
              <a:t>Issue: All words are weighted the same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C0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70C0"/>
                </a:solidFill>
              </a:rPr>
              <a:t>Term Frequency is weighting the frequency of the word</a:t>
            </a:r>
          </a:p>
          <a:p>
            <a:r>
              <a:rPr lang="en-US" sz="2800" dirty="0">
                <a:solidFill>
                  <a:srgbClr val="0070C0"/>
                </a:solidFill>
              </a:rPr>
              <a:t> </a:t>
            </a:r>
            <a:r>
              <a:rPr lang="en-US" sz="2800" dirty="0" smtClean="0">
                <a:solidFill>
                  <a:srgbClr val="0070C0"/>
                </a:solidFill>
              </a:rPr>
              <a:t>    in the corpus, and using the frequency as its feature</a:t>
            </a:r>
          </a:p>
          <a:p>
            <a:r>
              <a:rPr lang="en-US" sz="2800" dirty="0">
                <a:solidFill>
                  <a:srgbClr val="0070C0"/>
                </a:solidFill>
              </a:rPr>
              <a:t> </a:t>
            </a:r>
            <a:r>
              <a:rPr lang="en-US" sz="2800" dirty="0" smtClean="0">
                <a:solidFill>
                  <a:srgbClr val="0070C0"/>
                </a:solidFill>
              </a:rPr>
              <a:t>    value (vs. 1 or 0).</a:t>
            </a:r>
          </a:p>
          <a:p>
            <a:endParaRPr lang="en-US" sz="2800" dirty="0">
              <a:solidFill>
                <a:srgbClr val="0070C0"/>
              </a:solidFill>
            </a:endParaRPr>
          </a:p>
          <a:p>
            <a:r>
              <a:rPr lang="en-US" sz="2800" dirty="0" smtClean="0">
                <a:solidFill>
                  <a:srgbClr val="0070C0"/>
                </a:solidFill>
              </a:rPr>
              <a:t>     (</a:t>
            </a:r>
            <a:r>
              <a:rPr lang="en-US" sz="2400" dirty="0" smtClean="0">
                <a:solidFill>
                  <a:srgbClr val="0070C0"/>
                </a:solidFill>
              </a:rPr>
              <a:t>no. of occurrences in corpus) / (no. of unique words in corpus)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5932474"/>
              </p:ext>
            </p:extLst>
          </p:nvPr>
        </p:nvGraphicFramePr>
        <p:xfrm>
          <a:off x="1010792" y="4876800"/>
          <a:ext cx="7122416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0302"/>
                <a:gridCol w="890302"/>
                <a:gridCol w="890302"/>
                <a:gridCol w="890302"/>
                <a:gridCol w="890302"/>
                <a:gridCol w="890302"/>
                <a:gridCol w="890302"/>
                <a:gridCol w="890302"/>
              </a:tblGrid>
              <a:tr h="13716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quick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brown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</a:t>
                      </a:r>
                      <a:r>
                        <a:rPr lang="en-US" sz="1600" smtClean="0"/>
                        <a:t>ox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jump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lazy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dog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bark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0.001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0.0002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0.006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0.007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0.007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0.006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0.007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0.007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1705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48600" cy="7921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Inverse Document Frequency (IDF)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1"/>
            <a:ext cx="8229600" cy="37338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57200" y="1447797"/>
            <a:ext cx="8892242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C00000"/>
                </a:solidFill>
              </a:rPr>
              <a:t>Issue: TF gives higher weight to words that are the most</a:t>
            </a:r>
          </a:p>
          <a:p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en-US" sz="2800" dirty="0" smtClean="0">
                <a:solidFill>
                  <a:srgbClr val="C00000"/>
                </a:solidFill>
              </a:rPr>
              <a:t>   frequently used – may result in </a:t>
            </a:r>
            <a:r>
              <a:rPr lang="en-US" sz="2800" dirty="0" err="1" smtClean="0">
                <a:solidFill>
                  <a:srgbClr val="C00000"/>
                </a:solidFill>
              </a:rPr>
              <a:t>underfitting</a:t>
            </a:r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en-US" sz="2800" dirty="0" smtClean="0">
                <a:solidFill>
                  <a:srgbClr val="C00000"/>
                </a:solidFill>
              </a:rPr>
              <a:t>(too general).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 smtClean="0">
              <a:solidFill>
                <a:srgbClr val="C0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70C0"/>
                </a:solidFill>
              </a:rPr>
              <a:t>Inverse Document Frequency is weighted words by</a:t>
            </a:r>
          </a:p>
          <a:p>
            <a:r>
              <a:rPr lang="en-US" sz="2800" dirty="0">
                <a:solidFill>
                  <a:srgbClr val="0070C0"/>
                </a:solidFill>
              </a:rPr>
              <a:t> </a:t>
            </a:r>
            <a:r>
              <a:rPr lang="en-US" sz="2800" dirty="0" smtClean="0">
                <a:solidFill>
                  <a:srgbClr val="0070C0"/>
                </a:solidFill>
              </a:rPr>
              <a:t>   have rarely they appear in the corpus (assumption is </a:t>
            </a:r>
            <a:br>
              <a:rPr lang="en-US" sz="2800" dirty="0" smtClean="0">
                <a:solidFill>
                  <a:srgbClr val="0070C0"/>
                </a:solidFill>
              </a:rPr>
            </a:br>
            <a:r>
              <a:rPr lang="en-US" sz="2800" dirty="0" smtClean="0">
                <a:solidFill>
                  <a:srgbClr val="0070C0"/>
                </a:solidFill>
              </a:rPr>
              <a:t>    the word is more significant in a document).</a:t>
            </a:r>
          </a:p>
          <a:p>
            <a:endParaRPr lang="en-US" sz="2800" dirty="0">
              <a:solidFill>
                <a:srgbClr val="0070C0"/>
              </a:solidFill>
            </a:endParaRPr>
          </a:p>
          <a:p>
            <a:r>
              <a:rPr lang="en-US" sz="2800" dirty="0" smtClean="0">
                <a:solidFill>
                  <a:srgbClr val="0070C0"/>
                </a:solidFill>
              </a:rPr>
              <a:t>     </a:t>
            </a:r>
            <a:r>
              <a:rPr lang="en-US" sz="2000" dirty="0" smtClean="0">
                <a:solidFill>
                  <a:srgbClr val="0070C0"/>
                </a:solidFill>
              </a:rPr>
              <a:t>log (</a:t>
            </a:r>
            <a:r>
              <a:rPr lang="en-US" sz="2000" dirty="0">
                <a:solidFill>
                  <a:srgbClr val="0070C0"/>
                </a:solidFill>
              </a:rPr>
              <a:t>(no. of unique words in corpus</a:t>
            </a:r>
            <a:r>
              <a:rPr lang="en-US" sz="2000" dirty="0" smtClean="0">
                <a:solidFill>
                  <a:srgbClr val="0070C0"/>
                </a:solidFill>
              </a:rPr>
              <a:t>) /</a:t>
            </a:r>
            <a:r>
              <a:rPr lang="en-US" sz="2000" dirty="0">
                <a:solidFill>
                  <a:srgbClr val="0070C0"/>
                </a:solidFill>
              </a:rPr>
              <a:t> (no. of occurrences in corpus)</a:t>
            </a:r>
            <a:r>
              <a:rPr lang="en-US" sz="2000" dirty="0" smtClean="0">
                <a:solidFill>
                  <a:srgbClr val="0070C0"/>
                </a:solidFill>
              </a:rPr>
              <a:t>  )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3368334"/>
              </p:ext>
            </p:extLst>
          </p:nvPr>
        </p:nvGraphicFramePr>
        <p:xfrm>
          <a:off x="1010792" y="5334000"/>
          <a:ext cx="7122416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0302"/>
                <a:gridCol w="890302"/>
                <a:gridCol w="890302"/>
                <a:gridCol w="890302"/>
                <a:gridCol w="890302"/>
                <a:gridCol w="890302"/>
                <a:gridCol w="890302"/>
                <a:gridCol w="890302"/>
              </a:tblGrid>
              <a:tr h="13716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quick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brown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</a:t>
                      </a:r>
                      <a:r>
                        <a:rPr lang="en-US" sz="1600" smtClean="0"/>
                        <a:t>ox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jump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lazy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dog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bark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1.15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1.15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5945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486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Pruning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1"/>
            <a:ext cx="8229600" cy="37338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57200" y="1447797"/>
            <a:ext cx="8628644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C00000"/>
                </a:solidFill>
              </a:rPr>
              <a:t>Even with Stemming/Lemmatization, the feature matrix</a:t>
            </a:r>
          </a:p>
          <a:p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en-US" sz="2800" dirty="0" smtClean="0">
                <a:solidFill>
                  <a:srgbClr val="C00000"/>
                </a:solidFill>
              </a:rPr>
              <a:t>    will be massive in size (</a:t>
            </a:r>
            <a:r>
              <a:rPr lang="en-US" sz="2800" dirty="0" err="1" smtClean="0">
                <a:solidFill>
                  <a:srgbClr val="C00000"/>
                </a:solidFill>
              </a:rPr>
              <a:t>e.g</a:t>
            </a:r>
            <a:r>
              <a:rPr lang="en-US" sz="2800" dirty="0" smtClean="0">
                <a:solidFill>
                  <a:srgbClr val="C00000"/>
                </a:solidFill>
              </a:rPr>
              <a:t>, 30,000 features).</a:t>
            </a:r>
          </a:p>
          <a:p>
            <a:endParaRPr lang="en-US" sz="2800" dirty="0" smtClean="0">
              <a:solidFill>
                <a:srgbClr val="C0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70C0"/>
                </a:solidFill>
              </a:rPr>
              <a:t>Reduce to smaller number – typically 500 to 1000.</a:t>
            </a:r>
          </a:p>
          <a:p>
            <a:endParaRPr lang="en-US" sz="2800" dirty="0" smtClean="0">
              <a:solidFill>
                <a:srgbClr val="0070C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70C0"/>
                </a:solidFill>
              </a:rPr>
              <a:t>Choose the highest TF or IDF values in the Corpus.</a:t>
            </a:r>
          </a:p>
          <a:p>
            <a:endParaRPr lang="en-US" sz="2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6610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486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More – Not Covered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1"/>
            <a:ext cx="8229600" cy="37338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57200" y="1447797"/>
            <a:ext cx="7281865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accent6">
                    <a:lumMod val="50000"/>
                  </a:schemeClr>
                </a:solidFill>
              </a:rPr>
              <a:t>Word Reduction (man, men, boy, guy =&gt; male)</a:t>
            </a:r>
          </a:p>
          <a:p>
            <a:endParaRPr lang="en-US" sz="28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accent6">
                    <a:lumMod val="50000"/>
                  </a:schemeClr>
                </a:solidFill>
              </a:rPr>
              <a:t>N-grams	(2 word pairs, 3 word pairs, …)</a:t>
            </a:r>
          </a:p>
          <a:p>
            <a:endParaRPr lang="en-US" sz="28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accent6">
                    <a:lumMod val="50000"/>
                  </a:schemeClr>
                </a:solidFill>
              </a:rPr>
              <a:t>Word-Vectors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accent6">
                    <a:lumMod val="50000"/>
                  </a:schemeClr>
                </a:solidFill>
              </a:rPr>
              <a:t>Correcting Misspellings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accent6">
                    <a:lumMod val="50000"/>
                  </a:schemeClr>
                </a:solidFill>
              </a:rPr>
              <a:t>Detecting incorrectly categorized Narratives.</a:t>
            </a:r>
          </a:p>
          <a:p>
            <a:endParaRPr lang="en-US" sz="2800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9672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486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Final – Homegrown Tool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1"/>
            <a:ext cx="8229600" cy="37338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57200" y="1447797"/>
            <a:ext cx="8092665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70C0"/>
                </a:solidFill>
              </a:rPr>
              <a:t>I built a command tool for doing all the steps in this </a:t>
            </a:r>
          </a:p>
          <a:p>
            <a:r>
              <a:rPr lang="en-US" sz="2800" dirty="0">
                <a:solidFill>
                  <a:srgbClr val="0070C0"/>
                </a:solidFill>
              </a:rPr>
              <a:t> </a:t>
            </a:r>
            <a:r>
              <a:rPr lang="en-US" sz="2800" dirty="0" smtClean="0">
                <a:solidFill>
                  <a:srgbClr val="0070C0"/>
                </a:solidFill>
              </a:rPr>
              <a:t>   presentation.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accent6">
                  <a:lumMod val="50000"/>
                </a:schemeClr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accent6">
                    <a:lumMod val="50000"/>
                  </a:schemeClr>
                </a:solidFill>
              </a:rPr>
              <a:t>Java based, packaged as a JAR file.</a:t>
            </a:r>
          </a:p>
          <a:p>
            <a:endParaRPr lang="en-US" sz="2800" dirty="0" smtClean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sz="28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600" y="3956176"/>
            <a:ext cx="82409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hlinkClick r:id="rId2"/>
              </a:rPr>
              <a:t>https://github.com/andrewferlitsch/Portland-Data-Science-Group/blob/master/README.NLP.md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234244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791200" cy="792162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Typical Dataset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11149378"/>
              </p:ext>
            </p:extLst>
          </p:nvPr>
        </p:nvGraphicFramePr>
        <p:xfrm>
          <a:off x="457200" y="1828800"/>
          <a:ext cx="8229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  <a:gridCol w="1645920"/>
                <a:gridCol w="1844040"/>
                <a:gridCol w="1447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Feature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Feature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Feature</a:t>
                      </a:r>
                      <a:r>
                        <a:rPr lang="en-US" baseline="0" dirty="0" smtClean="0"/>
                        <a:t>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Feature 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Label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real-value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real-value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real-value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categorical-value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category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real-value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real-value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real-value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categorical-value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category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real-value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real-value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real-value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categorical-value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category</a:t>
                      </a: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olded Corner 6"/>
          <p:cNvSpPr/>
          <p:nvPr/>
        </p:nvSpPr>
        <p:spPr>
          <a:xfrm>
            <a:off x="914400" y="4517572"/>
            <a:ext cx="1066800" cy="990600"/>
          </a:xfrm>
          <a:prstGeom prst="foldedCorner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Dataset</a:t>
            </a:r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>
            <a:off x="2209800" y="4822372"/>
            <a:ext cx="6858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olded Corner 8"/>
          <p:cNvSpPr/>
          <p:nvPr/>
        </p:nvSpPr>
        <p:spPr>
          <a:xfrm>
            <a:off x="3048000" y="4517572"/>
            <a:ext cx="1066800" cy="990600"/>
          </a:xfrm>
          <a:prstGeom prst="foldedCorner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Clean</a:t>
            </a:r>
            <a:endParaRPr lang="en-US" sz="1500" dirty="0"/>
          </a:p>
        </p:txBody>
      </p:sp>
      <p:sp>
        <p:nvSpPr>
          <p:cNvPr id="10" name="Folded Corner 9"/>
          <p:cNvSpPr/>
          <p:nvPr/>
        </p:nvSpPr>
        <p:spPr>
          <a:xfrm>
            <a:off x="5105400" y="4539343"/>
            <a:ext cx="1066800" cy="990600"/>
          </a:xfrm>
          <a:prstGeom prst="foldedCorner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Categorical Value Conversion</a:t>
            </a:r>
            <a:endParaRPr lang="en-US" sz="1500" dirty="0"/>
          </a:p>
        </p:txBody>
      </p:sp>
      <p:sp>
        <p:nvSpPr>
          <p:cNvPr id="11" name="Right Arrow 10"/>
          <p:cNvSpPr/>
          <p:nvPr/>
        </p:nvSpPr>
        <p:spPr>
          <a:xfrm>
            <a:off x="4267200" y="4827815"/>
            <a:ext cx="6858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olded Corner 11"/>
          <p:cNvSpPr/>
          <p:nvPr/>
        </p:nvSpPr>
        <p:spPr>
          <a:xfrm>
            <a:off x="7162800" y="4517572"/>
            <a:ext cx="1066800" cy="990600"/>
          </a:xfrm>
          <a:prstGeom prst="foldedCorner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Feature Scaling</a:t>
            </a:r>
            <a:endParaRPr lang="en-US" sz="1500" dirty="0"/>
          </a:p>
        </p:txBody>
      </p:sp>
      <p:sp>
        <p:nvSpPr>
          <p:cNvPr id="13" name="Right Arrow 12"/>
          <p:cNvSpPr/>
          <p:nvPr/>
        </p:nvSpPr>
        <p:spPr>
          <a:xfrm>
            <a:off x="6324600" y="4844143"/>
            <a:ext cx="6858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741774" y="3810000"/>
            <a:ext cx="3430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Progression in Dataset Preparation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914497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791200" cy="792162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Feature Reduction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229600" cy="51054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	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Filter out Garbage (dirty data)</a:t>
            </a:r>
          </a:p>
          <a:p>
            <a:r>
              <a:rPr lang="en-US" dirty="0" smtClean="0"/>
              <a:t>Filter out Noise (non-relevant features)</a:t>
            </a:r>
          </a:p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Goal = Low Bias, Low Variance	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lded Corner 3"/>
          <p:cNvSpPr/>
          <p:nvPr/>
        </p:nvSpPr>
        <p:spPr>
          <a:xfrm>
            <a:off x="838200" y="1654629"/>
            <a:ext cx="1905000" cy="2286000"/>
          </a:xfrm>
          <a:prstGeom prst="foldedCorner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</a:t>
            </a:r>
          </a:p>
          <a:p>
            <a:pPr algn="ctr"/>
            <a:r>
              <a:rPr lang="en-US" dirty="0" smtClean="0"/>
              <a:t>+ </a:t>
            </a:r>
          </a:p>
          <a:p>
            <a:pPr algn="ctr"/>
            <a:r>
              <a:rPr lang="en-US" dirty="0" smtClean="0"/>
              <a:t>Noise</a:t>
            </a:r>
          </a:p>
          <a:p>
            <a:pPr algn="ctr"/>
            <a:r>
              <a:rPr lang="en-US" dirty="0" smtClean="0"/>
              <a:t>+</a:t>
            </a:r>
            <a:br>
              <a:rPr lang="en-US" dirty="0" smtClean="0"/>
            </a:br>
            <a:r>
              <a:rPr lang="en-US" dirty="0" smtClean="0"/>
              <a:t>Garbage</a:t>
            </a:r>
            <a:endParaRPr lang="en-US" dirty="0"/>
          </a:p>
        </p:txBody>
      </p:sp>
      <p:sp>
        <p:nvSpPr>
          <p:cNvPr id="8" name="Folded Corner 7"/>
          <p:cNvSpPr/>
          <p:nvPr/>
        </p:nvSpPr>
        <p:spPr>
          <a:xfrm>
            <a:off x="5715000" y="1981200"/>
            <a:ext cx="1905000" cy="1524000"/>
          </a:xfrm>
          <a:prstGeom prst="foldedCorner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Relevant</a:t>
            </a:r>
            <a:br>
              <a:rPr lang="en-US" dirty="0" smtClean="0"/>
            </a:br>
            <a:r>
              <a:rPr lang="en-US" dirty="0" smtClean="0"/>
              <a:t>Data</a:t>
            </a:r>
            <a:br>
              <a:rPr lang="en-US" dirty="0" smtClean="0"/>
            </a:br>
            <a:r>
              <a:rPr lang="en-US" dirty="0" smtClean="0"/>
              <a:t>Only</a:t>
            </a:r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>
            <a:off x="3276600" y="2492829"/>
            <a:ext cx="1752600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262431" y="3157640"/>
            <a:ext cx="1780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Information Gain</a:t>
            </a:r>
            <a:endParaRPr lang="en-US" i="1" dirty="0"/>
          </a:p>
        </p:txBody>
      </p:sp>
      <p:sp>
        <p:nvSpPr>
          <p:cNvPr id="11" name="TextBox 10"/>
          <p:cNvSpPr txBox="1"/>
          <p:nvPr/>
        </p:nvSpPr>
        <p:spPr>
          <a:xfrm>
            <a:off x="3287486" y="1981200"/>
            <a:ext cx="1632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Reduce Entropy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317928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705600" cy="7921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Dataset with Narrative Fields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1719109"/>
              </p:ext>
            </p:extLst>
          </p:nvPr>
        </p:nvGraphicFramePr>
        <p:xfrm>
          <a:off x="457200" y="1828800"/>
          <a:ext cx="8229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  <a:gridCol w="1645920"/>
                <a:gridCol w="1844040"/>
                <a:gridCol w="1447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Feature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Feature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Feature</a:t>
                      </a:r>
                      <a:r>
                        <a:rPr lang="en-US" baseline="0" dirty="0" smtClean="0"/>
                        <a:t>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Feature 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Label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real-value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real-value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narrative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categorical-value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category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real-value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real-value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narrative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categorical-value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category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real-value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real-value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narrative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categorical-value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category</a:t>
                      </a: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457200" y="4006334"/>
            <a:ext cx="81551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Narrative is plain text which is a human description of the entry, i.e., what happened.</a:t>
            </a:r>
          </a:p>
          <a:p>
            <a:endParaRPr lang="en-US" dirty="0"/>
          </a:p>
          <a:p>
            <a:pPr algn="ctr"/>
            <a:r>
              <a:rPr lang="en-US" i="1" dirty="0" smtClean="0"/>
              <a:t>“upon arrival, the individual was initially non-responsive. …”</a:t>
            </a:r>
            <a:endParaRPr lang="en-US" i="1" dirty="0"/>
          </a:p>
        </p:txBody>
      </p:sp>
      <p:sp>
        <p:nvSpPr>
          <p:cNvPr id="15" name="TextBox 14"/>
          <p:cNvSpPr txBox="1"/>
          <p:nvPr/>
        </p:nvSpPr>
        <p:spPr>
          <a:xfrm>
            <a:off x="559266" y="5419912"/>
            <a:ext cx="80254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Category (label) is a classification based on the narrative by a human interpretation.</a:t>
            </a:r>
          </a:p>
          <a:p>
            <a:endParaRPr lang="en-US" dirty="0"/>
          </a:p>
          <a:p>
            <a:r>
              <a:rPr lang="en-US" dirty="0" smtClean="0"/>
              <a:t>		</a:t>
            </a:r>
            <a:r>
              <a:rPr lang="en-US" i="1" dirty="0" smtClean="0"/>
              <a:t>012  // Code value for “coarse” category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633746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48600" cy="7921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Problem with Narrative Text Fields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Examples: </a:t>
            </a:r>
            <a:r>
              <a:rPr lang="en-US" i="1" dirty="0" smtClean="0"/>
              <a:t>911 calls, Police/Emergency/Medical, Incidents, Inspections, Surveys, Complaints, Reviews</a:t>
            </a:r>
          </a:p>
          <a:p>
            <a:endParaRPr lang="en-US" dirty="0"/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Human Entered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Human Interpreted =&gt; Categorizing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Different People Entering and Categorizing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Non-Uniformity 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Human Errors</a:t>
            </a:r>
          </a:p>
          <a:p>
            <a:pPr lvl="1"/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3416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486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Challenge 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Convert Narrative Fields into Features with Categorical ( or preferably Real) Values.</a:t>
            </a:r>
            <a:endParaRPr lang="en-US" i="1" dirty="0" smtClean="0"/>
          </a:p>
          <a:p>
            <a:endParaRPr lang="en-US" dirty="0" smtClean="0"/>
          </a:p>
          <a:p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lded Corner 5"/>
          <p:cNvSpPr/>
          <p:nvPr/>
        </p:nvSpPr>
        <p:spPr>
          <a:xfrm>
            <a:off x="1295400" y="2743200"/>
            <a:ext cx="1905000" cy="2286000"/>
          </a:xfrm>
          <a:prstGeom prst="foldedCorner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</a:t>
            </a:r>
          </a:p>
          <a:p>
            <a:pPr algn="ctr"/>
            <a:r>
              <a:rPr lang="en-US" dirty="0" smtClean="0"/>
              <a:t>+ </a:t>
            </a:r>
          </a:p>
          <a:p>
            <a:pPr algn="ctr"/>
            <a:r>
              <a:rPr lang="en-US" dirty="0" smtClean="0"/>
              <a:t>Narrative</a:t>
            </a:r>
            <a:endParaRPr lang="en-US" dirty="0"/>
          </a:p>
        </p:txBody>
      </p:sp>
      <p:sp>
        <p:nvSpPr>
          <p:cNvPr id="7" name="Folded Corner 6"/>
          <p:cNvSpPr/>
          <p:nvPr/>
        </p:nvSpPr>
        <p:spPr>
          <a:xfrm>
            <a:off x="5080000" y="2743200"/>
            <a:ext cx="1905000" cy="2286000"/>
          </a:xfrm>
          <a:prstGeom prst="foldedCorner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</a:t>
            </a:r>
          </a:p>
          <a:p>
            <a:pPr algn="ctr"/>
            <a:r>
              <a:rPr lang="en-US" dirty="0" smtClean="0"/>
              <a:t>+ </a:t>
            </a:r>
            <a:br>
              <a:rPr lang="en-US" dirty="0" smtClean="0"/>
            </a:br>
            <a:r>
              <a:rPr lang="en-US" dirty="0" smtClean="0"/>
              <a:t>Categorical / Real</a:t>
            </a:r>
            <a:br>
              <a:rPr lang="en-US" dirty="0" smtClean="0"/>
            </a:br>
            <a:r>
              <a:rPr lang="en-US" dirty="0" smtClean="0"/>
              <a:t>Values</a:t>
            </a:r>
          </a:p>
        </p:txBody>
      </p:sp>
      <p:sp>
        <p:nvSpPr>
          <p:cNvPr id="8" name="Right Arrow 7"/>
          <p:cNvSpPr/>
          <p:nvPr/>
        </p:nvSpPr>
        <p:spPr>
          <a:xfrm>
            <a:off x="3302000" y="3429000"/>
            <a:ext cx="1752600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792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486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Bag of Words 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loud 3"/>
          <p:cNvSpPr/>
          <p:nvPr/>
        </p:nvSpPr>
        <p:spPr>
          <a:xfrm>
            <a:off x="1143000" y="3378200"/>
            <a:ext cx="2286000" cy="19050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Bag of Words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371600" y="1678464"/>
            <a:ext cx="1557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Narrative Field</a:t>
            </a:r>
            <a:endParaRPr lang="en-US" dirty="0"/>
          </a:p>
        </p:txBody>
      </p:sp>
      <p:sp>
        <p:nvSpPr>
          <p:cNvPr id="10" name="Down Arrow 9"/>
          <p:cNvSpPr/>
          <p:nvPr/>
        </p:nvSpPr>
        <p:spPr>
          <a:xfrm>
            <a:off x="1905000" y="2068394"/>
            <a:ext cx="381000" cy="11526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267200" y="1863130"/>
            <a:ext cx="4419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Unordered List of Words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Convert Unique Words in Categorical 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Set 1 if word appears in narrative; otherwise set 0.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36802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486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Cleansing and Tokenize (Words)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0070C0"/>
                </a:solidFill>
              </a:rPr>
              <a:t>Remove Punctuation</a:t>
            </a:r>
          </a:p>
          <a:p>
            <a:r>
              <a:rPr lang="en-US" sz="2800" dirty="0" smtClean="0">
                <a:solidFill>
                  <a:srgbClr val="0070C0"/>
                </a:solidFill>
              </a:rPr>
              <a:t>Expand Contractions (e.g., isn’t -&gt; is not)</a:t>
            </a:r>
          </a:p>
          <a:p>
            <a:r>
              <a:rPr lang="en-US" sz="2800" dirty="0" smtClean="0">
                <a:solidFill>
                  <a:srgbClr val="0070C0"/>
                </a:solidFill>
              </a:rPr>
              <a:t>Lowercase</a:t>
            </a:r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543050" y="2906066"/>
            <a:ext cx="6362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/>
              <a:t>The quick brown fox jumped over the lazy dog.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191000" y="3949700"/>
            <a:ext cx="165735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/>
              <a:t>the:2</a:t>
            </a:r>
            <a:br>
              <a:rPr lang="en-US" sz="2000" i="1" dirty="0" smtClean="0"/>
            </a:br>
            <a:r>
              <a:rPr lang="en-US" sz="2000" i="1" dirty="0" smtClean="0"/>
              <a:t>quick:1</a:t>
            </a:r>
          </a:p>
          <a:p>
            <a:r>
              <a:rPr lang="en-US" sz="2000" i="1" dirty="0" smtClean="0"/>
              <a:t>brown:1</a:t>
            </a:r>
          </a:p>
          <a:p>
            <a:r>
              <a:rPr lang="en-US" sz="2000" i="1" dirty="0" smtClean="0"/>
              <a:t>fox:1</a:t>
            </a:r>
          </a:p>
          <a:p>
            <a:r>
              <a:rPr lang="en-US" sz="2000" i="1" dirty="0" smtClean="0"/>
              <a:t>Jumped:1</a:t>
            </a:r>
          </a:p>
          <a:p>
            <a:r>
              <a:rPr lang="en-US" sz="2000" i="1" dirty="0" smtClean="0"/>
              <a:t>over:1</a:t>
            </a:r>
            <a:endParaRPr lang="en-US" sz="2000" i="1" dirty="0" smtClean="0"/>
          </a:p>
          <a:p>
            <a:r>
              <a:rPr lang="en-US" sz="2000" i="1" dirty="0" smtClean="0"/>
              <a:t>lazy:1</a:t>
            </a:r>
          </a:p>
          <a:p>
            <a:r>
              <a:rPr lang="en-US" sz="2000" i="1" dirty="0" smtClean="0"/>
              <a:t>dog:1</a:t>
            </a:r>
          </a:p>
        </p:txBody>
      </p:sp>
      <p:sp>
        <p:nvSpPr>
          <p:cNvPr id="7" name="Down Arrow 6"/>
          <p:cNvSpPr/>
          <p:nvPr/>
        </p:nvSpPr>
        <p:spPr>
          <a:xfrm>
            <a:off x="4457700" y="3393133"/>
            <a:ext cx="419100" cy="41686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416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486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Narrative as Categorical Variables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33400" y="12192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/>
              <a:t>The quick brown fox jumped over the lazy dog.</a:t>
            </a:r>
          </a:p>
          <a:p>
            <a:r>
              <a:rPr lang="en-US" sz="2400" i="1" dirty="0" smtClean="0"/>
              <a:t>The dog barked while the cat was jumping.</a:t>
            </a:r>
            <a:endParaRPr lang="en-US" sz="2400" i="1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0240114"/>
              </p:ext>
            </p:extLst>
          </p:nvPr>
        </p:nvGraphicFramePr>
        <p:xfrm>
          <a:off x="304801" y="2819400"/>
          <a:ext cx="8381997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4769"/>
                <a:gridCol w="644769"/>
                <a:gridCol w="644769"/>
                <a:gridCol w="644769"/>
                <a:gridCol w="644769"/>
                <a:gridCol w="644769"/>
                <a:gridCol w="644769"/>
                <a:gridCol w="644769"/>
                <a:gridCol w="644769"/>
                <a:gridCol w="644769"/>
                <a:gridCol w="644769"/>
                <a:gridCol w="644769"/>
                <a:gridCol w="64476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the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quick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brown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</a:t>
                      </a:r>
                      <a:r>
                        <a:rPr lang="en-US" sz="1600" smtClean="0"/>
                        <a:t>ox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jumped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over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lazy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dog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barked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while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was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jumping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685800" y="4800600"/>
            <a:ext cx="82216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70C0"/>
                </a:solidFill>
              </a:rPr>
              <a:t>Issues: Explosion of categorical variables. For example, if the dataset </a:t>
            </a:r>
          </a:p>
          <a:p>
            <a:r>
              <a:rPr lang="en-US" sz="2000" b="1" dirty="0" smtClean="0">
                <a:solidFill>
                  <a:srgbClr val="0070C0"/>
                </a:solidFill>
              </a:rPr>
              <a:t>has </a:t>
            </a:r>
            <a:r>
              <a:rPr lang="en-US" sz="2000" b="1" dirty="0" smtClean="0">
                <a:solidFill>
                  <a:srgbClr val="0070C0"/>
                </a:solidFill>
              </a:rPr>
              <a:t>80,000 unique </a:t>
            </a:r>
            <a:r>
              <a:rPr lang="en-US" sz="2000" b="1" dirty="0" smtClean="0">
                <a:solidFill>
                  <a:srgbClr val="0070C0"/>
                </a:solidFill>
              </a:rPr>
              <a:t>words, then you would have 80,000 categorical variables!</a:t>
            </a:r>
            <a:endParaRPr lang="en-US" sz="20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2980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669</TotalTime>
  <Words>793</Words>
  <Application>Microsoft Office PowerPoint</Application>
  <PresentationFormat>On-screen Show (4:3)</PresentationFormat>
  <Paragraphs>327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Handling Narrative Fields in Datasets for Classification </vt:lpstr>
      <vt:lpstr>Typical Dataset</vt:lpstr>
      <vt:lpstr>Feature Reduction</vt:lpstr>
      <vt:lpstr>Dataset with Narrative Fields</vt:lpstr>
      <vt:lpstr>Problem with Narrative Text Fields</vt:lpstr>
      <vt:lpstr>Challenge </vt:lpstr>
      <vt:lpstr>Bag of Words </vt:lpstr>
      <vt:lpstr>Cleansing and Tokenize (Words)</vt:lpstr>
      <vt:lpstr>Narrative as Categorical Variables</vt:lpstr>
      <vt:lpstr>Corpus</vt:lpstr>
      <vt:lpstr>Word Distribution</vt:lpstr>
      <vt:lpstr>Stop Word Removal</vt:lpstr>
      <vt:lpstr>Stemming</vt:lpstr>
      <vt:lpstr>Lemmatization</vt:lpstr>
      <vt:lpstr>Term Frequency (TF)</vt:lpstr>
      <vt:lpstr>Inverse Document Frequency (IDF)</vt:lpstr>
      <vt:lpstr>Pruning</vt:lpstr>
      <vt:lpstr>More – Not Covered</vt:lpstr>
      <vt:lpstr>Final – Homegrown Tool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Handling Narrative Fields in Datasets for Classification </dc:title>
  <dc:creator>Andrew Ferlitsch</dc:creator>
  <cp:lastModifiedBy>Andrew Ferlitsch</cp:lastModifiedBy>
  <cp:revision>23</cp:revision>
  <dcterms:created xsi:type="dcterms:W3CDTF">2006-08-16T00:00:00Z</dcterms:created>
  <dcterms:modified xsi:type="dcterms:W3CDTF">2017-05-12T22:57:29Z</dcterms:modified>
</cp:coreProperties>
</file>