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1" r:id="rId3"/>
    <p:sldId id="282" r:id="rId4"/>
    <p:sldId id="283" r:id="rId5"/>
    <p:sldId id="28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690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Argmax</a:t>
            </a:r>
            <a:r>
              <a:rPr lang="en-US" dirty="0" smtClean="0"/>
              <a:t> Equation</a:t>
            </a:r>
            <a:br>
              <a:rPr lang="en-US" dirty="0" smtClean="0"/>
            </a:br>
            <a:r>
              <a:rPr lang="en-US" dirty="0" smtClean="0"/>
              <a:t>Statistics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Max Equation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892050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max() equation returns the largest value from a set of values.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	</a:t>
            </a:r>
            <a:r>
              <a:rPr lang="en-US" sz="2000" b="1" dirty="0" smtClean="0"/>
              <a:t>max( x</a:t>
            </a:r>
            <a:r>
              <a:rPr lang="en-US" sz="2000" b="1" baseline="-25000" dirty="0" smtClean="0"/>
              <a:t>1</a:t>
            </a:r>
            <a:r>
              <a:rPr lang="en-US" sz="2000" b="1" dirty="0" smtClean="0"/>
              <a:t>, x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, x</a:t>
            </a:r>
            <a:r>
              <a:rPr lang="en-US" sz="2000" b="1" baseline="-25000" dirty="0" smtClean="0"/>
              <a:t>3</a:t>
            </a:r>
            <a:r>
              <a:rPr lang="en-US" sz="2000" b="1" dirty="0" smtClean="0"/>
              <a:t>, x</a:t>
            </a:r>
            <a:r>
              <a:rPr lang="en-US" sz="2000" b="1" baseline="-25000" dirty="0" smtClean="0"/>
              <a:t>4</a:t>
            </a:r>
            <a:r>
              <a:rPr lang="en-US" sz="2000" b="1" dirty="0" smtClean="0"/>
              <a:t>, x</a:t>
            </a:r>
            <a:r>
              <a:rPr lang="en-US" sz="2000" b="1" baseline="-25000" dirty="0" smtClean="0"/>
              <a:t>5</a:t>
            </a:r>
            <a:r>
              <a:rPr lang="en-US" sz="2000" b="1" dirty="0" smtClean="0"/>
              <a:t> )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   			  </a:t>
            </a:r>
            <a:r>
              <a:rPr lang="en-US" sz="2000" b="1" baseline="30000" dirty="0" smtClean="0"/>
              <a:t>x </a:t>
            </a:r>
            <a:r>
              <a:rPr lang="en-US" sz="2000" baseline="30000" dirty="0" smtClean="0"/>
              <a:t>∈ S</a:t>
            </a:r>
            <a:endParaRPr lang="en-US" sz="2000" b="1" baseline="30000" dirty="0"/>
          </a:p>
          <a:p>
            <a:r>
              <a:rPr lang="en-US" dirty="0"/>
              <a:t>	</a:t>
            </a:r>
            <a:r>
              <a:rPr lang="en-US" dirty="0" smtClean="0"/>
              <a:t>S : Set of Discrete Values</a:t>
            </a:r>
          </a:p>
          <a:p>
            <a:r>
              <a:rPr lang="en-US" dirty="0"/>
              <a:t>	</a:t>
            </a:r>
            <a:r>
              <a:rPr lang="en-US" dirty="0" smtClean="0"/>
              <a:t>R:  Set of Continuous Real Values</a:t>
            </a:r>
          </a:p>
          <a:p>
            <a:r>
              <a:rPr lang="en-US" dirty="0"/>
              <a:t>	</a:t>
            </a:r>
            <a:r>
              <a:rPr lang="en-US" dirty="0" smtClean="0"/>
              <a:t>∈ : Symbol for Element of a Set</a:t>
            </a:r>
          </a:p>
          <a:p>
            <a:r>
              <a:rPr lang="en-US" dirty="0"/>
              <a:t>	</a:t>
            </a:r>
            <a:r>
              <a:rPr lang="en-US" dirty="0" smtClean="0"/>
              <a:t>x</a:t>
            </a:r>
            <a:r>
              <a:rPr lang="en-US" baseline="-25000" dirty="0" smtClean="0"/>
              <a:t>i </a:t>
            </a:r>
            <a:r>
              <a:rPr lang="en-US" dirty="0" smtClean="0"/>
              <a:t> : An Instance of an Element of a Set</a:t>
            </a:r>
          </a:p>
          <a:p>
            <a:r>
              <a:rPr lang="en-US" baseline="-25000" dirty="0"/>
              <a:t>	</a:t>
            </a:r>
            <a:r>
              <a:rPr lang="en-US" dirty="0" smtClean="0"/>
              <a:t>≥  : Greater than or equal to for all elements in a set</a:t>
            </a:r>
            <a:endParaRPr lang="en-US" baseline="-25000" dirty="0" smtClean="0"/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Condition is met where element x</a:t>
            </a:r>
            <a:r>
              <a:rPr lang="en-US" sz="2400" b="1" baseline="-25000" dirty="0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the maximum in x ∈ S, when: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		</a:t>
            </a:r>
            <a:r>
              <a:rPr lang="en-US" sz="2000" b="1" dirty="0" err="1" smtClean="0"/>
              <a:t>x</a:t>
            </a:r>
            <a:r>
              <a:rPr lang="en-US" sz="2000" b="1" baseline="-25000" dirty="0" err="1" smtClean="0"/>
              <a:t>j</a:t>
            </a:r>
            <a:r>
              <a:rPr lang="en-US" sz="2000" b="1" dirty="0" smtClean="0"/>
              <a:t> ≥ x</a:t>
            </a:r>
            <a:r>
              <a:rPr lang="en-US" sz="2000" b="1" baseline="-25000" dirty="0" smtClean="0"/>
              <a:t>i</a:t>
            </a:r>
            <a:r>
              <a:rPr lang="en-US" sz="2000" b="1" dirty="0" smtClean="0"/>
              <a:t> , x ∈ </a:t>
            </a:r>
            <a:r>
              <a:rPr lang="en-US" sz="2000" b="1" dirty="0"/>
              <a:t>S</a:t>
            </a:r>
            <a:endParaRPr lang="en-US" sz="2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14800" y="1752600"/>
            <a:ext cx="2264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Enumerated set of values (S)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6" name="Curved Connector 5"/>
          <p:cNvCxnSpPr>
            <a:stCxn id="15" idx="3"/>
          </p:cNvCxnSpPr>
          <p:nvPr/>
        </p:nvCxnSpPr>
        <p:spPr>
          <a:xfrm>
            <a:off x="3263402" y="2367498"/>
            <a:ext cx="634503" cy="427047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599" y="2213609"/>
            <a:ext cx="2653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For all x that are elements of set x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9" name="Left Brace 18"/>
          <p:cNvSpPr/>
          <p:nvPr/>
        </p:nvSpPr>
        <p:spPr>
          <a:xfrm rot="5400000">
            <a:off x="5059610" y="1596973"/>
            <a:ext cx="291605" cy="1323975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14400" y="5060752"/>
            <a:ext cx="3904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x</a:t>
            </a:r>
            <a:r>
              <a:rPr lang="en-US" sz="1400" baseline="-25000" dirty="0" err="1" smtClean="0">
                <a:solidFill>
                  <a:srgbClr val="00B050"/>
                </a:solidFill>
              </a:rPr>
              <a:t>j</a:t>
            </a:r>
            <a:r>
              <a:rPr lang="en-US" sz="1400" dirty="0" smtClean="0">
                <a:solidFill>
                  <a:srgbClr val="00B050"/>
                </a:solidFill>
              </a:rPr>
              <a:t> is greater than or equal to all elements x</a:t>
            </a:r>
            <a:r>
              <a:rPr lang="en-US" sz="1400" baseline="-25000" dirty="0" smtClean="0">
                <a:solidFill>
                  <a:srgbClr val="00B050"/>
                </a:solidFill>
              </a:rPr>
              <a:t>i</a:t>
            </a:r>
            <a:r>
              <a:rPr lang="en-US" sz="1400" dirty="0" smtClean="0">
                <a:solidFill>
                  <a:srgbClr val="00B050"/>
                </a:solidFill>
              </a:rPr>
              <a:t> in set S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191000" y="5368529"/>
            <a:ext cx="0" cy="27027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ArgMax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Equation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330807" cy="4739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argmax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() equation returns the largest values (points) that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maximize a function.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	</a:t>
            </a:r>
            <a:r>
              <a:rPr lang="en-US" sz="2000" b="1" dirty="0" err="1" smtClean="0"/>
              <a:t>argmax</a:t>
            </a:r>
            <a:r>
              <a:rPr lang="en-US" sz="2000" b="1" dirty="0" smtClean="0"/>
              <a:t>( f(x) )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   			     </a:t>
            </a:r>
            <a:r>
              <a:rPr lang="en-US" sz="2000" b="1" baseline="30000" dirty="0" smtClean="0"/>
              <a:t>x </a:t>
            </a:r>
            <a:r>
              <a:rPr lang="en-US" sz="2000" baseline="30000" dirty="0" smtClean="0"/>
              <a:t>∈ S</a:t>
            </a:r>
            <a:endParaRPr lang="en-US" sz="2000" b="1" baseline="30000" dirty="0"/>
          </a:p>
          <a:p>
            <a:r>
              <a:rPr lang="en-US" dirty="0"/>
              <a:t>	</a:t>
            </a:r>
            <a:r>
              <a:rPr lang="en-US" dirty="0" smtClean="0"/>
              <a:t>f(x) : function that takes x as an input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Condition is met when the output of the function for at least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one element x</a:t>
            </a:r>
            <a:r>
              <a:rPr lang="en-US" sz="2400" b="1" baseline="-25000" dirty="0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that is greater than or equal to the output of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for all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x ∈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		</a:t>
            </a:r>
            <a:r>
              <a:rPr lang="en-US" sz="2000" b="1" dirty="0" smtClean="0"/>
              <a:t>f(</a:t>
            </a:r>
            <a:r>
              <a:rPr lang="en-US" sz="2000" b="1" dirty="0" err="1" smtClean="0"/>
              <a:t>x</a:t>
            </a:r>
            <a:r>
              <a:rPr lang="en-US" sz="2000" b="1" baseline="-25000" dirty="0" err="1" smtClean="0"/>
              <a:t>j</a:t>
            </a:r>
            <a:r>
              <a:rPr lang="en-US" sz="2000" b="1" dirty="0" smtClean="0"/>
              <a:t>) ≥ f(x</a:t>
            </a:r>
            <a:r>
              <a:rPr lang="en-US" sz="2000" b="1" baseline="-25000" dirty="0" smtClean="0"/>
              <a:t>i</a:t>
            </a:r>
            <a:r>
              <a:rPr lang="en-US" sz="2000" b="1" dirty="0" smtClean="0"/>
              <a:t>), x </a:t>
            </a:r>
            <a:r>
              <a:rPr lang="en-US" sz="2000" b="1" dirty="0"/>
              <a:t>∈ S</a:t>
            </a:r>
            <a:endParaRPr lang="en-US" sz="2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818930" y="1676400"/>
            <a:ext cx="3486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Which values of x maximize the output of f(x)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6" name="Curved Connector 5"/>
          <p:cNvCxnSpPr>
            <a:stCxn id="15" idx="3"/>
          </p:cNvCxnSpPr>
          <p:nvPr/>
        </p:nvCxnSpPr>
        <p:spPr>
          <a:xfrm>
            <a:off x="3263402" y="2367498"/>
            <a:ext cx="634503" cy="427047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599" y="2213609"/>
            <a:ext cx="2653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For all x that are elements of set x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4400" y="5060752"/>
            <a:ext cx="5993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The output for </a:t>
            </a:r>
            <a:r>
              <a:rPr lang="en-US" sz="1400" dirty="0" err="1" smtClean="0">
                <a:solidFill>
                  <a:srgbClr val="00B050"/>
                </a:solidFill>
              </a:rPr>
              <a:t>x</a:t>
            </a:r>
            <a:r>
              <a:rPr lang="en-US" sz="1400" baseline="-25000" dirty="0" err="1" smtClean="0">
                <a:solidFill>
                  <a:srgbClr val="00B050"/>
                </a:solidFill>
              </a:rPr>
              <a:t>j</a:t>
            </a:r>
            <a:r>
              <a:rPr lang="en-US" sz="1400" dirty="0" smtClean="0">
                <a:solidFill>
                  <a:srgbClr val="00B050"/>
                </a:solidFill>
              </a:rPr>
              <a:t> is greater than or equal to the output for all elements x</a:t>
            </a:r>
            <a:r>
              <a:rPr lang="en-US" sz="1400" baseline="-25000" dirty="0" smtClean="0">
                <a:solidFill>
                  <a:srgbClr val="00B050"/>
                </a:solidFill>
              </a:rPr>
              <a:t>i</a:t>
            </a:r>
            <a:r>
              <a:rPr lang="en-US" sz="1400" dirty="0" smtClean="0">
                <a:solidFill>
                  <a:srgbClr val="00B050"/>
                </a:solidFill>
              </a:rPr>
              <a:t> in set S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9600" y="5279233"/>
            <a:ext cx="0" cy="27027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5400000">
            <a:off x="4891877" y="2047454"/>
            <a:ext cx="427047" cy="15240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9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Examples: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10000" y="1219200"/>
            <a:ext cx="234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argmax</a:t>
            </a:r>
            <a:r>
              <a:rPr lang="en-US" b="1" dirty="0" smtClean="0"/>
              <a:t>( x( 10 –x ) ) = 5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b="1" baseline="30000" dirty="0" smtClean="0"/>
              <a:t>x </a:t>
            </a:r>
            <a:r>
              <a:rPr lang="en-US" baseline="30000" dirty="0"/>
              <a:t>∈ </a:t>
            </a:r>
            <a:r>
              <a:rPr lang="en-US" baseline="30000" dirty="0" smtClean="0"/>
              <a:t>R</a:t>
            </a:r>
            <a:endParaRPr lang="en-US" b="1" baseline="30000" dirty="0"/>
          </a:p>
        </p:txBody>
      </p:sp>
      <p:sp>
        <p:nvSpPr>
          <p:cNvPr id="7" name="TextBox 6"/>
          <p:cNvSpPr txBox="1"/>
          <p:nvPr/>
        </p:nvSpPr>
        <p:spPr>
          <a:xfrm>
            <a:off x="1360523" y="1657856"/>
            <a:ext cx="24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x maybe continuous or discrete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flipV="1">
            <a:off x="3844800" y="1657856"/>
            <a:ext cx="317251" cy="16770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0" y="2133600"/>
            <a:ext cx="17572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x = 1  -&gt;  1 * 9 = 9</a:t>
            </a:r>
          </a:p>
          <a:p>
            <a:r>
              <a:rPr lang="en-US" sz="1600" b="1" dirty="0" smtClean="0"/>
              <a:t>x = 2  -&gt;  2 * 8 = 16</a:t>
            </a:r>
          </a:p>
          <a:p>
            <a:r>
              <a:rPr lang="en-US" sz="1600" b="1" dirty="0" smtClean="0"/>
              <a:t>x = 3  -&gt;  3 * 7 = 21</a:t>
            </a:r>
          </a:p>
          <a:p>
            <a:r>
              <a:rPr lang="en-US" sz="1600" b="1" dirty="0" smtClean="0"/>
              <a:t>x = 4  -&gt;  4 * 6 = 24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x = 5  -&gt;  5 * 5 = 25</a:t>
            </a:r>
          </a:p>
          <a:p>
            <a:r>
              <a:rPr lang="en-US" sz="1600" b="1" dirty="0" smtClean="0"/>
              <a:t>x = 6  -&gt;  6 * 4 = 24</a:t>
            </a:r>
          </a:p>
          <a:p>
            <a:r>
              <a:rPr lang="en-US" sz="1600" b="1" dirty="0" smtClean="0"/>
              <a:t>x = 7  -&gt;  7 * 3 = 21</a:t>
            </a:r>
          </a:p>
          <a:p>
            <a:r>
              <a:rPr lang="en-US" sz="1600" b="1" dirty="0" smtClean="0"/>
              <a:t>x = 8  -&gt;  8 * 2 = 16</a:t>
            </a:r>
          </a:p>
          <a:p>
            <a:r>
              <a:rPr lang="en-US" sz="1600" b="1" dirty="0" smtClean="0"/>
              <a:t>x = 9  -&gt;  1 * 9 = 9</a:t>
            </a:r>
            <a:endParaRPr lang="en-US" sz="1600" b="1" dirty="0"/>
          </a:p>
        </p:txBody>
      </p:sp>
      <p:sp>
        <p:nvSpPr>
          <p:cNvPr id="12" name="Left Arrow 11"/>
          <p:cNvSpPr/>
          <p:nvPr/>
        </p:nvSpPr>
        <p:spPr>
          <a:xfrm>
            <a:off x="2438400" y="3200400"/>
            <a:ext cx="228600" cy="152400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32236" y="3107323"/>
            <a:ext cx="1849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x = 5 maximizes f(x)</a:t>
            </a:r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447205" y="4481929"/>
            <a:ext cx="4671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argmax</a:t>
            </a:r>
            <a:r>
              <a:rPr lang="en-US" b="1" dirty="0" smtClean="0"/>
              <a:t>( cos(x)  )  = {  …, -4</a:t>
            </a:r>
            <a:r>
              <a:rPr lang="en-US" sz="1000" b="1" dirty="0" smtClean="0"/>
              <a:t>∏</a:t>
            </a:r>
            <a:r>
              <a:rPr lang="en-US" b="1" dirty="0" smtClean="0"/>
              <a:t>, -2</a:t>
            </a:r>
            <a:r>
              <a:rPr lang="en-US" sz="1000" b="1" dirty="0" smtClean="0"/>
              <a:t>∏</a:t>
            </a:r>
            <a:r>
              <a:rPr lang="en-US" b="1" dirty="0" smtClean="0"/>
              <a:t>, -0</a:t>
            </a:r>
            <a:r>
              <a:rPr lang="en-US" b="1" dirty="0"/>
              <a:t> , </a:t>
            </a:r>
            <a:r>
              <a:rPr lang="en-US" b="1" dirty="0" smtClean="0"/>
              <a:t>2</a:t>
            </a:r>
            <a:r>
              <a:rPr lang="en-US" sz="1000" b="1" dirty="0" smtClean="0"/>
              <a:t>∏</a:t>
            </a:r>
            <a:r>
              <a:rPr lang="en-US" b="1" dirty="0" smtClean="0"/>
              <a:t>, </a:t>
            </a:r>
            <a:r>
              <a:rPr lang="en-US" b="1" dirty="0"/>
              <a:t>-4</a:t>
            </a:r>
            <a:r>
              <a:rPr lang="en-US" sz="1000" b="1" dirty="0" smtClean="0"/>
              <a:t>∏</a:t>
            </a:r>
            <a:r>
              <a:rPr lang="en-US" b="1" dirty="0" smtClean="0"/>
              <a:t>, … }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b="1" baseline="30000" dirty="0" smtClean="0"/>
              <a:t>x</a:t>
            </a:r>
            <a:endParaRPr lang="en-US" b="1" baseline="30000" dirty="0"/>
          </a:p>
        </p:txBody>
      </p:sp>
      <p:sp>
        <p:nvSpPr>
          <p:cNvPr id="21" name="TextBox 20"/>
          <p:cNvSpPr txBox="1"/>
          <p:nvPr/>
        </p:nvSpPr>
        <p:spPr>
          <a:xfrm>
            <a:off x="333375" y="5251281"/>
            <a:ext cx="5340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The maximum values of cos(x) occur at 0 and intervals of </a:t>
            </a:r>
            <a:r>
              <a:rPr lang="en-US" sz="1600" b="1" dirty="0"/>
              <a:t>2</a:t>
            </a:r>
            <a:r>
              <a:rPr lang="en-US" sz="900" b="1" dirty="0" smtClean="0"/>
              <a:t>∏.</a:t>
            </a:r>
            <a:r>
              <a:rPr lang="en-US" sz="1600" b="1" dirty="0" smtClean="0"/>
              <a:t>  </a:t>
            </a:r>
            <a:endParaRPr lang="en-US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144386" y="5486400"/>
            <a:ext cx="182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Returns a set of values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6" name="Curved Connector 25"/>
          <p:cNvCxnSpPr/>
          <p:nvPr/>
        </p:nvCxnSpPr>
        <p:spPr>
          <a:xfrm rot="16200000" flipV="1">
            <a:off x="5994627" y="5026560"/>
            <a:ext cx="632133" cy="332614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20320" y="6400800"/>
            <a:ext cx="1816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Examples from Wikipedia</a:t>
            </a:r>
            <a:endParaRPr 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371528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Python –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Numpy.Argmax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49479" y="2665576"/>
            <a:ext cx="26649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= </a:t>
            </a:r>
            <a:r>
              <a:rPr lang="en-US" dirty="0" err="1" smtClean="0"/>
              <a:t>np.array</a:t>
            </a:r>
            <a:r>
              <a:rPr lang="en-US" dirty="0" smtClean="0"/>
              <a:t>( [ 1, 2, 3 ] 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x = </a:t>
            </a:r>
            <a:r>
              <a:rPr lang="en-US" dirty="0" err="1" smtClean="0"/>
              <a:t>np.argmax</a:t>
            </a:r>
            <a:r>
              <a:rPr lang="en-US" dirty="0" smtClean="0"/>
              <a:t>( data )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876800" y="2040775"/>
            <a:ext cx="2749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function to create a </a:t>
            </a:r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array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0" name="Curved Connector 19"/>
          <p:cNvCxnSpPr/>
          <p:nvPr/>
        </p:nvCxnSpPr>
        <p:spPr>
          <a:xfrm rot="10800000" flipV="1">
            <a:off x="3868680" y="2179274"/>
            <a:ext cx="1008120" cy="533278"/>
          </a:xfrm>
          <a:prstGeom prst="curvedConnector3">
            <a:avLst>
              <a:gd name="adj1" fmla="val 100076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6499" y="2033390"/>
            <a:ext cx="1763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array( [ 1, 2, 3 ] 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3" name="Curved Connector 22"/>
          <p:cNvCxnSpPr>
            <a:stCxn id="22" idx="3"/>
          </p:cNvCxnSpPr>
          <p:nvPr/>
        </p:nvCxnSpPr>
        <p:spPr>
          <a:xfrm>
            <a:off x="2439930" y="2171890"/>
            <a:ext cx="514349" cy="540662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30429" y="1641312"/>
            <a:ext cx="2083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as</a:t>
            </a:r>
            <a:r>
              <a:rPr lang="en-US" dirty="0" smtClean="0"/>
              <a:t> np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14319" y="3127239"/>
            <a:ext cx="815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</a:t>
            </a:r>
            <a:r>
              <a:rPr lang="en-US" sz="1200" dirty="0" smtClean="0">
                <a:solidFill>
                  <a:srgbClr val="00B050"/>
                </a:solidFill>
              </a:rPr>
              <a:t>3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8" name="Curved Connector 27"/>
          <p:cNvCxnSpPr/>
          <p:nvPr/>
        </p:nvCxnSpPr>
        <p:spPr>
          <a:xfrm>
            <a:off x="2133602" y="3265741"/>
            <a:ext cx="574557" cy="361733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43014" y="2955695"/>
            <a:ext cx="2442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function to </a:t>
            </a:r>
            <a:r>
              <a:rPr lang="en-US" sz="1200" dirty="0" smtClean="0">
                <a:solidFill>
                  <a:srgbClr val="00B050"/>
                </a:solidFill>
              </a:rPr>
              <a:t>calculate </a:t>
            </a:r>
            <a:r>
              <a:rPr lang="en-US" sz="1200" dirty="0" err="1" smtClean="0">
                <a:solidFill>
                  <a:srgbClr val="00B050"/>
                </a:solidFill>
              </a:rPr>
              <a:t>argmax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10800000" flipV="1">
            <a:off x="3706145" y="3094196"/>
            <a:ext cx="1608294" cy="533278"/>
          </a:xfrm>
          <a:prstGeom prst="curvedConnector3">
            <a:avLst>
              <a:gd name="adj1" fmla="val 10271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13225" y="1105725"/>
            <a:ext cx="3591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Keyword to refer to library by an alias (shortcut) name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5400000">
            <a:off x="4086619" y="1458499"/>
            <a:ext cx="381745" cy="190498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28600" y="4038600"/>
            <a:ext cx="8534400" cy="7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54468" y="4667250"/>
            <a:ext cx="46478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= </a:t>
            </a:r>
            <a:r>
              <a:rPr lang="en-US" dirty="0" err="1" smtClean="0"/>
              <a:t>np.array</a:t>
            </a:r>
            <a:r>
              <a:rPr lang="en-US" dirty="0" smtClean="0"/>
              <a:t>( </a:t>
            </a:r>
            <a:r>
              <a:rPr lang="en-US" dirty="0" smtClean="0"/>
              <a:t>[ [ </a:t>
            </a:r>
            <a:r>
              <a:rPr lang="en-US" dirty="0" smtClean="0"/>
              <a:t>1, 2, 3 </a:t>
            </a:r>
            <a:r>
              <a:rPr lang="en-US" dirty="0" smtClean="0"/>
              <a:t>], [ 4, 5, 6 ], [ 0, 2, 3 ] 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x = </a:t>
            </a:r>
            <a:r>
              <a:rPr lang="en-US" dirty="0" err="1" smtClean="0"/>
              <a:t>np.argmax</a:t>
            </a:r>
            <a:r>
              <a:rPr lang="en-US" dirty="0" smtClean="0"/>
              <a:t>( data )</a:t>
            </a:r>
            <a:endParaRPr lang="en-US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5005614" y="4127455"/>
            <a:ext cx="2836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function to create a </a:t>
            </a:r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matrix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9" name="Curved Connector 38"/>
          <p:cNvCxnSpPr/>
          <p:nvPr/>
        </p:nvCxnSpPr>
        <p:spPr>
          <a:xfrm rot="10800000" flipV="1">
            <a:off x="3997494" y="4265954"/>
            <a:ext cx="1008120" cy="533278"/>
          </a:xfrm>
          <a:prstGeom prst="curvedConnector3">
            <a:avLst>
              <a:gd name="adj1" fmla="val 100076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82344" y="5128914"/>
            <a:ext cx="815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</a:t>
            </a:r>
            <a:r>
              <a:rPr lang="en-US" sz="1200" dirty="0" smtClean="0">
                <a:solidFill>
                  <a:srgbClr val="00B050"/>
                </a:solidFill>
              </a:rPr>
              <a:t>6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1" name="Curved Connector 40"/>
          <p:cNvCxnSpPr/>
          <p:nvPr/>
        </p:nvCxnSpPr>
        <p:spPr>
          <a:xfrm>
            <a:off x="2101627" y="5267416"/>
            <a:ext cx="574557" cy="361733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34039" y="6096000"/>
            <a:ext cx="8077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Note: </a:t>
            </a:r>
            <a:r>
              <a:rPr lang="en-US" sz="1400" i="1" dirty="0" err="1" smtClean="0"/>
              <a:t>numpy.argmax</a:t>
            </a:r>
            <a:r>
              <a:rPr lang="en-US" sz="1400" i="1" dirty="0" smtClean="0"/>
              <a:t> does not evaluate a function for the maximum output, but takes a set (which may have</a:t>
            </a:r>
          </a:p>
          <a:p>
            <a:r>
              <a:rPr lang="en-US" sz="1400" i="1" dirty="0" err="1" smtClean="0"/>
              <a:t>bBeen</a:t>
            </a:r>
            <a:r>
              <a:rPr lang="en-US" sz="1400" i="1" dirty="0" smtClean="0"/>
              <a:t> generated by a function), and finds the maximum value in the set.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20935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7294</TotalTime>
  <Words>416</Words>
  <Application>Microsoft Office PowerPoint</Application>
  <PresentationFormat>On-screen Show (4:3)</PresentationFormat>
  <Paragraphs>76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Argmax Equation Statistics </vt:lpstr>
      <vt:lpstr>Max Equation</vt:lpstr>
      <vt:lpstr>ArgMax Equation</vt:lpstr>
      <vt:lpstr>Examples:</vt:lpstr>
      <vt:lpstr>Python – Numpy.Argmax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208</cp:revision>
  <dcterms:created xsi:type="dcterms:W3CDTF">2006-08-16T00:00:00Z</dcterms:created>
  <dcterms:modified xsi:type="dcterms:W3CDTF">2017-07-27T18:53:31Z</dcterms:modified>
</cp:coreProperties>
</file>