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2" r:id="rId4"/>
    <p:sldId id="283" r:id="rId5"/>
    <p:sldId id="284" r:id="rId6"/>
    <p:sldId id="285" r:id="rId7"/>
    <p:sldId id="288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Perceptron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Perceptron 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942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early model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Linear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Invented by Frank Rosenblatt in 1957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Early Predecessor to Neural Networks and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Reinforcement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goal of classification is to learn a function f(x) that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maps the features into labels 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Binary Classifier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 Predicts whether something belongs to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class or not.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Predictions based on combining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set of weights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with the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feature vector.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Limitations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3012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Single 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Has only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layer of nodes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(vs. multiple layer neural networks).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only learn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linearly separable classes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Linear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Separability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can only be separated into classes by a decision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2-Dimensional Vector -&gt;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3-Dimensional Vector -&gt; 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N-Dimensional Vector -&gt; Hyperplane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49655" y="505566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9655" y="642726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8255" y="5131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0655" y="52842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8255" y="55433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76374" y="5699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79220" y="5893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92655" y="568622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4055" y="559287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87855" y="57414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40255" y="58938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599233" y="5055664"/>
            <a:ext cx="487681" cy="12192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83055" y="5436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81174" y="5154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90674" y="6229145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89730" y="593958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43730" y="647119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92455" y="553233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06013" y="5200442"/>
            <a:ext cx="1632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Line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>
            <a:stCxn id="25" idx="1"/>
          </p:cNvCxnSpPr>
          <p:nvPr/>
        </p:nvCxnSpPr>
        <p:spPr>
          <a:xfrm rot="10800000">
            <a:off x="2033575" y="5200442"/>
            <a:ext cx="37243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9351" y="4740060"/>
            <a:ext cx="1522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Linearly Separable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334582" y="508072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34582" y="645232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63182" y="5156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15582" y="53093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63182" y="55684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61301" y="5724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64147" y="5918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26560" y="532218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24623" y="5103672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088960" y="5500207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25182" y="591892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67982" y="5461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06786" y="526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43897" y="617399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74657" y="596464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733519" y="567500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90940" y="5225502"/>
            <a:ext cx="1736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Curve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Curved Connector 49"/>
          <p:cNvCxnSpPr>
            <a:stCxn id="49" idx="1"/>
          </p:cNvCxnSpPr>
          <p:nvPr/>
        </p:nvCxnSpPr>
        <p:spPr>
          <a:xfrm rot="10800000">
            <a:off x="5218512" y="5225502"/>
            <a:ext cx="37242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4278" y="4765120"/>
            <a:ext cx="1881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Non-Linearly Separable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2543" y="648295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30" name="Arc 29"/>
          <p:cNvSpPr/>
          <p:nvPr/>
        </p:nvSpPr>
        <p:spPr>
          <a:xfrm rot="4694259">
            <a:off x="3305148" y="4489218"/>
            <a:ext cx="1981191" cy="1472567"/>
          </a:xfrm>
          <a:prstGeom prst="arc">
            <a:avLst>
              <a:gd name="adj1" fmla="val 1605103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952505" y="56141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16264" y="625200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129670" y="5693928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74656" y="612827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Separable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73076"/>
              </p:ext>
            </p:extLst>
          </p:nvPr>
        </p:nvGraphicFramePr>
        <p:xfrm>
          <a:off x="1524000" y="15811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81425" y="1123950"/>
            <a:ext cx="1531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Binary Operations</a:t>
            </a:r>
            <a:endParaRPr lang="en-US" sz="1400" b="1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2533650" y="2857499"/>
            <a:ext cx="266699" cy="1524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5429250" y="2324098"/>
            <a:ext cx="266699" cy="25908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379100" y="375284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274699" y="3744095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09600" y="487680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09600" y="623887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49923" y="623887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996" y="533400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14002" y="62388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1690781" y="62748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838325" y="612829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76250" y="487531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3254" y="47229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77" name="Oval 76"/>
          <p:cNvSpPr/>
          <p:nvPr/>
        </p:nvSpPr>
        <p:spPr>
          <a:xfrm>
            <a:off x="1754934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85850" y="441364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AND</a:t>
            </a:r>
            <a:endParaRPr lang="en-US" sz="1400" b="1" dirty="0"/>
          </a:p>
        </p:txBody>
      </p:sp>
      <p:sp>
        <p:nvSpPr>
          <p:cNvPr id="79" name="Oval 78"/>
          <p:cNvSpPr/>
          <p:nvPr/>
        </p:nvSpPr>
        <p:spPr>
          <a:xfrm>
            <a:off x="523364" y="612829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738218" y="6137819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23364" y="4799856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690145" y="4567532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50785" y="491698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150785" y="627905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91108" y="627905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3793181" y="537418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3855187" y="62790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5231966" y="63150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379510" y="616847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4017435" y="491549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24439" y="47630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93" name="Oval 92"/>
          <p:cNvSpPr/>
          <p:nvPr/>
        </p:nvSpPr>
        <p:spPr>
          <a:xfrm>
            <a:off x="5296119" y="486563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27035" y="445382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OR</a:t>
            </a:r>
            <a:endParaRPr lang="en-US" sz="1400" b="1" dirty="0"/>
          </a:p>
        </p:txBody>
      </p:sp>
      <p:sp>
        <p:nvSpPr>
          <p:cNvPr id="95" name="Oval 94"/>
          <p:cNvSpPr/>
          <p:nvPr/>
        </p:nvSpPr>
        <p:spPr>
          <a:xfrm>
            <a:off x="4064549" y="616847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4231330" y="4607712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069218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296119" y="6180976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991350" y="4955235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991350" y="631731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431673" y="631731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633746" y="541243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95752" y="63173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072531" y="63533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8220075" y="6206730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6858000" y="4953747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65004" y="4801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467600" y="4492079"/>
            <a:ext cx="50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XOR</a:t>
            </a:r>
            <a:endParaRPr lang="en-US" sz="1400" b="1" dirty="0"/>
          </a:p>
        </p:txBody>
      </p:sp>
      <p:sp>
        <p:nvSpPr>
          <p:cNvPr id="112" name="Oval 111"/>
          <p:cNvSpPr/>
          <p:nvPr/>
        </p:nvSpPr>
        <p:spPr>
          <a:xfrm>
            <a:off x="6919819" y="6214763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7071895" y="4645967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909783" y="4863710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136684" y="6219231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127159" y="4863710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6198091" y="5017598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79100" y="517772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is separable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by a single line.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21" name="Curved Connector 120"/>
          <p:cNvCxnSpPr/>
          <p:nvPr/>
        </p:nvCxnSpPr>
        <p:spPr>
          <a:xfrm rot="10800000" flipV="1">
            <a:off x="1690782" y="5333999"/>
            <a:ext cx="595219" cy="34795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119" idx="3"/>
          </p:cNvCxnSpPr>
          <p:nvPr/>
        </p:nvCxnSpPr>
        <p:spPr>
          <a:xfrm flipV="1">
            <a:off x="3628160" y="5070869"/>
            <a:ext cx="943840" cy="33769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586019" y="3901464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Data is not separable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by a single line.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6" name="Curved Connector 125"/>
          <p:cNvCxnSpPr/>
          <p:nvPr/>
        </p:nvCxnSpPr>
        <p:spPr>
          <a:xfrm rot="5400000">
            <a:off x="7169261" y="4289315"/>
            <a:ext cx="542026" cy="4025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 rot="10800000" flipV="1">
            <a:off x="6324601" y="4259755"/>
            <a:ext cx="1316949" cy="91797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4" y="2489442"/>
            <a:ext cx="356624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494" y="2184642"/>
            <a:ext cx="298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Diagram of a Neuron in the Brain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644966" y="1143000"/>
            <a:ext cx="385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models a Brain Neuron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42714" y="2489442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371289" y="33012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342714" y="4139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8539" y="2206177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cxnSp>
        <p:nvCxnSpPr>
          <p:cNvPr id="11" name="Curved Connector 10"/>
          <p:cNvCxnSpPr/>
          <p:nvPr/>
        </p:nvCxnSpPr>
        <p:spPr>
          <a:xfrm rot="10800000">
            <a:off x="951814" y="3594343"/>
            <a:ext cx="3276600" cy="824863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752414" y="3301239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4797999" y="2930322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923234" y="3559499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889670" y="3708642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0800000">
            <a:off x="1161803" y="3138504"/>
            <a:ext cx="4686299" cy="530675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33364" y="297662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967874" y="283812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960099" y="331734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948824" y="392542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285814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671350" y="330847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235593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649704" y="340248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416556" y="2969271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08880" y="2344676"/>
            <a:ext cx="17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Weights are learned and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applied to each feature.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>
            <a:endCxn id="110" idx="3"/>
          </p:cNvCxnSpPr>
          <p:nvPr/>
        </p:nvCxnSpPr>
        <p:spPr>
          <a:xfrm rot="5400000">
            <a:off x="5303947" y="2783848"/>
            <a:ext cx="228917" cy="156626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83864" y="4271643"/>
            <a:ext cx="145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Summation of the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products of weights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features.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2" name="Curved Connector 131"/>
          <p:cNvCxnSpPr/>
          <p:nvPr/>
        </p:nvCxnSpPr>
        <p:spPr>
          <a:xfrm rot="5400000" flipH="1" flipV="1">
            <a:off x="5679219" y="4025419"/>
            <a:ext cx="486983" cy="19281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/>
          <p:nvPr/>
        </p:nvCxnSpPr>
        <p:spPr>
          <a:xfrm rot="10800000">
            <a:off x="3504953" y="2976619"/>
            <a:ext cx="3257211" cy="477862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235593" y="3934604"/>
            <a:ext cx="127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 the result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either a -1 or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42714" y="4955277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4798917" y="3742119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88139" y="469729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4228414" y="4655963"/>
            <a:ext cx="1371600" cy="1033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179466" y="4974297"/>
            <a:ext cx="20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This is the constant b in a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Linear equation, where x</a:t>
            </a:r>
            <a:r>
              <a:rPr lang="en-US" sz="1200" baseline="-25000" dirty="0" smtClean="0">
                <a:solidFill>
                  <a:srgbClr val="00B050"/>
                </a:solidFill>
              </a:rPr>
              <a:t>0</a:t>
            </a:r>
            <a:r>
              <a:rPr lang="en-US" sz="1200" dirty="0" smtClean="0">
                <a:solidFill>
                  <a:srgbClr val="00B050"/>
                </a:solidFill>
              </a:rPr>
              <a:t> is 1.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0" name="Curved Connector 139"/>
          <p:cNvCxnSpPr/>
          <p:nvPr/>
        </p:nvCxnSpPr>
        <p:spPr>
          <a:xfrm rot="10800000">
            <a:off x="6925414" y="3883299"/>
            <a:ext cx="355715" cy="26789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10800000" flipV="1">
            <a:off x="5694309" y="5217788"/>
            <a:ext cx="495101" cy="9105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17852" y="1143000"/>
            <a:ext cx="572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is a Linear Equation with a Step Function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25425" y="2474643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854000" y="32864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25425" y="41246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1250" y="2191378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4235125" y="3286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3280710" y="2915523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05945" y="3544700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372381" y="3693843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216075" y="296182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50585" y="28233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442810" y="330254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431535" y="39106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768525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154061" y="329367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5718304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132415" y="338768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899267" y="2954472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313240" y="449063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f(x) =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4940103" y="4484797"/>
            <a:ext cx="179998" cy="369332"/>
          </a:xfrm>
          <a:prstGeom prst="leftBrac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20101" y="4352130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  if w * x + b &gt; 0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-1 otherwise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825425" y="4940478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3281628" y="3727320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470850" y="468249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b="0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∗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4501825" y="2468377"/>
            <a:ext cx="70175" cy="44714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flipV="1">
            <a:off x="5353598" y="3910623"/>
            <a:ext cx="70175" cy="43121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53375" y="1609317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3481950" y="242111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53375" y="325931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99200" y="1326052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4863075" y="2421114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3908660" y="2050197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033895" y="2679374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000331" y="2828517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844025" y="2096495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078535" y="195799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070760" y="243721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059485" y="304529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396475" y="2673106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782011" y="242834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346254" y="2673106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60365" y="2522355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527217" y="2089146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3453375" y="4075152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3909578" y="2861994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098800" y="381717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4" name="Can 3"/>
          <p:cNvSpPr/>
          <p:nvPr/>
        </p:nvSpPr>
        <p:spPr>
          <a:xfrm>
            <a:off x="1485900" y="1720606"/>
            <a:ext cx="1066800" cy="205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Striped Right Arrow 7"/>
          <p:cNvSpPr/>
          <p:nvPr/>
        </p:nvSpPr>
        <p:spPr>
          <a:xfrm>
            <a:off x="2705100" y="1829357"/>
            <a:ext cx="609600" cy="1828799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48321" y="3045297"/>
            <a:ext cx="9578" cy="9678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10119" y="4086538"/>
            <a:ext cx="1676401" cy="4572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Weights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 rot="12986976">
            <a:off x="4636391" y="2958132"/>
            <a:ext cx="609600" cy="1828799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1769" y="4864786"/>
            <a:ext cx="6572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Perceptron( data )</a:t>
            </a:r>
          </a:p>
          <a:p>
            <a:r>
              <a:rPr lang="en-US" b="1" dirty="0"/>
              <a:t>	</a:t>
            </a:r>
            <a:r>
              <a:rPr lang="en-US" b="1" dirty="0" smtClean="0"/>
              <a:t>initialize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weights</a:t>
            </a:r>
            <a:r>
              <a:rPr lang="en-US" b="1" dirty="0" smtClean="0"/>
              <a:t> to zero</a:t>
            </a:r>
          </a:p>
          <a:p>
            <a:r>
              <a:rPr lang="en-US" b="1" dirty="0"/>
              <a:t>	</a:t>
            </a:r>
            <a:r>
              <a:rPr lang="en-US" b="1" dirty="0" smtClean="0"/>
              <a:t>repeat until </a:t>
            </a:r>
            <a:r>
              <a:rPr lang="en-US" b="1" u="sng" dirty="0" smtClean="0"/>
              <a:t>convergence</a:t>
            </a:r>
          </a:p>
          <a:p>
            <a:r>
              <a:rPr lang="en-US" b="1" dirty="0"/>
              <a:t>	</a:t>
            </a:r>
            <a:r>
              <a:rPr lang="en-US" b="1" dirty="0" smtClean="0"/>
              <a:t>	for each sample in data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not equal to f(x</a:t>
            </a:r>
            <a:r>
              <a:rPr lang="en-US" b="1" baseline="-25000" dirty="0" smtClean="0"/>
              <a:t>i</a:t>
            </a:r>
            <a:r>
              <a:rPr lang="en-US" b="1" dirty="0" smtClean="0"/>
              <a:t>)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(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* x</a:t>
            </a:r>
            <a:r>
              <a:rPr lang="en-US" b="1" baseline="-25000" dirty="0" smtClean="0"/>
              <a:t>i </a:t>
            </a:r>
            <a:r>
              <a:rPr lang="en-US" b="1" dirty="0"/>
              <a:t>) to all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weights</a:t>
            </a:r>
            <a:r>
              <a:rPr lang="en-US" b="1" baseline="-25000" dirty="0" smtClean="0"/>
              <a:t> 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9" name="Left Arrow 18"/>
          <p:cNvSpPr/>
          <p:nvPr/>
        </p:nvSpPr>
        <p:spPr>
          <a:xfrm>
            <a:off x="4677111" y="5846206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99485" y="5584596"/>
            <a:ext cx="2961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Rerun the training data each time the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weights are updated.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Left Arrow 44"/>
          <p:cNvSpPr/>
          <p:nvPr/>
        </p:nvSpPr>
        <p:spPr>
          <a:xfrm rot="10800000">
            <a:off x="3109478" y="6400800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8846" y="6293078"/>
            <a:ext cx="1995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Will be negative if </a:t>
            </a:r>
            <a:r>
              <a:rPr lang="en-US" sz="1400" dirty="0" err="1" smtClean="0">
                <a:solidFill>
                  <a:srgbClr val="FF0000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is -1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7267" y="6157446"/>
            <a:ext cx="185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Other variants may add or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subtract 1 to the weights.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>
            <a:off x="6705600" y="6388278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41191" y="4867732"/>
            <a:ext cx="383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Convergence occurs when the difference between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the last and current weight vectors is 0.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Left Arrow 36"/>
          <p:cNvSpPr/>
          <p:nvPr/>
        </p:nvSpPr>
        <p:spPr>
          <a:xfrm rot="20184591">
            <a:off x="3837413" y="5356812"/>
            <a:ext cx="1164036" cy="682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Last Remarks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447800"/>
            <a:ext cx="87651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Pursuing Neural Networks languished until the 1980s,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once it was realized they could only handle linearly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separable data. It’s application was too limited.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Neural Networks resurged after: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</a:t>
            </a:r>
            <a:r>
              <a:rPr lang="en-US" sz="2800" b="1" smtClean="0">
                <a:solidFill>
                  <a:srgbClr val="00B050"/>
                </a:solidFill>
              </a:rPr>
              <a:t>output nodes,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Using other squashing functions (rectifiers, sigmoid),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hidden layers (Deep Learning).</a:t>
            </a:r>
          </a:p>
        </p:txBody>
      </p:sp>
    </p:spTree>
    <p:extLst>
      <p:ext uri="{BB962C8B-B14F-4D97-AF65-F5344CB8AC3E}">
        <p14:creationId xmlns:p14="http://schemas.microsoft.com/office/powerpoint/2010/main" val="27696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416</Words>
  <Application>Microsoft Office PowerPoint</Application>
  <PresentationFormat>On-screen Show (4:3)</PresentationFormat>
  <Paragraphs>166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Machine Learning Perceptron Algorithm </vt:lpstr>
      <vt:lpstr>Perceptron History</vt:lpstr>
      <vt:lpstr>Limitations</vt:lpstr>
      <vt:lpstr>Linear Separable Data</vt:lpstr>
      <vt:lpstr>Symbolic Representation</vt:lpstr>
      <vt:lpstr>Symbolic Representation</vt:lpstr>
      <vt:lpstr>Algorithm</vt:lpstr>
      <vt:lpstr>Last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159</cp:revision>
  <dcterms:created xsi:type="dcterms:W3CDTF">2006-08-16T00:00:00Z</dcterms:created>
  <dcterms:modified xsi:type="dcterms:W3CDTF">2017-07-26T02:27:51Z</dcterms:modified>
</cp:coreProperties>
</file>