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Play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Z++yr0fmPl4YuGSWaLZX58I5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 flipH="1">
            <a:off x="1010330" y="533185"/>
            <a:ext cx="10343469" cy="603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 sz="5300" b="1" dirty="0">
                <a:latin typeface="Georgia"/>
                <a:ea typeface="Georgia"/>
                <a:cs typeface="Georgia"/>
                <a:sym typeface="Georgia"/>
              </a:rPr>
              <a:t>Asymptotic notations based on order of growth; Asymptotic Notations numerical</a:t>
            </a: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Session No.: 3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Course Name: Design and analysis of algorithms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Course Code: R1UC302B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Instructor Name: Mr. Pradeep Chauhan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Duration: 45 min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Date of Conduction of Class: 07/03/2025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endParaRPr sz="4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1" name="Google Shape;91;p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7178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Activity-2(10 min) MCQ Quiz</a:t>
            </a:r>
            <a:endParaRPr dirty="0"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6" name="Google Shape;2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7" name="Google Shape;2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838200" y="977013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51" name="Google Shape;251;p1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3"/>
          <p:cNvSpPr txBox="1"/>
          <p:nvPr/>
        </p:nvSpPr>
        <p:spPr>
          <a:xfrm>
            <a:off x="1266092" y="2161712"/>
            <a:ext cx="97629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introduced orders of growth and saw which of them are desirable for solving problems.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we introduced case analysis for algorithms and saw how they are connected to asymptotic notations.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>
            <a:spLocks noGrp="1"/>
          </p:cNvSpPr>
          <p:nvPr>
            <p:ph type="title"/>
          </p:nvPr>
        </p:nvSpPr>
        <p:spPr>
          <a:xfrm>
            <a:off x="901762" y="1198963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Discussion on the post session activities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61" name="Google Shape;261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 txBox="1"/>
          <p:nvPr/>
        </p:nvSpPr>
        <p:spPr>
          <a:xfrm>
            <a:off x="4186316" y="3462227"/>
            <a:ext cx="46004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your doubts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1" name="Google Shape;271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2456259" y="3884810"/>
            <a:ext cx="81557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Framework and Empirical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554910" y="1237863"/>
            <a:ext cx="5029122" cy="7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2" name="Google Shape;282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/>
          <p:nvPr/>
        </p:nvSpPr>
        <p:spPr>
          <a:xfrm>
            <a:off x="776735" y="3239457"/>
            <a:ext cx="73091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your feedback on the Session-3.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9" name="Google Shape;99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1959433"/>
            <a:ext cx="10515600" cy="348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RECAP:</a:t>
            </a:r>
            <a:br>
              <a:rPr lang="en-US"/>
            </a:br>
            <a:r>
              <a:rPr lang="en-US" sz="3100"/>
              <a:t>Asymptotic running time of an algorithm </a:t>
            </a:r>
            <a:br>
              <a:rPr lang="en-US" sz="3100"/>
            </a:br>
            <a:r>
              <a:rPr lang="en-US" sz="3100"/>
              <a:t>An approximation of the number of computational steps performed by an algorithm by a “simple” function of similar order of growth. </a:t>
            </a:r>
            <a:br>
              <a:rPr lang="en-US" sz="3100"/>
            </a:br>
            <a:br>
              <a:rPr lang="en-US" sz="3100"/>
            </a:br>
            <a:r>
              <a:rPr lang="en-US" sz="3100"/>
              <a:t>・it is always expressed as a function of the input size </a:t>
            </a:r>
            <a:br>
              <a:rPr lang="en-US" sz="3100"/>
            </a:br>
            <a:r>
              <a:rPr lang="en-US" sz="3100"/>
              <a:t>• asymptotic upper bound — big-Oh O( )</a:t>
            </a:r>
            <a:br>
              <a:rPr lang="en-US" sz="3100"/>
            </a:br>
            <a:r>
              <a:rPr lang="en-US" sz="3100"/>
              <a:t>• asymptotic lower bound — big-Omega Ω( ) </a:t>
            </a:r>
            <a:br>
              <a:rPr lang="en-US" sz="3100"/>
            </a:br>
            <a:r>
              <a:rPr lang="en-US" sz="3100"/>
              <a:t>• asymptotic (tight) bound — big-Theta Θ( )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10600" y="63650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1001244" y="1793121"/>
            <a:ext cx="10927828" cy="3689404"/>
            <a:chOff x="0" y="0"/>
            <a:chExt cx="10927828" cy="3689404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48627" y="48627"/>
              <a:ext cx="7572674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lang="en-US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1:Analyse </a:t>
              </a:r>
              <a:r>
                <a:rPr lang="en-US" sz="3400" dirty="0">
                  <a:solidFill>
                    <a:schemeClr val="lt1"/>
                  </a:solidFill>
                </a:rPr>
                <a:t>various</a:t>
              </a:r>
              <a:r>
                <a:rPr lang="en-US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asymptotic notations. </a:t>
              </a: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1687801" y="2077799"/>
              <a:ext cx="647307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Arial"/>
                <a:buNone/>
              </a:pPr>
              <a:r>
                <a:rPr lang="en-US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2 : </a:t>
              </a:r>
              <a:r>
                <a:rPr lang="en-US" sz="34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Analyse</a:t>
              </a:r>
              <a:r>
                <a:rPr lang="en-US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400" dirty="0">
                  <a:solidFill>
                    <a:schemeClr val="lt1"/>
                  </a:solidFill>
                </a:rPr>
                <a:t>order of growth of various functions</a:t>
              </a:r>
              <a:r>
                <a:rPr lang="en-US" sz="3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Google Shape;116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/>
              <a:t>Session Outline</a:t>
            </a:r>
            <a:endParaRPr dirty="0"/>
          </a:p>
        </p:txBody>
      </p:sp>
      <p:grpSp>
        <p:nvGrpSpPr>
          <p:cNvPr id="123" name="Google Shape;123;p4"/>
          <p:cNvGrpSpPr/>
          <p:nvPr/>
        </p:nvGrpSpPr>
        <p:grpSpPr>
          <a:xfrm>
            <a:off x="4089585" y="225555"/>
            <a:ext cx="7467414" cy="5577694"/>
            <a:chOff x="0" y="2726"/>
            <a:chExt cx="7467414" cy="5577694"/>
          </a:xfrm>
        </p:grpSpPr>
        <p:cxnSp>
          <p:nvCxnSpPr>
            <p:cNvPr id="124" name="Google Shape;124;p4"/>
            <p:cNvCxnSpPr/>
            <p:nvPr/>
          </p:nvCxnSpPr>
          <p:spPr>
            <a:xfrm>
              <a:off x="0" y="2726"/>
              <a:ext cx="7467414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" name="Google Shape;125;p4"/>
            <p:cNvSpPr/>
            <p:nvPr/>
          </p:nvSpPr>
          <p:spPr>
            <a:xfrm>
              <a:off x="0" y="2726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2726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Introduction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4"/>
            <p:cNvCxnSpPr/>
            <p:nvPr/>
          </p:nvCxnSpPr>
          <p:spPr>
            <a:xfrm>
              <a:off x="0" y="932342"/>
              <a:ext cx="7467414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Google Shape;128;p4"/>
            <p:cNvSpPr/>
            <p:nvPr/>
          </p:nvSpPr>
          <p:spPr>
            <a:xfrm>
              <a:off x="0" y="932342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932342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endParaRPr sz="4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4"/>
            <p:cNvCxnSpPr/>
            <p:nvPr/>
          </p:nvCxnSpPr>
          <p:spPr>
            <a:xfrm>
              <a:off x="0" y="1861958"/>
              <a:ext cx="7467414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1" name="Google Shape;131;p4"/>
            <p:cNvSpPr/>
            <p:nvPr/>
          </p:nvSpPr>
          <p:spPr>
            <a:xfrm>
              <a:off x="0" y="1861958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1861958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4"/>
            <p:cNvCxnSpPr/>
            <p:nvPr/>
          </p:nvCxnSpPr>
          <p:spPr>
            <a:xfrm>
              <a:off x="0" y="2791574"/>
              <a:ext cx="7467414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" name="Google Shape;134;p4"/>
            <p:cNvSpPr/>
            <p:nvPr/>
          </p:nvSpPr>
          <p:spPr>
            <a:xfrm>
              <a:off x="0" y="2791574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0" y="2791574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0" y="3721189"/>
              <a:ext cx="7467414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4"/>
            <p:cNvSpPr/>
            <p:nvPr/>
          </p:nvSpPr>
          <p:spPr>
            <a:xfrm>
              <a:off x="0" y="3721189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0" y="3721189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4"/>
            <p:cNvCxnSpPr/>
            <p:nvPr/>
          </p:nvCxnSpPr>
          <p:spPr>
            <a:xfrm>
              <a:off x="0" y="4650805"/>
              <a:ext cx="7467414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4"/>
            <p:cNvSpPr/>
            <p:nvPr/>
          </p:nvSpPr>
          <p:spPr>
            <a:xfrm>
              <a:off x="0" y="4650805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0" y="4650805"/>
              <a:ext cx="7467414" cy="929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Arial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4" name="Google Shape;144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336" y="46955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4269356" y="1272227"/>
            <a:ext cx="62905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Asymptotic Notations Analysis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sz="3200" dirty="0"/>
          </a:p>
        </p:txBody>
      </p:sp>
      <p:sp>
        <p:nvSpPr>
          <p:cNvPr id="147" name="Google Shape;147;p4"/>
          <p:cNvSpPr txBox="1"/>
          <p:nvPr/>
        </p:nvSpPr>
        <p:spPr>
          <a:xfrm>
            <a:off x="4269356" y="2201376"/>
            <a:ext cx="76082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Learning Activity-1(Think-Pair)</a:t>
            </a:r>
            <a:endParaRPr sz="3200" dirty="0"/>
          </a:p>
        </p:txBody>
      </p:sp>
      <p:sp>
        <p:nvSpPr>
          <p:cNvPr id="148" name="Google Shape;148;p4"/>
          <p:cNvSpPr txBox="1"/>
          <p:nvPr/>
        </p:nvSpPr>
        <p:spPr>
          <a:xfrm>
            <a:off x="4269356" y="3196255"/>
            <a:ext cx="728764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Running time</a:t>
            </a:r>
            <a:endParaRPr sz="3200" dirty="0"/>
          </a:p>
        </p:txBody>
      </p:sp>
      <p:sp>
        <p:nvSpPr>
          <p:cNvPr id="149" name="Google Shape;149;p4"/>
          <p:cNvSpPr txBox="1"/>
          <p:nvPr/>
        </p:nvSpPr>
        <p:spPr>
          <a:xfrm>
            <a:off x="4269357" y="4061283"/>
            <a:ext cx="91579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Learning Activity – 2(</a:t>
            </a:r>
            <a:r>
              <a:rPr lang="en-US" sz="3200" dirty="0">
                <a:solidFill>
                  <a:schemeClr val="dk1"/>
                </a:solidFill>
              </a:rPr>
              <a:t>Individual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 flipH="1">
            <a:off x="4269356" y="4986435"/>
            <a:ext cx="86846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Summary and Reflection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8011" y="854440"/>
            <a:ext cx="10168589" cy="308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/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ldNum" idx="12"/>
          </p:nvPr>
        </p:nvSpPr>
        <p:spPr>
          <a:xfrm rot="256764"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8" name="Google Shape;158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 descr="The most insightful stories about Asymptotic Notation - Medium"/>
          <p:cNvSpPr/>
          <p:nvPr/>
        </p:nvSpPr>
        <p:spPr>
          <a:xfrm>
            <a:off x="5943600" y="3276600"/>
            <a:ext cx="220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171" y="1371600"/>
            <a:ext cx="9060395" cy="509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866070" y="1275139"/>
            <a:ext cx="10329862" cy="8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Introduction to order of growth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GSCALE full form and date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6" name="Google Shape;186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866070" y="2090084"/>
            <a:ext cx="108712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of growth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set of functions whose asymptotic growth behavior is considered equivalent.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2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100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 belong to the same order of growth, which is written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 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Big-Oh notation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often called 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because every function in the set grows linearly with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functions with the leading term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belong to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they are 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a fancy word for functions with the leading term 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table shows some of the orders of growth that appear most commonly in algorithmic analysis, in increasing order of badness.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5" name="Google Shape;195;p8" descr="https://miro.medium.com/v2/resize:fit:398/1*MYUE8n-gqUV6tN7x1L6NRQ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0965" y="1027906"/>
            <a:ext cx="4273320" cy="532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2633" y="365125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907066" y="1053867"/>
            <a:ext cx="8701168" cy="7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Comparison of Running time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27" name="Google Shape;227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/>
        </p:nvSpPr>
        <p:spPr>
          <a:xfrm>
            <a:off x="1492861" y="2828835"/>
            <a:ext cx="942768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larger n, the growth of time complexity is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c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Log n &lt; √n &lt; n &lt; n log n &lt; n</a:t>
            </a:r>
            <a:r>
              <a:rPr lang="en-US" sz="2800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&lt; n</a:t>
            </a:r>
            <a:r>
              <a:rPr lang="en-US" sz="2800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&lt; 2</a:t>
            </a:r>
            <a:r>
              <a:rPr lang="en-US" sz="2800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&lt; 3</a:t>
            </a:r>
            <a:r>
              <a:rPr lang="en-US" sz="2800" b="1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&lt; n! &lt;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 baseline="30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694399" y="756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Learning Activity – 1(10 min) (Think Pair Share)</a:t>
            </a:r>
            <a:endParaRPr dirty="0"/>
          </a:p>
        </p:txBody>
      </p:sp>
      <p:sp>
        <p:nvSpPr>
          <p:cNvPr id="203" name="Google Shape;203;p9"/>
          <p:cNvSpPr txBox="1">
            <a:spLocks noGrp="1"/>
          </p:cNvSpPr>
          <p:nvPr>
            <p:ph type="body" idx="1"/>
          </p:nvPr>
        </p:nvSpPr>
        <p:spPr>
          <a:xfrm>
            <a:off x="3499266" y="2370137"/>
            <a:ext cx="11651729" cy="472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 b="0" i="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Time complexity of an algorithm can be calculated by </a:t>
            </a:r>
            <a:endParaRPr dirty="0"/>
          </a:p>
        </p:txBody>
      </p:sp>
      <p:sp>
        <p:nvSpPr>
          <p:cNvPr id="204" name="Google Shape;20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732617" y="2370134"/>
            <a:ext cx="1004001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with example why we need only Big O notation in some cases.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Explain with example where we can not use Big O notation.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2633" y="365125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531</Words>
  <Application>Microsoft Office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Georgia</vt:lpstr>
      <vt:lpstr>Cambria</vt:lpstr>
      <vt:lpstr>Arial</vt:lpstr>
      <vt:lpstr>Play</vt:lpstr>
      <vt:lpstr>Nunito</vt:lpstr>
      <vt:lpstr>Office Theme</vt:lpstr>
      <vt:lpstr>Asymptotic notations based on order of growth; Asymptotic Notations numerical   Session No.: 3 Course Name: Design and analysis of algorithms Course Code: R1UC302B Instructor Name: Mr. Pradeep Chauhan Duration: 45 min Date of Conduction of Class: 07/03/2025  </vt:lpstr>
      <vt:lpstr>RECAP: Asymptotic running time of an algorithm  An approximation of the number of computational steps performed by an algorithm by a “simple” function of similar order of growth.   ・it is always expressed as a function of the input size  • asymptotic upper bound — big-Oh O( ) • asymptotic lower bound — big-Omega Ω( )  • asymptotic (tight) bound — big-Theta Θ( )  </vt:lpstr>
      <vt:lpstr>At the end of this session students will be able to </vt:lpstr>
      <vt:lpstr>Session Outline</vt:lpstr>
      <vt:lpstr>  </vt:lpstr>
      <vt:lpstr>Introduction to order of growth</vt:lpstr>
      <vt:lpstr>PowerPoint Presentation</vt:lpstr>
      <vt:lpstr>Comparison of Running time</vt:lpstr>
      <vt:lpstr>Learning Activity – 1(10 min) (Think Pair Share)</vt:lpstr>
      <vt:lpstr>Activity-2(10 min) MCQ Quiz</vt:lpstr>
      <vt:lpstr>Summary</vt:lpstr>
      <vt:lpstr>Discussion on the post session activities  </vt:lpstr>
      <vt:lpstr>Information about the next lesson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pradeep chauhan</cp:lastModifiedBy>
  <cp:revision>4</cp:revision>
  <dcterms:created xsi:type="dcterms:W3CDTF">2024-08-22T06:33:55Z</dcterms:created>
  <dcterms:modified xsi:type="dcterms:W3CDTF">2025-03-06T08:34:02Z</dcterms:modified>
</cp:coreProperties>
</file>