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2" r:id="rId3"/>
    <p:sldId id="257" r:id="rId4"/>
    <p:sldId id="259" r:id="rId5"/>
    <p:sldId id="285" r:id="rId6"/>
    <p:sldId id="300" r:id="rId7"/>
    <p:sldId id="302" r:id="rId8"/>
    <p:sldId id="305" r:id="rId9"/>
    <p:sldId id="304" r:id="rId10"/>
    <p:sldId id="295" r:id="rId11"/>
    <p:sldId id="262" r:id="rId12"/>
    <p:sldId id="303" r:id="rId13"/>
    <p:sldId id="301" r:id="rId14"/>
    <p:sldId id="290" r:id="rId15"/>
    <p:sldId id="281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Analyse space complexity of an algorithm.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Analyse various algorithm design techniques.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Analyse space complexity of an algorithm.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Analyse various algorithm design techniques.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Analyse space complexity of an algorithm.</a:t>
          </a:r>
          <a:endParaRPr lang="en-US" sz="43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Analyse various algorithm design techniques.</a:t>
          </a:r>
          <a:endParaRPr lang="en-US" sz="43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Analyse space complexity of an algorithm.</a:t>
          </a:r>
          <a:endParaRPr lang="en-US" sz="43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300" kern="1200" dirty="0"/>
            <a:t>Analyse various algorithm design techniques.</a:t>
          </a:r>
          <a:endParaRPr lang="en-US" sz="43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latin typeface="+mn-lt"/>
                <a:cs typeface="Arial" panose="020B0604020202020204" pitchFamily="34" charset="0"/>
              </a:rPr>
              <a:t>Analysis Framework and Empirical Analysis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5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</a:t>
            </a:r>
            <a:r>
              <a:rPr lang="en-SG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473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space complexity of following codes:</a:t>
            </a:r>
          </a:p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E9C8C-77DA-3B55-F498-FF068485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96833"/>
              </p:ext>
            </p:extLst>
          </p:nvPr>
        </p:nvGraphicFramePr>
        <p:xfrm>
          <a:off x="1053736" y="1542550"/>
          <a:ext cx="7186750" cy="531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375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3593375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5315450">
                <a:tc>
                  <a:txBody>
                    <a:bodyPr/>
                    <a:lstStyle/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sum(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A,n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 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s=0;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for(int 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=0;i&lt;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n;i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++)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s=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s+A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];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s;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sum(</a:t>
                      </a:r>
                      <a:r>
                        <a:rPr kumimoji="0" lang="en-I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A,B,n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{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 C[ ][ ];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for(int </a:t>
                      </a:r>
                      <a:r>
                        <a:rPr kumimoji="0" lang="en-I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=0;i&lt;</a:t>
                      </a:r>
                      <a:r>
                        <a:rPr kumimoji="0" lang="en-I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n;i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++) {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for(int j=0;j&lt;</a:t>
                      </a:r>
                      <a:r>
                        <a:rPr kumimoji="0" lang="en-I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n;j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++) {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C[</a:t>
                      </a:r>
                      <a:r>
                        <a:rPr kumimoji="0" lang="en-I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][j]=A[</a:t>
                      </a:r>
                      <a:r>
                        <a:rPr kumimoji="0" lang="en-I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][j]+B[</a:t>
                      </a:r>
                      <a:r>
                        <a:rPr kumimoji="0" lang="en-IN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][j];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 C;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6649E50-EF21-D231-E129-9A0C4EF248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1" t="41756" r="34416" b="9396"/>
          <a:stretch/>
        </p:blipFill>
        <p:spPr bwMode="auto">
          <a:xfrm>
            <a:off x="8183625" y="2049417"/>
            <a:ext cx="3590364" cy="29980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0933611" cy="4388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Reflection-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a. </a:t>
            </a:r>
            <a:r>
              <a:rPr lang="en-US" sz="4000" dirty="0">
                <a:solidFill>
                  <a:schemeClr val="tx2"/>
                </a:solidFill>
              </a:rPr>
              <a:t>A=address ,n=1, s=1,i=1 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b. </a:t>
            </a:r>
            <a:r>
              <a:rPr lang="en-US" sz="4000" dirty="0">
                <a:solidFill>
                  <a:schemeClr val="tx2"/>
                </a:solidFill>
              </a:rPr>
              <a:t>A,B,C=n*n , </a:t>
            </a:r>
            <a:r>
              <a:rPr lang="en-US" sz="4000" dirty="0" err="1">
                <a:solidFill>
                  <a:schemeClr val="tx2"/>
                </a:solidFill>
              </a:rPr>
              <a:t>i</a:t>
            </a:r>
            <a:r>
              <a:rPr lang="en-US" sz="4000" dirty="0">
                <a:solidFill>
                  <a:schemeClr val="tx2"/>
                </a:solidFill>
              </a:rPr>
              <a:t>=1 , j=1 , n=1So O(n2)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07D0-C5D5-E143-AC9F-5314979F5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EA46-00F5-0A79-E222-E57E8B2D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Activity-2: Individual(10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16C3-FE48-01C7-D94A-EE139147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473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MCQ based quiz on this session.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874E5-CE75-5075-64C1-576A3627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B9564-E954-018F-32C7-EBE84ED9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5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F46FC-3562-00CF-6135-C8DA8BFE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978A-5ECF-CC89-7768-449DE241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Conclusion: 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Now student can 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EBDC0-5219-0852-F22E-BE000B7D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C4294-0C85-FB70-F2A0-1916EC88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C2128B89-1B5D-3C1B-B786-23CA15B86C42}"/>
              </a:ext>
            </a:extLst>
          </p:cNvPr>
          <p:cNvGraphicFramePr/>
          <p:nvPr/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6B0EE06-81A4-EDAF-6023-D246C81CD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6F229-3AA5-42F0-E62C-7A42C00C4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 on LMS.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analysis of non recursive algorithm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key concepts:</a:t>
            </a: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11378740" cy="5109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Importance of analysis, various metrices?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Outcomes:Student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will be able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72834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484321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57442"/>
              </p:ext>
            </p:extLst>
          </p:nvPr>
        </p:nvGraphicFramePr>
        <p:xfrm>
          <a:off x="3751035" y="125939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ABC-579C-4985-B3E6-DA66F0EE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57B-D94C-B6A4-50C1-E2F48329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2645155"/>
            <a:ext cx="10578737" cy="249128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Algorithm Design Techniques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5.1 Divide and Conquer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Breaks problem into subproblems, solves them independently, and combines results.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Merge Sort, Quick Sort.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5.2 Greedy Algorithms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 locally optimal choices at each step.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Dijkstra’s Algorithm, Kruskal’s Algorithm, Prim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’s algorithm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5.3 Dynamic Programming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Solves problems by storing solutions to subproblems to avoid re computation.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Fibonacci Sequence, Knapsack Problem.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914-6F10-1460-A100-174E3E9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4036-0DF0-8673-99F2-2406102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CB48C-3788-7541-A8E5-381ECF7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2076-2745-FB43-2EF5-CA11F17F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EF2CFC0-0367-F02B-B2B6-D9D8C2E4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EC6C-BCDE-1392-A173-0D4A0FC9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9601-1CEE-85F9-B9CE-3766F175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6" y="2662572"/>
            <a:ext cx="10578737" cy="2491286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5.4 Backtracking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Tries all possible solutions and backtracks when a solution is infeasible.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N-Queens Problem, Subset sum problem.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5.5 Branch and Bound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optimization technique that systematically explores solution space by bounding non-promising branches.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in solving combinatorial optimization problems.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Traveling Salesman Problem, Knap Sack Problem.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C973-4032-D0BB-025F-34D7A23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D361-9F0C-885E-CC17-94361E9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CB31D8-5A7D-08E7-317D-AB593724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05B33-C9E1-90F9-4800-EC437C26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6F26C3E-4CD2-28D6-3F41-002BABCD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65F5D-A90F-7D5C-374F-FBE23323C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EC76-8FD2-0862-C611-70084586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47" y="1305306"/>
            <a:ext cx="11010923" cy="537593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 :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 refers to the amount of memory an algorithm requires relative to the input size (𝑛). 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includes:</a:t>
            </a:r>
            <a:b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Fixed part: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required for constants, variables, and function calls.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Variable part: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Memory needed for dynamic allocations such as arrays, recursion stack, etc.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use Big-O notation to express space complexity, which focuses on the dominant term and ignores constants.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Exp1: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sum(int a, int b)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result = a + b;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result;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result=1,a=1,b=1 so O(1) space complexity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982CD-7AD5-4FC1-B2F6-9D52DD4F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271A0-AAC1-C353-93C2-07C6C098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90D8D8-F501-9B5B-9B36-BE82CFFA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6D34A4-96A3-4FC5-3C73-74AD57DE9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F950D40-4C51-5C3A-3009-91ECECBC7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4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4D7D-7664-F195-FA06-611ACCF09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2291-20CB-FE65-81EF-9B7CA0D5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47" y="1051486"/>
            <a:ext cx="11010923" cy="537593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Exp2: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storeArray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 and n=1 so O(n)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Exp3: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  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matrix[n][n];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n=1,matrix=n*n so O(n2).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Exp4: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[], int left, int right, int key) {  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 (left &gt; right) return -1;  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int mid = left + (right - left) / 2;    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[mid] == key) return mid;  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else if 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[mid] &gt; key) return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left, mid - 1, key);      </a:t>
            </a:r>
            <a:b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else return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binarySearch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mid + 1, right, key);}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O(1) and 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Auxiliary space complexity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O(log n)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7AECE-B89E-27AE-7F0B-489B8D7A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0258D-135B-DF37-54C2-B6C346FC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16AB05-6CB6-7C8D-AAFD-086A1FFAC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3C1B-9223-0E0A-6E5D-32631ABD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FAE76E8-CB06-F61D-DD02-0E73BBF98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99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</TotalTime>
  <Words>881</Words>
  <Application>Microsoft Office PowerPoint</Application>
  <PresentationFormat>Widescreen</PresentationFormat>
  <Paragraphs>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</vt:lpstr>
      <vt:lpstr>Georgia</vt:lpstr>
      <vt:lpstr>Times New Roman</vt:lpstr>
      <vt:lpstr>Office Theme</vt:lpstr>
      <vt:lpstr>     Analysis Framework and Empirical Analysis    Session No.: 5 Course Name: Design and analysis of algorithm Course Code: R1UC407B Instructor Name: Pradeep Chauhan Duration: 50 Min. Date of Conduction of Class:  </vt:lpstr>
      <vt:lpstr>  Review of the key concepts:   Analysis  Framework </vt:lpstr>
      <vt:lpstr>Importance of analysis, various metrices?     </vt:lpstr>
      <vt:lpstr>Learning Outcomes:Student will be able to</vt:lpstr>
      <vt:lpstr>Session Outline</vt:lpstr>
      <vt:lpstr> 5. Algorithm Design Techniques 5.1 Divide and Conquer Breaks problem into subproblems, solves them independently, and combines results. Example: Merge Sort, Quick Sort. 5.2 Greedy Algorithms Makes locally optimal choices at each step. Example: Dijkstra’s Algorithm, Kruskal’s Algorithm, Prim’s algorithm. 5.3 Dynamic Programming Solves problems by storing solutions to subproblems to avoid re computation. Example: Fibonacci Sequence, Knapsack Problem.   </vt:lpstr>
      <vt:lpstr>5.4 Backtracking Tries all possible solutions and backtracks when a solution is infeasible. Example: N-Queens Problem, Subset sum problem. 5.5 Branch and Bound An optimization technique that systematically explores solution space by bounding non-promising branches. Used in solving combinatorial optimization problems. Example: Traveling Salesman Problem, Knap Sack Problem.   </vt:lpstr>
      <vt:lpstr>Space Complexity :Space complexity refers to the amount of memory an algorithm requires relative to the input size (𝑛). It includes: Fixed part: Memory required for constants, variables, and function calls. Variable part: Memory needed for dynamic allocations such as arrays, recursion stack, etc. We use Big-O notation to express space complexity, which focuses on the dominant term and ignores constants. Exp1: int sum(int a, int b) {  int result = a + b;  return result;  } ans: result=1,a=1,b=1 so O(1) space complexity  </vt:lpstr>
      <vt:lpstr>Exp2: void storeArray(int n) {  int arr[n];  } ans: arr=n and n=1 so O(n) Exp3: void storeMatrix(int n) {     int matrix[n][n];  } ans: n=1,matrix=n*n so O(n2). Exp4: int binarySearch(int arr[], int left, int right, int key) {     if (left &gt; right) return -1;     int mid = left + (right - left) / 2;         if (arr[mid] == key) return mid;     else if (arr[mid] &gt; key) return binarySearch(arr, left, mid - 1, key);         else return binarySearch(arr, mid + 1, right, key);}  ans: space complexity = O(1) and  Auxiliary space complexity=O(log n)</vt:lpstr>
      <vt:lpstr>Activity-1: Think Pair Share (15 minutes) </vt:lpstr>
      <vt:lpstr>Reflection- a. A=address ,n=1, s=1,i=1  b. A,B,C=n*n , i=1 , j=1 , n=1So O(n2)</vt:lpstr>
      <vt:lpstr>Activity-2: Individual(10 minutes) </vt:lpstr>
      <vt:lpstr>Conclusion: Now student can do</vt:lpstr>
      <vt:lpstr>Post session activities  MCQ Based Quiz on LMS.   </vt:lpstr>
      <vt:lpstr>In the next session, analysis of non recursive algorithm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60</cp:revision>
  <dcterms:created xsi:type="dcterms:W3CDTF">2024-08-22T06:33:55Z</dcterms:created>
  <dcterms:modified xsi:type="dcterms:W3CDTF">2025-03-18T12:09:02Z</dcterms:modified>
</cp:coreProperties>
</file>