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Lst>
  <p:sldSz cy="5143500" cx="9144000"/>
  <p:notesSz cx="6858000" cy="9144000"/>
  <p:embeddedFontLst>
    <p:embeddedFont>
      <p:font typeface="Average"/>
      <p:regular r:id="rId81"/>
    </p:embeddedFont>
    <p:embeddedFont>
      <p:font typeface="Oswald"/>
      <p:regular r:id="rId82"/>
      <p:bold r:id="rId8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3" Type="http://schemas.openxmlformats.org/officeDocument/2006/relationships/font" Target="fonts/Oswald-bold.fntdata"/><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font" Target="fonts/Oswald-regular.fntdata"/><Relationship Id="rId81"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2b54ff9f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2b54ff9f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21ea92e3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21ea92e3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21ea92e3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21ea92e3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Notice that printing the tensors does not output the values 8  as you might expect. The above statements only build the computation graph</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249e6294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249e6294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249e6294c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249e6294c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249e6294c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249e6294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249e6294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249e6294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21ea92e3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21ea92e3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800"/>
              <a:t>tf.Session()</a:t>
            </a:r>
            <a:endParaRPr b="1" sz="1800"/>
          </a:p>
          <a:p>
            <a:pPr indent="0" lvl="0" marL="0" rtl="0" algn="l">
              <a:lnSpc>
                <a:spcPct val="115000"/>
              </a:lnSpc>
              <a:spcBef>
                <a:spcPts val="0"/>
              </a:spcBef>
              <a:spcAft>
                <a:spcPts val="0"/>
              </a:spcAft>
              <a:buNone/>
            </a:pPr>
            <a:r>
              <a:rPr lang="en-GB" sz="1800"/>
              <a:t>A Session object encapsulates the environment in which Operation objects are executed, and Tensor objects are evaluated.</a:t>
            </a:r>
            <a:r>
              <a:rPr lang="en-GB" sz="1800"/>
              <a:t>S</a:t>
            </a:r>
            <a:r>
              <a:rPr lang="en-GB" sz="1800"/>
              <a:t>ession will also allocate memory to store the current values of variables.</a:t>
            </a:r>
            <a:endParaRPr sz="18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spcBef>
                <a:spcPts val="1600"/>
              </a:spcBef>
              <a:spcAft>
                <a:spcPts val="0"/>
              </a:spcAft>
              <a:buNone/>
            </a:pPr>
            <a:r>
              <a:t/>
            </a:r>
            <a:endParaRPr sz="18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21ea92e3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21ea92e3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249e6294c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249e6294c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421ea92e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421ea92e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21ea92e3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21ea92e3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21ea92e3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21ea92e3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21ea92e3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21ea92e3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21ea92e3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21ea92e3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421ea92e3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421ea92e3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21ea92e3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21ea92e3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4249e6294c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4249e6294c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249e6294c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4249e6294c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4249e6294c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4249e6294c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4249e6294c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249e6294c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2b0b8b3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2b0b8b3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The evaluation categories are:</a:t>
            </a:r>
            <a:endParaRPr/>
          </a:p>
          <a:p>
            <a:pPr indent="-298450" lvl="0" marL="457200" rtl="0" algn="l">
              <a:lnSpc>
                <a:spcPct val="115000"/>
              </a:lnSpc>
              <a:spcBef>
                <a:spcPts val="0"/>
              </a:spcBef>
              <a:spcAft>
                <a:spcPts val="0"/>
              </a:spcAft>
              <a:buClr>
                <a:schemeClr val="dk1"/>
              </a:buClr>
              <a:buSzPts val="1100"/>
              <a:buChar char="●"/>
            </a:pPr>
            <a:r>
              <a:rPr lang="en-GB"/>
              <a:t>Online Job Listings</a:t>
            </a:r>
            <a:endParaRPr/>
          </a:p>
          <a:p>
            <a:pPr indent="-298450" lvl="0" marL="457200" rtl="0" algn="l">
              <a:lnSpc>
                <a:spcPct val="115000"/>
              </a:lnSpc>
              <a:spcBef>
                <a:spcPts val="0"/>
              </a:spcBef>
              <a:spcAft>
                <a:spcPts val="0"/>
              </a:spcAft>
              <a:buClr>
                <a:schemeClr val="dk1"/>
              </a:buClr>
              <a:buSzPts val="1100"/>
              <a:buChar char="●"/>
            </a:pPr>
            <a:r>
              <a:rPr lang="en-GB"/>
              <a:t>KDnuggets Usage Survey</a:t>
            </a:r>
            <a:endParaRPr/>
          </a:p>
          <a:p>
            <a:pPr indent="-298450" lvl="0" marL="457200" rtl="0" algn="l">
              <a:lnSpc>
                <a:spcPct val="115000"/>
              </a:lnSpc>
              <a:spcBef>
                <a:spcPts val="0"/>
              </a:spcBef>
              <a:spcAft>
                <a:spcPts val="0"/>
              </a:spcAft>
              <a:buClr>
                <a:schemeClr val="dk1"/>
              </a:buClr>
              <a:buSzPts val="1100"/>
              <a:buChar char="●"/>
            </a:pPr>
            <a:r>
              <a:rPr lang="en-GB"/>
              <a:t>Google Search Volume</a:t>
            </a:r>
            <a:endParaRPr/>
          </a:p>
          <a:p>
            <a:pPr indent="-298450" lvl="0" marL="457200" rtl="0" algn="l">
              <a:lnSpc>
                <a:spcPct val="115000"/>
              </a:lnSpc>
              <a:spcBef>
                <a:spcPts val="0"/>
              </a:spcBef>
              <a:spcAft>
                <a:spcPts val="0"/>
              </a:spcAft>
              <a:buClr>
                <a:schemeClr val="dk1"/>
              </a:buClr>
              <a:buSzPts val="1100"/>
              <a:buChar char="●"/>
            </a:pPr>
            <a:r>
              <a:rPr lang="en-GB"/>
              <a:t>Medium Articles</a:t>
            </a:r>
            <a:endParaRPr/>
          </a:p>
          <a:p>
            <a:pPr indent="-298450" lvl="0" marL="457200" rtl="0" algn="l">
              <a:lnSpc>
                <a:spcPct val="115000"/>
              </a:lnSpc>
              <a:spcBef>
                <a:spcPts val="0"/>
              </a:spcBef>
              <a:spcAft>
                <a:spcPts val="0"/>
              </a:spcAft>
              <a:buClr>
                <a:schemeClr val="dk1"/>
              </a:buClr>
              <a:buSzPts val="1100"/>
              <a:buChar char="●"/>
            </a:pPr>
            <a:r>
              <a:rPr lang="en-GB"/>
              <a:t>Amazon Books</a:t>
            </a:r>
            <a:endParaRPr/>
          </a:p>
          <a:p>
            <a:pPr indent="-298450" lvl="0" marL="457200" rtl="0" algn="l">
              <a:lnSpc>
                <a:spcPct val="115000"/>
              </a:lnSpc>
              <a:spcBef>
                <a:spcPts val="0"/>
              </a:spcBef>
              <a:spcAft>
                <a:spcPts val="0"/>
              </a:spcAft>
              <a:buClr>
                <a:schemeClr val="dk1"/>
              </a:buClr>
              <a:buSzPts val="1100"/>
              <a:buChar char="●"/>
            </a:pPr>
            <a:r>
              <a:rPr lang="en-GB"/>
              <a:t>ArXiv Articles</a:t>
            </a:r>
            <a:endParaRPr/>
          </a:p>
          <a:p>
            <a:pPr indent="-298450" lvl="0" marL="457200" rtl="0" algn="l">
              <a:lnSpc>
                <a:spcPct val="115000"/>
              </a:lnSpc>
              <a:spcBef>
                <a:spcPts val="0"/>
              </a:spcBef>
              <a:spcAft>
                <a:spcPts val="0"/>
              </a:spcAft>
              <a:buClr>
                <a:schemeClr val="dk1"/>
              </a:buClr>
              <a:buSzPts val="1100"/>
              <a:buChar char="●"/>
            </a:pPr>
            <a:r>
              <a:rPr lang="en-GB"/>
              <a:t>GitHub Activity</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421ea92e32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421ea92e3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421ea92e32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421ea92e32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4249e6294c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4249e6294c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4249e6294c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4249e6294c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accent3"/>
                </a:solidFill>
                <a:latin typeface="Average"/>
                <a:ea typeface="Average"/>
                <a:cs typeface="Average"/>
                <a:sym typeface="Average"/>
              </a:rPr>
              <a:t>b = tf.constant([7, 8, 9, 10, 11, 12], shape=[3, 2])</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421ea92e32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421ea92e32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421ea92e32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421ea92e32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200"/>
              <a:t>Why tf.</a:t>
            </a:r>
            <a:r>
              <a:rPr b="1" lang="en-GB" sz="1200"/>
              <a:t>c</a:t>
            </a:r>
            <a:r>
              <a:rPr lang="en-GB" sz="1200"/>
              <a:t>onstant but tf.</a:t>
            </a:r>
            <a:r>
              <a:rPr b="1" lang="en-GB" sz="1200"/>
              <a:t>V</a:t>
            </a:r>
            <a:r>
              <a:rPr lang="en-GB" sz="1200"/>
              <a:t>ariable?</a:t>
            </a:r>
            <a:endParaRPr sz="1200"/>
          </a:p>
          <a:p>
            <a:pPr indent="0" lvl="0" marL="0" rtl="0" algn="l">
              <a:spcBef>
                <a:spcPts val="0"/>
              </a:spcBef>
              <a:spcAft>
                <a:spcPts val="0"/>
              </a:spcAft>
              <a:buClr>
                <a:schemeClr val="dk1"/>
              </a:buClr>
              <a:buSzPts val="1100"/>
              <a:buFont typeface="Arial"/>
              <a:buNone/>
            </a:pPr>
            <a:r>
              <a:rPr lang="en-GB" sz="1200"/>
              <a:t>tf.constant is an op</a:t>
            </a:r>
            <a:endParaRPr sz="1200"/>
          </a:p>
          <a:p>
            <a:pPr indent="0" lvl="0" marL="0" rtl="0" algn="l">
              <a:spcBef>
                <a:spcPts val="0"/>
              </a:spcBef>
              <a:spcAft>
                <a:spcPts val="0"/>
              </a:spcAft>
              <a:buClr>
                <a:schemeClr val="dk1"/>
              </a:buClr>
              <a:buSzPts val="1100"/>
              <a:buFont typeface="Arial"/>
              <a:buNone/>
            </a:pPr>
            <a:r>
              <a:rPr lang="en-GB" sz="1200"/>
              <a:t>tf.Variable is a class with many ops</a:t>
            </a:r>
            <a:endParaRPr sz="1200"/>
          </a:p>
          <a:p>
            <a:pPr indent="0" lvl="0" marL="0" rtl="0" algn="l">
              <a:spcBef>
                <a:spcPts val="0"/>
              </a:spcBef>
              <a:spcAft>
                <a:spcPts val="0"/>
              </a:spcAft>
              <a:buClr>
                <a:schemeClr val="dk1"/>
              </a:buClr>
              <a:buSzPts val="1100"/>
              <a:buFont typeface="Arial"/>
              <a:buNone/>
            </a:pPr>
            <a:r>
              <a:rPr b="1" lang="en-GB" sz="1200"/>
              <a:t>tf.Variable holds several ops:</a:t>
            </a:r>
            <a:endParaRPr b="1" sz="1200"/>
          </a:p>
          <a:p>
            <a:pPr indent="0" lvl="0" marL="0" rtl="0" algn="l">
              <a:spcBef>
                <a:spcPts val="0"/>
              </a:spcBef>
              <a:spcAft>
                <a:spcPts val="0"/>
              </a:spcAft>
              <a:buClr>
                <a:schemeClr val="dk1"/>
              </a:buClr>
              <a:buSzPts val="1100"/>
              <a:buFont typeface="Arial"/>
              <a:buNone/>
            </a:pPr>
            <a:r>
              <a:rPr lang="en-GB" sz="1200"/>
              <a:t>x = tf.Variable(...) </a:t>
            </a:r>
            <a:endParaRPr sz="1200"/>
          </a:p>
          <a:p>
            <a:pPr indent="0" lvl="0" marL="0" rtl="0" algn="l">
              <a:spcBef>
                <a:spcPts val="0"/>
              </a:spcBef>
              <a:spcAft>
                <a:spcPts val="0"/>
              </a:spcAft>
              <a:buClr>
                <a:schemeClr val="dk1"/>
              </a:buClr>
              <a:buSzPts val="1100"/>
              <a:buFont typeface="Arial"/>
              <a:buNone/>
            </a:pPr>
            <a:r>
              <a:rPr lang="en-GB" sz="1200"/>
              <a:t>x.initializer # init op</a:t>
            </a:r>
            <a:endParaRPr sz="1200"/>
          </a:p>
          <a:p>
            <a:pPr indent="0" lvl="0" marL="0" rtl="0" algn="l">
              <a:spcBef>
                <a:spcPts val="0"/>
              </a:spcBef>
              <a:spcAft>
                <a:spcPts val="0"/>
              </a:spcAft>
              <a:buClr>
                <a:schemeClr val="dk1"/>
              </a:buClr>
              <a:buSzPts val="1100"/>
              <a:buFont typeface="Arial"/>
              <a:buNone/>
            </a:pPr>
            <a:r>
              <a:rPr lang="en-GB" sz="1200"/>
              <a:t>x.value() # read op</a:t>
            </a:r>
            <a:endParaRPr sz="1200"/>
          </a:p>
          <a:p>
            <a:pPr indent="0" lvl="0" marL="0" rtl="0" algn="l">
              <a:spcBef>
                <a:spcPts val="0"/>
              </a:spcBef>
              <a:spcAft>
                <a:spcPts val="0"/>
              </a:spcAft>
              <a:buClr>
                <a:schemeClr val="dk1"/>
              </a:buClr>
              <a:buSzPts val="1100"/>
              <a:buFont typeface="Arial"/>
              <a:buNone/>
            </a:pPr>
            <a:r>
              <a:rPr lang="en-GB" sz="1200"/>
              <a:t>x.assign(...) # write op</a:t>
            </a:r>
            <a:endParaRPr sz="1200"/>
          </a:p>
          <a:p>
            <a:pPr indent="0" lvl="0" marL="0" rtl="0" algn="l">
              <a:spcBef>
                <a:spcPts val="0"/>
              </a:spcBef>
              <a:spcAft>
                <a:spcPts val="0"/>
              </a:spcAft>
              <a:buClr>
                <a:schemeClr val="dk1"/>
              </a:buClr>
              <a:buSzPts val="1100"/>
              <a:buFont typeface="Arial"/>
              <a:buNone/>
            </a:pPr>
            <a:r>
              <a:rPr lang="en-GB" sz="1200"/>
              <a:t>x.assign_add(...) # and more</a:t>
            </a:r>
            <a:endParaRPr sz="120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421ea92e3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421ea92e3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4249e6294c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4249e6294c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4249e6294c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4249e6294c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421ea92e3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421ea92e3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21ea92e3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21ea92e3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421ea92e32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421ea92e32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421ea92e32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421ea92e32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4249e6294c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4249e6294c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421ea92e32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421ea92e3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421ea92e32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421ea92e32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4249e6294c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4249e6294c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latin typeface="Average"/>
                <a:ea typeface="Average"/>
                <a:cs typeface="Average"/>
                <a:sym typeface="Average"/>
              </a:rPr>
              <a:t># the tensor a is the key, not the string ‘a’</a:t>
            </a:r>
            <a:endParaRPr sz="1800">
              <a:latin typeface="Average"/>
              <a:ea typeface="Average"/>
              <a:cs typeface="Average"/>
              <a:sym typeface="Average"/>
            </a:endParaRPr>
          </a:p>
          <a:p>
            <a:pPr indent="0" lvl="0" marL="0" rtl="0" algn="l">
              <a:spcBef>
                <a:spcPts val="0"/>
              </a:spcBef>
              <a:spcAft>
                <a:spcPts val="0"/>
              </a:spcAft>
              <a:buClr>
                <a:schemeClr val="dk1"/>
              </a:buClr>
              <a:buSzPts val="1100"/>
              <a:buFont typeface="Arial"/>
              <a:buNone/>
            </a:pPr>
            <a:r>
              <a:rPr lang="en-GB" sz="1800">
                <a:latin typeface="Average"/>
                <a:ea typeface="Average"/>
                <a:cs typeface="Average"/>
                <a:sym typeface="Average"/>
              </a:rPr>
              <a:t># &gt;&gt; [6, 7, 8]</a:t>
            </a:r>
            <a:endParaRPr sz="1800">
              <a:latin typeface="Average"/>
              <a:ea typeface="Average"/>
              <a:cs typeface="Average"/>
              <a:sym typeface="Average"/>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421ea92e32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421ea92e32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42b54ff9f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42b54ff9f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42b54ff9f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42b54ff9f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4249e6294c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4249e6294c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21ea92e3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21ea92e3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Jupyter allows you to edit and run your python code in your browser, organise the documentation along with the code and it also makes it really easy to create some material that can be presented.</a:t>
            </a:r>
            <a:endParaRPr/>
          </a:p>
          <a:p>
            <a:pPr indent="0" lvl="0" marL="0" rtl="0" algn="l">
              <a:lnSpc>
                <a:spcPct val="115000"/>
              </a:lnSpc>
              <a:spcBef>
                <a:spcPts val="1200"/>
              </a:spcBef>
              <a:spcAft>
                <a:spcPts val="0"/>
              </a:spcAft>
              <a:buClr>
                <a:schemeClr val="dk1"/>
              </a:buClr>
              <a:buSzPts val="1100"/>
              <a:buFont typeface="Arial"/>
              <a:buNone/>
            </a:pPr>
            <a:r>
              <a:rPr b="1" lang="en-GB">
                <a:solidFill>
                  <a:schemeClr val="dk1"/>
                </a:solidFill>
              </a:rPr>
              <a:t>Numpy</a:t>
            </a:r>
            <a:endParaRPr b="1">
              <a:solidFill>
                <a:schemeClr val="dk1"/>
              </a:solidFill>
            </a:endParaRPr>
          </a:p>
          <a:p>
            <a:pPr indent="0" lvl="0" marL="0" rtl="0" algn="l">
              <a:lnSpc>
                <a:spcPct val="115000"/>
              </a:lnSpc>
              <a:spcBef>
                <a:spcPts val="200"/>
              </a:spcBef>
              <a:spcAft>
                <a:spcPts val="0"/>
              </a:spcAft>
              <a:buClr>
                <a:schemeClr val="dk1"/>
              </a:buClr>
              <a:buSzPts val="1100"/>
              <a:buFont typeface="Arial"/>
              <a:buNone/>
            </a:pPr>
            <a:r>
              <a:rPr lang="en-GB">
                <a:solidFill>
                  <a:schemeClr val="dk1"/>
                </a:solidFill>
              </a:rPr>
              <a:t>Numpy is a python library for scientific computing. It is more than necessary for any work on machine learning or data science.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a:solidFill>
                  <a:schemeClr val="dk1"/>
                </a:solidFill>
              </a:rPr>
              <a:t>Scikit-learn</a:t>
            </a:r>
            <a:endParaRPr b="1">
              <a:solidFill>
                <a:schemeClr val="dk1"/>
              </a:solidFill>
            </a:endParaRPr>
          </a:p>
          <a:p>
            <a:pPr indent="0" lvl="0" marL="0" rtl="0" algn="l">
              <a:spcBef>
                <a:spcPts val="200"/>
              </a:spcBef>
              <a:spcAft>
                <a:spcPts val="0"/>
              </a:spcAft>
              <a:buNone/>
            </a:pPr>
            <a:r>
              <a:rPr lang="en-GB">
                <a:solidFill>
                  <a:schemeClr val="dk1"/>
                </a:solidFill>
              </a:rPr>
              <a:t>Scikit-learn is a tool for data mining and data analysis. It can really help a lot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a:solidFill>
                  <a:schemeClr val="dk1"/>
                </a:solidFill>
              </a:rPr>
              <a:t>Matplotlib</a:t>
            </a:r>
            <a:endParaRPr b="1">
              <a:solidFill>
                <a:schemeClr val="dk1"/>
              </a:solidFill>
            </a:endParaRPr>
          </a:p>
          <a:p>
            <a:pPr indent="0" lvl="0" marL="0" rtl="0" algn="l">
              <a:lnSpc>
                <a:spcPct val="115000"/>
              </a:lnSpc>
              <a:spcBef>
                <a:spcPts val="200"/>
              </a:spcBef>
              <a:spcAft>
                <a:spcPts val="0"/>
              </a:spcAft>
              <a:buClr>
                <a:schemeClr val="dk1"/>
              </a:buClr>
              <a:buSzPts val="1100"/>
              <a:buFont typeface="Arial"/>
              <a:buNone/>
            </a:pPr>
            <a:r>
              <a:rPr lang="en-GB">
                <a:solidFill>
                  <a:schemeClr val="dk1"/>
                </a:solidFill>
              </a:rPr>
              <a:t>Plotting data is crucial whether you wanna have a first insight upon the task you're working on or when you need to show an analysis to someone. Matplotlib is the tool for the job.</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4249e6294c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4249e6294c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4249e6294c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4249e6294c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4249e6294c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4249e6294c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4249e6294c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4249e6294c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4249e6294c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4249e6294c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4da9a81f1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4da9a81f1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4da9a81f15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4da9a81f15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4da9a81f15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4da9a81f15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4da9a81f15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4da9a81f15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4da9a81f15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4da9a81f15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2b54ff9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2b54ff9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4da9a81f15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4da9a81f15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4da9a81f15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4da9a81f15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4da9a81f15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4da9a81f15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4da9a81f15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4da9a81f15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g4da9a81f15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4da9a81f15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g4249e6294c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4249e6294c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g4249e6294c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4249e6294c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4249e6294c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4249e6294c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g4249e6294c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4249e6294c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g4249e6294c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4249e6294c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21ea92e3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21ea92e3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g4249e6294c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4249e6294c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4249e6294c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4249e6294c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g4249e6294c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4249e6294c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4249e6294c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4249e6294c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g42d953b0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42d953b0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g42b0b8b35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42b0b8b35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249e6294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249e6294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249e6294c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249e6294c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9.png"/><Relationship Id="rId11" Type="http://schemas.openxmlformats.org/officeDocument/2006/relationships/image" Target="../media/image7.png"/><Relationship Id="rId10" Type="http://schemas.openxmlformats.org/officeDocument/2006/relationships/image" Target="../media/image15.png"/><Relationship Id="rId9" Type="http://schemas.openxmlformats.org/officeDocument/2006/relationships/image" Target="../media/image8.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1.png"/><Relationship Id="rId8"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1" Type="http://schemas.openxmlformats.org/officeDocument/2006/relationships/hyperlink" Target="https://www.tensorflow.org" TargetMode="External"/><Relationship Id="rId10" Type="http://schemas.openxmlformats.org/officeDocument/2006/relationships/hyperlink" Target="https://matplotlib.org" TargetMode="External"/><Relationship Id="rId13" Type="http://schemas.openxmlformats.org/officeDocument/2006/relationships/hyperlink" Target="https://keras.io" TargetMode="External"/><Relationship Id="rId12" Type="http://schemas.openxmlformats.org/officeDocument/2006/relationships/hyperlink" Target="https://www.tensorflow.org" TargetMode="External"/><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jupyter.org" TargetMode="External"/><Relationship Id="rId4" Type="http://schemas.openxmlformats.org/officeDocument/2006/relationships/hyperlink" Target="http://jupyter.org" TargetMode="External"/><Relationship Id="rId9" Type="http://schemas.openxmlformats.org/officeDocument/2006/relationships/hyperlink" Target="https://matplotlib.org" TargetMode="External"/><Relationship Id="rId14" Type="http://schemas.openxmlformats.org/officeDocument/2006/relationships/hyperlink" Target="https://keras.io" TargetMode="External"/><Relationship Id="rId5" Type="http://schemas.openxmlformats.org/officeDocument/2006/relationships/hyperlink" Target="http://www.numpy.org" TargetMode="External"/><Relationship Id="rId6" Type="http://schemas.openxmlformats.org/officeDocument/2006/relationships/hyperlink" Target="http://www.numpy.org" TargetMode="External"/><Relationship Id="rId7" Type="http://schemas.openxmlformats.org/officeDocument/2006/relationships/hyperlink" Target="http://scikit-learn.org/stable/" TargetMode="External"/><Relationship Id="rId8" Type="http://schemas.openxmlformats.org/officeDocument/2006/relationships/hyperlink" Target="http://scikit-learn.org/stable/"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s://docs.google.com/presentation/d/1TVixw6ItiZ8igjp6U17tcgoFrLSaHWQmMOwjlgQY9co/pub#slide=id.g124df921bc_0_212"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3.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hyperlink" Target="https://colab.research.google.com/drive/1vmocNyEwsBcKFPy4GtYQSt40VRlin6ii"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hyperlink" Target="http://web.stanford.edu/class/cs20si/" TargetMode="External"/><Relationship Id="rId4" Type="http://schemas.openxmlformats.org/officeDocument/2006/relationships/hyperlink" Target="https://www.tensorflow.org/tutorials/"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11708" y="1343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Deep Learning Framework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212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Graphs </a:t>
            </a:r>
            <a:r>
              <a:rPr lang="en-GB"/>
              <a:t>Computation</a:t>
            </a:r>
            <a:r>
              <a:rPr lang="en-GB"/>
              <a:t> </a:t>
            </a:r>
            <a:endParaRPr/>
          </a:p>
        </p:txBody>
      </p:sp>
      <p:sp>
        <p:nvSpPr>
          <p:cNvPr id="119" name="Google Shape;119;p22"/>
          <p:cNvSpPr txBox="1"/>
          <p:nvPr>
            <p:ph idx="1" type="body"/>
          </p:nvPr>
        </p:nvSpPr>
        <p:spPr>
          <a:xfrm>
            <a:off x="221250" y="886950"/>
            <a:ext cx="8701500" cy="41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2400">
                <a:solidFill>
                  <a:srgbClr val="FFFFFF"/>
                </a:solidFill>
                <a:latin typeface="Arial"/>
                <a:ea typeface="Arial"/>
                <a:cs typeface="Arial"/>
                <a:sym typeface="Arial"/>
              </a:rPr>
              <a:t>Basic Code Structure - Graphs</a:t>
            </a:r>
            <a:endParaRPr b="1" sz="2400">
              <a:solidFill>
                <a:srgbClr val="FFFFFF"/>
              </a:solidFill>
              <a:latin typeface="Arial"/>
              <a:ea typeface="Arial"/>
              <a:cs typeface="Arial"/>
              <a:sym typeface="Arial"/>
            </a:endParaRPr>
          </a:p>
          <a:p>
            <a:pPr indent="0" lvl="0" marL="0" rtl="0" algn="l">
              <a:spcBef>
                <a:spcPts val="1600"/>
              </a:spcBef>
              <a:spcAft>
                <a:spcPts val="0"/>
              </a:spcAft>
              <a:buClr>
                <a:schemeClr val="dk1"/>
              </a:buClr>
              <a:buSzPts val="1100"/>
              <a:buFont typeface="Arial"/>
              <a:buNone/>
            </a:pPr>
            <a:r>
              <a:rPr b="1" lang="en-GB" sz="2400">
                <a:solidFill>
                  <a:srgbClr val="FFFFFF"/>
                </a:solidFill>
                <a:latin typeface="Arial"/>
                <a:ea typeface="Arial"/>
                <a:cs typeface="Arial"/>
                <a:sym typeface="Arial"/>
              </a:rPr>
              <a:t>● Nodes are operators (ops), variables, and constants</a:t>
            </a:r>
            <a:endParaRPr b="1" sz="2400">
              <a:solidFill>
                <a:srgbClr val="FFFFFF"/>
              </a:solidFill>
              <a:latin typeface="Arial"/>
              <a:ea typeface="Arial"/>
              <a:cs typeface="Arial"/>
              <a:sym typeface="Arial"/>
            </a:endParaRPr>
          </a:p>
          <a:p>
            <a:pPr indent="0" lvl="0" marL="0" rtl="0" algn="l">
              <a:spcBef>
                <a:spcPts val="1600"/>
              </a:spcBef>
              <a:spcAft>
                <a:spcPts val="0"/>
              </a:spcAft>
              <a:buClr>
                <a:schemeClr val="dk1"/>
              </a:buClr>
              <a:buSzPts val="1100"/>
              <a:buFont typeface="Arial"/>
              <a:buNone/>
            </a:pPr>
            <a:r>
              <a:rPr b="1" lang="en-GB" sz="2400">
                <a:solidFill>
                  <a:srgbClr val="FFFFFF"/>
                </a:solidFill>
                <a:latin typeface="Arial"/>
                <a:ea typeface="Arial"/>
                <a:cs typeface="Arial"/>
                <a:sym typeface="Arial"/>
              </a:rPr>
              <a:t>● Edges are tensors</a:t>
            </a:r>
            <a:endParaRPr b="1" sz="2400">
              <a:solidFill>
                <a:srgbClr val="FFFFFF"/>
              </a:solidFill>
              <a:latin typeface="Arial"/>
              <a:ea typeface="Arial"/>
              <a:cs typeface="Arial"/>
              <a:sym typeface="Arial"/>
            </a:endParaRPr>
          </a:p>
          <a:p>
            <a:pPr indent="0" lvl="0" marL="457200" rtl="0" algn="l">
              <a:spcBef>
                <a:spcPts val="1600"/>
              </a:spcBef>
              <a:spcAft>
                <a:spcPts val="0"/>
              </a:spcAft>
              <a:buClr>
                <a:schemeClr val="dk1"/>
              </a:buClr>
              <a:buSzPts val="1100"/>
              <a:buFont typeface="Arial"/>
              <a:buNone/>
            </a:pPr>
            <a:r>
              <a:rPr b="1" lang="en-GB" sz="2400">
                <a:solidFill>
                  <a:srgbClr val="FFFFFF"/>
                </a:solidFill>
                <a:latin typeface="Arial"/>
                <a:ea typeface="Arial"/>
                <a:cs typeface="Arial"/>
                <a:sym typeface="Arial"/>
              </a:rPr>
              <a:t>0-d is a scalar</a:t>
            </a:r>
            <a:endParaRPr b="1" sz="2400">
              <a:solidFill>
                <a:srgbClr val="FFFFFF"/>
              </a:solidFill>
              <a:latin typeface="Arial"/>
              <a:ea typeface="Arial"/>
              <a:cs typeface="Arial"/>
              <a:sym typeface="Arial"/>
            </a:endParaRPr>
          </a:p>
          <a:p>
            <a:pPr indent="0" lvl="0" marL="457200" rtl="0" algn="l">
              <a:spcBef>
                <a:spcPts val="1600"/>
              </a:spcBef>
              <a:spcAft>
                <a:spcPts val="0"/>
              </a:spcAft>
              <a:buClr>
                <a:schemeClr val="dk1"/>
              </a:buClr>
              <a:buSzPts val="1100"/>
              <a:buFont typeface="Arial"/>
              <a:buNone/>
            </a:pPr>
            <a:r>
              <a:rPr b="1" lang="en-GB" sz="2400">
                <a:solidFill>
                  <a:srgbClr val="FFFFFF"/>
                </a:solidFill>
                <a:latin typeface="Arial"/>
                <a:ea typeface="Arial"/>
                <a:cs typeface="Arial"/>
                <a:sym typeface="Arial"/>
              </a:rPr>
              <a:t>1-d is a vector</a:t>
            </a:r>
            <a:endParaRPr b="1" sz="2400">
              <a:solidFill>
                <a:srgbClr val="FFFFFF"/>
              </a:solidFill>
              <a:latin typeface="Arial"/>
              <a:ea typeface="Arial"/>
              <a:cs typeface="Arial"/>
              <a:sym typeface="Arial"/>
            </a:endParaRPr>
          </a:p>
          <a:p>
            <a:pPr indent="0" lvl="0" marL="457200" rtl="0" algn="l">
              <a:spcBef>
                <a:spcPts val="1600"/>
              </a:spcBef>
              <a:spcAft>
                <a:spcPts val="0"/>
              </a:spcAft>
              <a:buClr>
                <a:schemeClr val="dk1"/>
              </a:buClr>
              <a:buSzPts val="1100"/>
              <a:buFont typeface="Arial"/>
              <a:buNone/>
            </a:pPr>
            <a:r>
              <a:rPr b="1" lang="en-GB" sz="2400">
                <a:solidFill>
                  <a:srgbClr val="FFFFFF"/>
                </a:solidFill>
                <a:latin typeface="Arial"/>
                <a:ea typeface="Arial"/>
                <a:cs typeface="Arial"/>
                <a:sym typeface="Arial"/>
              </a:rPr>
              <a:t>2-d is a matrix</a:t>
            </a:r>
            <a:endParaRPr b="1" sz="2400">
              <a:solidFill>
                <a:srgbClr val="FFFFFF"/>
              </a:solidFill>
              <a:latin typeface="Arial"/>
              <a:ea typeface="Arial"/>
              <a:cs typeface="Arial"/>
              <a:sym typeface="Arial"/>
            </a:endParaRPr>
          </a:p>
          <a:p>
            <a:pPr indent="0" lvl="0" marL="0" rtl="0" algn="l">
              <a:spcBef>
                <a:spcPts val="1600"/>
              </a:spcBef>
              <a:spcAft>
                <a:spcPts val="1600"/>
              </a:spcAft>
              <a:buNone/>
            </a:pPr>
            <a:r>
              <a:rPr b="1" lang="en-GB" sz="2400">
                <a:solidFill>
                  <a:srgbClr val="FFFFFF"/>
                </a:solidFill>
                <a:latin typeface="Arial"/>
                <a:ea typeface="Arial"/>
                <a:cs typeface="Arial"/>
                <a:sym typeface="Arial"/>
              </a:rPr>
              <a:t>TensorFlow = Tensor + Flow = Data + Flow</a:t>
            </a:r>
            <a:endParaRPr b="1" sz="2400">
              <a:solidFill>
                <a:srgbClr val="FFFFFF"/>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285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Arial"/>
                <a:ea typeface="Arial"/>
                <a:cs typeface="Arial"/>
                <a:sym typeface="Arial"/>
              </a:rPr>
              <a:t>Flow Graphs</a:t>
            </a:r>
            <a:endParaRPr b="1">
              <a:latin typeface="Arial"/>
              <a:ea typeface="Arial"/>
              <a:cs typeface="Arial"/>
              <a:sym typeface="Arial"/>
            </a:endParaRPr>
          </a:p>
        </p:txBody>
      </p:sp>
      <p:pic>
        <p:nvPicPr>
          <p:cNvPr id="125" name="Google Shape;125;p23"/>
          <p:cNvPicPr preferRelativeResize="0"/>
          <p:nvPr/>
        </p:nvPicPr>
        <p:blipFill>
          <a:blip r:embed="rId3">
            <a:alphaModFix/>
          </a:blip>
          <a:stretch>
            <a:fillRect/>
          </a:stretch>
        </p:blipFill>
        <p:spPr>
          <a:xfrm>
            <a:off x="1772625" y="1181700"/>
            <a:ext cx="5974949" cy="3816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Flow Graphs</a:t>
            </a:r>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FFFFFF"/>
              </a:solidFill>
            </a:endParaRPr>
          </a:p>
          <a:p>
            <a:pPr indent="0" lvl="0" marL="0" rtl="0" algn="l">
              <a:spcBef>
                <a:spcPts val="1600"/>
              </a:spcBef>
              <a:spcAft>
                <a:spcPts val="0"/>
              </a:spcAft>
              <a:buNone/>
            </a:pPr>
            <a:r>
              <a:rPr b="1" lang="en-GB" sz="3000">
                <a:solidFill>
                  <a:srgbClr val="FFFFFF"/>
                </a:solidFill>
              </a:rPr>
              <a:t>import tensorflow as tf</a:t>
            </a:r>
            <a:br>
              <a:rPr b="1" lang="en-GB" sz="3000">
                <a:solidFill>
                  <a:srgbClr val="FFFFFF"/>
                </a:solidFill>
              </a:rPr>
            </a:br>
            <a:r>
              <a:rPr b="1" lang="en-GB" sz="3000">
                <a:solidFill>
                  <a:srgbClr val="FFFFFF"/>
                </a:solidFill>
              </a:rPr>
              <a:t>a = tf.add(3,5)</a:t>
            </a:r>
            <a:endParaRPr b="1" sz="3000">
              <a:solidFill>
                <a:srgbClr val="FFFFFF"/>
              </a:solidFill>
            </a:endParaRPr>
          </a:p>
          <a:p>
            <a:pPr indent="0" lvl="0" marL="0" rtl="0" algn="l">
              <a:lnSpc>
                <a:spcPct val="100000"/>
              </a:lnSpc>
              <a:spcBef>
                <a:spcPts val="1600"/>
              </a:spcBef>
              <a:spcAft>
                <a:spcPts val="0"/>
              </a:spcAft>
              <a:buNone/>
            </a:pPr>
            <a:r>
              <a:t/>
            </a:r>
            <a:endParaRPr b="1" sz="2400">
              <a:solidFill>
                <a:srgbClr val="FFFFFF"/>
              </a:solidFill>
            </a:endParaRPr>
          </a:p>
          <a:p>
            <a:pPr indent="0" lvl="0" marL="0" rtl="0" algn="l">
              <a:lnSpc>
                <a:spcPct val="100000"/>
              </a:lnSpc>
              <a:spcBef>
                <a:spcPts val="0"/>
              </a:spcBef>
              <a:spcAft>
                <a:spcPts val="0"/>
              </a:spcAft>
              <a:buNone/>
            </a:pPr>
            <a:r>
              <a:t/>
            </a:r>
            <a:endParaRPr b="1" sz="3000">
              <a:solidFill>
                <a:srgbClr val="FFFFFF"/>
              </a:solidFill>
            </a:endParaRPr>
          </a:p>
          <a:p>
            <a:pPr indent="0" lvl="0" marL="0" rtl="0" algn="l">
              <a:lnSpc>
                <a:spcPct val="100000"/>
              </a:lnSpc>
              <a:spcBef>
                <a:spcPts val="0"/>
              </a:spcBef>
              <a:spcAft>
                <a:spcPts val="0"/>
              </a:spcAft>
              <a:buNone/>
            </a:pPr>
            <a:r>
              <a:rPr b="1" lang="en-GB" sz="3000">
                <a:solidFill>
                  <a:srgbClr val="FFFFFF"/>
                </a:solidFill>
              </a:rPr>
              <a:t>What is value of a, after running this code?</a:t>
            </a:r>
            <a:endParaRPr b="1" sz="3000">
              <a:solidFill>
                <a:srgbClr val="FFFFFF"/>
              </a:solidFill>
            </a:endParaRPr>
          </a:p>
          <a:p>
            <a:pPr indent="0" lvl="0" marL="0" rtl="0" algn="l">
              <a:spcBef>
                <a:spcPts val="0"/>
              </a:spcBef>
              <a:spcAft>
                <a:spcPts val="0"/>
              </a:spcAft>
              <a:buNone/>
            </a:pPr>
            <a:r>
              <a:t/>
            </a:r>
            <a:endParaRPr sz="2400">
              <a:solidFill>
                <a:srgbClr val="FFFFFF"/>
              </a:solidFill>
            </a:endParaRPr>
          </a:p>
          <a:p>
            <a:pPr indent="0" lvl="0" marL="0" rtl="0" algn="l">
              <a:spcBef>
                <a:spcPts val="1600"/>
              </a:spcBef>
              <a:spcAft>
                <a:spcPts val="0"/>
              </a:spcAft>
              <a:buClr>
                <a:schemeClr val="dk1"/>
              </a:buClr>
              <a:buSzPts val="1100"/>
              <a:buFont typeface="Arial"/>
              <a:buNone/>
            </a:pPr>
            <a:r>
              <a:t/>
            </a:r>
            <a:endParaRPr sz="2400">
              <a:solidFill>
                <a:srgbClr val="FFFFFF"/>
              </a:solidFill>
            </a:endParaRPr>
          </a:p>
          <a:p>
            <a:pPr indent="0" lvl="0" marL="0" rtl="0" algn="l">
              <a:spcBef>
                <a:spcPts val="1600"/>
              </a:spcBef>
              <a:spcAft>
                <a:spcPts val="1600"/>
              </a:spcAft>
              <a:buNone/>
            </a:pPr>
            <a:r>
              <a:t/>
            </a:r>
            <a:endParaRPr sz="2400">
              <a:solidFill>
                <a:srgbClr val="FFFFFF"/>
              </a:solidFill>
            </a:endParaRPr>
          </a:p>
        </p:txBody>
      </p:sp>
      <p:pic>
        <p:nvPicPr>
          <p:cNvPr id="132" name="Google Shape;132;p24"/>
          <p:cNvPicPr preferRelativeResize="0"/>
          <p:nvPr/>
        </p:nvPicPr>
        <p:blipFill>
          <a:blip r:embed="rId3">
            <a:alphaModFix/>
          </a:blip>
          <a:stretch>
            <a:fillRect/>
          </a:stretch>
        </p:blipFill>
        <p:spPr>
          <a:xfrm>
            <a:off x="5484850" y="1726963"/>
            <a:ext cx="3347450" cy="1863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Session </a:t>
            </a:r>
            <a:endParaRPr/>
          </a:p>
        </p:txBody>
      </p:sp>
      <p:sp>
        <p:nvSpPr>
          <p:cNvPr id="138" name="Google Shape;138;p25"/>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3000">
                <a:solidFill>
                  <a:srgbClr val="FFFFFF"/>
                </a:solidFill>
                <a:latin typeface="Arial"/>
                <a:ea typeface="Arial"/>
                <a:cs typeface="Arial"/>
                <a:sym typeface="Arial"/>
              </a:rPr>
              <a:t>To evaluate tensors</a:t>
            </a:r>
            <a:endParaRPr b="1" sz="3000">
              <a:solidFill>
                <a:srgbClr val="FFFFFF"/>
              </a:solidFill>
              <a:latin typeface="Arial"/>
              <a:ea typeface="Arial"/>
              <a:cs typeface="Arial"/>
              <a:sym typeface="Arial"/>
            </a:endParaRPr>
          </a:p>
          <a:p>
            <a:pPr indent="0" lvl="0" marL="0" rtl="0" algn="ctr">
              <a:spcBef>
                <a:spcPts val="1600"/>
              </a:spcBef>
              <a:spcAft>
                <a:spcPts val="0"/>
              </a:spcAft>
              <a:buNone/>
            </a:pPr>
            <a:r>
              <a:rPr b="1" lang="en-GB" sz="3000">
                <a:solidFill>
                  <a:srgbClr val="FFFF00"/>
                </a:solidFill>
                <a:latin typeface="Arial"/>
                <a:ea typeface="Arial"/>
                <a:cs typeface="Arial"/>
                <a:sym typeface="Arial"/>
              </a:rPr>
              <a:t> tf.Session </a:t>
            </a:r>
            <a:endParaRPr b="1" sz="3000">
              <a:solidFill>
                <a:srgbClr val="FFFF00"/>
              </a:solidFill>
              <a:latin typeface="Arial"/>
              <a:ea typeface="Arial"/>
              <a:cs typeface="Arial"/>
              <a:sym typeface="Arial"/>
            </a:endParaRPr>
          </a:p>
          <a:p>
            <a:pPr indent="0" lvl="0" marL="0" rtl="0" algn="ctr">
              <a:spcBef>
                <a:spcPts val="1600"/>
              </a:spcBef>
              <a:spcAft>
                <a:spcPts val="1600"/>
              </a:spcAft>
              <a:buNone/>
            </a:pPr>
            <a:r>
              <a:rPr b="1" lang="en-GB" sz="3000">
                <a:solidFill>
                  <a:srgbClr val="FFFFFF"/>
                </a:solidFill>
                <a:latin typeface="Arial"/>
                <a:ea typeface="Arial"/>
                <a:cs typeface="Arial"/>
                <a:sym typeface="Arial"/>
              </a:rPr>
              <a:t>Its</a:t>
            </a:r>
            <a:r>
              <a:rPr b="1" lang="en-GB" sz="3000">
                <a:solidFill>
                  <a:srgbClr val="FFFFFF"/>
                </a:solidFill>
                <a:latin typeface="Arial"/>
                <a:ea typeface="Arial"/>
                <a:cs typeface="Arial"/>
                <a:sym typeface="Arial"/>
              </a:rPr>
              <a:t>  like python executable.</a:t>
            </a:r>
            <a:endParaRPr b="1" sz="3000">
              <a:solidFill>
                <a:srgbClr val="FFFFF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Session</a:t>
            </a:r>
            <a:endParaRPr/>
          </a:p>
        </p:txBody>
      </p:sp>
      <p:sp>
        <p:nvSpPr>
          <p:cNvPr id="144" name="Google Shape;14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000">
                <a:solidFill>
                  <a:srgbClr val="FFFFFF"/>
                </a:solidFill>
                <a:latin typeface="Arial"/>
                <a:ea typeface="Arial"/>
                <a:cs typeface="Arial"/>
                <a:sym typeface="Arial"/>
              </a:rPr>
              <a:t>Step 1 : C</a:t>
            </a:r>
            <a:r>
              <a:rPr b="1" lang="en-GB" sz="3000">
                <a:solidFill>
                  <a:srgbClr val="FFFFFF"/>
                </a:solidFill>
                <a:latin typeface="Arial"/>
                <a:ea typeface="Arial"/>
                <a:cs typeface="Arial"/>
                <a:sym typeface="Arial"/>
              </a:rPr>
              <a:t>reate a tf.Session object</a:t>
            </a:r>
            <a:endParaRPr b="1" sz="3000">
              <a:solidFill>
                <a:srgbClr val="FFFFFF"/>
              </a:solidFill>
              <a:latin typeface="Arial"/>
              <a:ea typeface="Arial"/>
              <a:cs typeface="Arial"/>
              <a:sym typeface="Arial"/>
            </a:endParaRPr>
          </a:p>
          <a:p>
            <a:pPr indent="0" lvl="0" marL="0" rtl="0" algn="l">
              <a:spcBef>
                <a:spcPts val="1600"/>
              </a:spcBef>
              <a:spcAft>
                <a:spcPts val="0"/>
              </a:spcAft>
              <a:buNone/>
            </a:pPr>
            <a:r>
              <a:rPr b="1" lang="en-GB" sz="3000">
                <a:solidFill>
                  <a:srgbClr val="FFFF00"/>
                </a:solidFill>
                <a:latin typeface="Arial"/>
                <a:ea typeface="Arial"/>
                <a:cs typeface="Arial"/>
                <a:sym typeface="Arial"/>
              </a:rPr>
              <a:t>sess = tf.Session()</a:t>
            </a:r>
            <a:endParaRPr b="1" sz="3000">
              <a:solidFill>
                <a:srgbClr val="FFFF00"/>
              </a:solidFill>
              <a:latin typeface="Arial"/>
              <a:ea typeface="Arial"/>
              <a:cs typeface="Arial"/>
              <a:sym typeface="Arial"/>
            </a:endParaRPr>
          </a:p>
          <a:p>
            <a:pPr indent="0" lvl="0" marL="0" rtl="0" algn="l">
              <a:spcBef>
                <a:spcPts val="1600"/>
              </a:spcBef>
              <a:spcAft>
                <a:spcPts val="0"/>
              </a:spcAft>
              <a:buNone/>
            </a:pPr>
            <a:r>
              <a:rPr b="1" lang="en-GB" sz="3000">
                <a:solidFill>
                  <a:srgbClr val="FFFFFF"/>
                </a:solidFill>
                <a:latin typeface="Arial"/>
                <a:ea typeface="Arial"/>
                <a:cs typeface="Arial"/>
                <a:sym typeface="Arial"/>
              </a:rPr>
              <a:t>Step 2:  Use run method to evaluate</a:t>
            </a:r>
            <a:endParaRPr b="1" sz="3000">
              <a:solidFill>
                <a:srgbClr val="FFFFFF"/>
              </a:solidFill>
              <a:latin typeface="Arial"/>
              <a:ea typeface="Arial"/>
              <a:cs typeface="Arial"/>
              <a:sym typeface="Arial"/>
            </a:endParaRPr>
          </a:p>
          <a:p>
            <a:pPr indent="0" lvl="0" marL="0" rtl="0" algn="l">
              <a:spcBef>
                <a:spcPts val="1600"/>
              </a:spcBef>
              <a:spcAft>
                <a:spcPts val="0"/>
              </a:spcAft>
              <a:buNone/>
            </a:pPr>
            <a:r>
              <a:rPr b="1" lang="en-GB" sz="3000">
                <a:solidFill>
                  <a:srgbClr val="FFFF00"/>
                </a:solidFill>
                <a:latin typeface="Arial"/>
                <a:ea typeface="Arial"/>
                <a:cs typeface="Arial"/>
                <a:sym typeface="Arial"/>
              </a:rPr>
              <a:t>print(sess.run())</a:t>
            </a:r>
            <a:endParaRPr b="1" sz="3000">
              <a:solidFill>
                <a:srgbClr val="FFFF00"/>
              </a:solidFill>
              <a:latin typeface="Arial"/>
              <a:ea typeface="Arial"/>
              <a:cs typeface="Arial"/>
              <a:sym typeface="Arial"/>
            </a:endParaRPr>
          </a:p>
          <a:p>
            <a:pPr indent="0" lvl="0" marL="0" rtl="0" algn="l">
              <a:spcBef>
                <a:spcPts val="1600"/>
              </a:spcBef>
              <a:spcAft>
                <a:spcPts val="1600"/>
              </a:spcAft>
              <a:buNone/>
            </a:pPr>
            <a:r>
              <a:t/>
            </a:r>
            <a:endParaRPr sz="3000">
              <a:solidFill>
                <a:srgbClr val="FFFFFF"/>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solidFill>
                  <a:srgbClr val="FFFFFF"/>
                </a:solidFill>
              </a:rPr>
              <a:t>import tensorflow as tf</a:t>
            </a:r>
            <a:br>
              <a:rPr b="1" lang="en-GB" sz="2400">
                <a:solidFill>
                  <a:srgbClr val="FFFFFF"/>
                </a:solidFill>
              </a:rPr>
            </a:br>
            <a:r>
              <a:rPr b="1" lang="en-GB" sz="2400">
                <a:solidFill>
                  <a:srgbClr val="FFFFFF"/>
                </a:solidFill>
              </a:rPr>
              <a:t>a = tf.add(3, 5)</a:t>
            </a:r>
            <a:endParaRPr b="1" sz="2400">
              <a:solidFill>
                <a:srgbClr val="FFFFFF"/>
              </a:solidFill>
            </a:endParaRPr>
          </a:p>
          <a:p>
            <a:pPr indent="0" lvl="0" marL="0" rtl="0" algn="l">
              <a:lnSpc>
                <a:spcPct val="100000"/>
              </a:lnSpc>
              <a:spcBef>
                <a:spcPts val="1600"/>
              </a:spcBef>
              <a:spcAft>
                <a:spcPts val="0"/>
              </a:spcAft>
              <a:buNone/>
            </a:pPr>
            <a:r>
              <a:rPr b="1" lang="en-GB" sz="2400">
                <a:solidFill>
                  <a:srgbClr val="FFFFFF"/>
                </a:solidFill>
              </a:rPr>
              <a:t>How to get the value of a?</a:t>
            </a:r>
            <a:endParaRPr b="1" sz="2400">
              <a:solidFill>
                <a:srgbClr val="FFFFFF"/>
              </a:solidFill>
            </a:endParaRPr>
          </a:p>
          <a:p>
            <a:pPr indent="0" lvl="0" marL="0" rtl="0" algn="l">
              <a:lnSpc>
                <a:spcPct val="100000"/>
              </a:lnSpc>
              <a:spcBef>
                <a:spcPts val="0"/>
              </a:spcBef>
              <a:spcAft>
                <a:spcPts val="0"/>
              </a:spcAft>
              <a:buNone/>
            </a:pPr>
            <a:r>
              <a:t/>
            </a:r>
            <a:endParaRPr b="1" sz="2400">
              <a:solidFill>
                <a:srgbClr val="FFFFFF"/>
              </a:solidFill>
            </a:endParaRPr>
          </a:p>
          <a:p>
            <a:pPr indent="0" lvl="0" marL="0" rtl="0" algn="l">
              <a:spcBef>
                <a:spcPts val="0"/>
              </a:spcBef>
              <a:spcAft>
                <a:spcPts val="0"/>
              </a:spcAft>
              <a:buNone/>
            </a:pPr>
            <a:r>
              <a:rPr b="1" lang="en-GB" sz="2400">
                <a:solidFill>
                  <a:srgbClr val="FFFFFF"/>
                </a:solidFill>
              </a:rPr>
              <a:t>sess = tf.Session()</a:t>
            </a:r>
            <a:br>
              <a:rPr b="1" lang="en-GB" sz="2400">
                <a:solidFill>
                  <a:srgbClr val="FFFFFF"/>
                </a:solidFill>
              </a:rPr>
            </a:br>
            <a:r>
              <a:rPr b="1" lang="en-GB" sz="2400">
                <a:solidFill>
                  <a:srgbClr val="FFFFFF"/>
                </a:solidFill>
              </a:rPr>
              <a:t>print(sess.run(</a:t>
            </a:r>
            <a:r>
              <a:rPr b="1" lang="en-GB" sz="2400">
                <a:solidFill>
                  <a:srgbClr val="FFFF00"/>
                </a:solidFill>
              </a:rPr>
              <a:t>a</a:t>
            </a:r>
            <a:r>
              <a:rPr b="1" lang="en-GB" sz="2400">
                <a:solidFill>
                  <a:srgbClr val="FFFFFF"/>
                </a:solidFill>
              </a:rPr>
              <a:t>))</a:t>
            </a:r>
            <a:br>
              <a:rPr b="1" lang="en-GB" sz="2400">
                <a:solidFill>
                  <a:srgbClr val="FFFFFF"/>
                </a:solidFill>
              </a:rPr>
            </a:br>
            <a:r>
              <a:rPr b="1" lang="en-GB" sz="2400">
                <a:solidFill>
                  <a:srgbClr val="FFFFFF"/>
                </a:solidFill>
              </a:rPr>
              <a:t>sess.close()</a:t>
            </a:r>
            <a:endParaRPr b="1" sz="2400">
              <a:solidFill>
                <a:srgbClr val="FFFFFF"/>
              </a:solidFill>
            </a:endParaRPr>
          </a:p>
          <a:p>
            <a:pPr indent="0" lvl="0" marL="0" rtl="0" algn="l">
              <a:spcBef>
                <a:spcPts val="1600"/>
              </a:spcBef>
              <a:spcAft>
                <a:spcPts val="0"/>
              </a:spcAft>
              <a:buNone/>
            </a:pPr>
            <a:r>
              <a:t/>
            </a:r>
            <a:endParaRPr sz="2400">
              <a:solidFill>
                <a:srgbClr val="FFFFFF"/>
              </a:solidFill>
            </a:endParaRPr>
          </a:p>
          <a:p>
            <a:pPr indent="0" lvl="0" marL="0" rtl="0" algn="l">
              <a:spcBef>
                <a:spcPts val="1600"/>
              </a:spcBef>
              <a:spcAft>
                <a:spcPts val="0"/>
              </a:spcAft>
              <a:buClr>
                <a:schemeClr val="dk1"/>
              </a:buClr>
              <a:buSzPts val="1100"/>
              <a:buFont typeface="Arial"/>
              <a:buNone/>
            </a:pPr>
            <a:r>
              <a:t/>
            </a:r>
            <a:endParaRPr sz="2400">
              <a:solidFill>
                <a:srgbClr val="FFFFFF"/>
              </a:solidFill>
            </a:endParaRPr>
          </a:p>
          <a:p>
            <a:pPr indent="0" lvl="0" marL="0" rtl="0" algn="l">
              <a:spcBef>
                <a:spcPts val="1600"/>
              </a:spcBef>
              <a:spcAft>
                <a:spcPts val="0"/>
              </a:spcAft>
              <a:buNone/>
            </a:pPr>
            <a:r>
              <a:t/>
            </a:r>
            <a:endParaRPr sz="2400">
              <a:solidFill>
                <a:srgbClr val="FFFFFF"/>
              </a:solidFill>
            </a:endParaRPr>
          </a:p>
          <a:p>
            <a:pPr indent="0" lvl="0" marL="0" rtl="0" algn="l">
              <a:spcBef>
                <a:spcPts val="1600"/>
              </a:spcBef>
              <a:spcAft>
                <a:spcPts val="1600"/>
              </a:spcAft>
              <a:buNone/>
            </a:pPr>
            <a:r>
              <a:t/>
            </a:r>
            <a:endParaRPr/>
          </a:p>
        </p:txBody>
      </p:sp>
      <p:pic>
        <p:nvPicPr>
          <p:cNvPr id="150" name="Google Shape;150;p27"/>
          <p:cNvPicPr preferRelativeResize="0"/>
          <p:nvPr/>
        </p:nvPicPr>
        <p:blipFill>
          <a:blip r:embed="rId3">
            <a:alphaModFix/>
          </a:blip>
          <a:stretch>
            <a:fillRect/>
          </a:stretch>
        </p:blipFill>
        <p:spPr>
          <a:xfrm>
            <a:off x="5442150" y="1777975"/>
            <a:ext cx="3627325" cy="1800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solidFill>
                  <a:srgbClr val="FFFFFF"/>
                </a:solidFill>
              </a:rPr>
              <a:t>sess = tf.Session()</a:t>
            </a:r>
            <a:br>
              <a:rPr b="1" lang="en-GB" sz="2400">
                <a:solidFill>
                  <a:srgbClr val="FFFFFF"/>
                </a:solidFill>
              </a:rPr>
            </a:br>
            <a:r>
              <a:rPr b="1" lang="en-GB" sz="2400">
                <a:solidFill>
                  <a:srgbClr val="FFFFFF"/>
                </a:solidFill>
              </a:rPr>
              <a:t>print(sess.run(a))</a:t>
            </a:r>
            <a:br>
              <a:rPr b="1" lang="en-GB" sz="2400">
                <a:solidFill>
                  <a:srgbClr val="FFFFFF"/>
                </a:solidFill>
              </a:rPr>
            </a:br>
            <a:r>
              <a:rPr b="1" lang="en-GB" sz="2400">
                <a:solidFill>
                  <a:srgbClr val="FFFFFF"/>
                </a:solidFill>
              </a:rPr>
              <a:t>sess.close()</a:t>
            </a:r>
            <a:endParaRPr b="1" sz="2400">
              <a:solidFill>
                <a:srgbClr val="FFFFFF"/>
              </a:solidFill>
              <a:latin typeface="Arial"/>
              <a:ea typeface="Arial"/>
              <a:cs typeface="Arial"/>
              <a:sym typeface="Arial"/>
            </a:endParaRPr>
          </a:p>
          <a:p>
            <a:pPr indent="0" lvl="0" marL="0" rtl="0" algn="l">
              <a:spcBef>
                <a:spcPts val="1600"/>
              </a:spcBef>
              <a:spcAft>
                <a:spcPts val="0"/>
              </a:spcAft>
              <a:buNone/>
            </a:pPr>
            <a:r>
              <a:rPr b="1" lang="en-GB" sz="2400">
                <a:solidFill>
                  <a:srgbClr val="FFFFFF"/>
                </a:solidFill>
                <a:latin typeface="Arial"/>
                <a:ea typeface="Arial"/>
                <a:cs typeface="Arial"/>
                <a:sym typeface="Arial"/>
              </a:rPr>
              <a:t># Other way to define Session.</a:t>
            </a:r>
            <a:endParaRPr b="1" sz="2400">
              <a:solidFill>
                <a:srgbClr val="FFFFFF"/>
              </a:solidFill>
              <a:latin typeface="Arial"/>
              <a:ea typeface="Arial"/>
              <a:cs typeface="Arial"/>
              <a:sym typeface="Arial"/>
            </a:endParaRPr>
          </a:p>
          <a:p>
            <a:pPr indent="0" lvl="0" marL="0" rtl="0" algn="l">
              <a:spcBef>
                <a:spcPts val="1600"/>
              </a:spcBef>
              <a:spcAft>
                <a:spcPts val="0"/>
              </a:spcAft>
              <a:buNone/>
            </a:pPr>
            <a:r>
              <a:rPr b="1" lang="en-GB" sz="2400">
                <a:solidFill>
                  <a:srgbClr val="FFFFFF"/>
                </a:solidFill>
                <a:latin typeface="Arial"/>
                <a:ea typeface="Arial"/>
                <a:cs typeface="Arial"/>
                <a:sym typeface="Arial"/>
              </a:rPr>
              <a:t>with tf.Session() as sess:</a:t>
            </a:r>
            <a:br>
              <a:rPr b="1" lang="en-GB" sz="2400">
                <a:solidFill>
                  <a:srgbClr val="FFFFFF"/>
                </a:solidFill>
                <a:latin typeface="Arial"/>
                <a:ea typeface="Arial"/>
                <a:cs typeface="Arial"/>
                <a:sym typeface="Arial"/>
              </a:rPr>
            </a:br>
            <a:r>
              <a:rPr b="1" lang="en-GB" sz="2400">
                <a:solidFill>
                  <a:srgbClr val="FFFFFF"/>
                </a:solidFill>
                <a:latin typeface="Arial"/>
                <a:ea typeface="Arial"/>
                <a:cs typeface="Arial"/>
                <a:sym typeface="Arial"/>
              </a:rPr>
              <a:t>	print(sess.run(a))</a:t>
            </a:r>
            <a:endParaRPr b="1" sz="2400">
              <a:solidFill>
                <a:srgbClr val="FFFFFF"/>
              </a:solidFill>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More Examples</a:t>
            </a:r>
            <a:endParaRPr/>
          </a:p>
        </p:txBody>
      </p:sp>
      <p:sp>
        <p:nvSpPr>
          <p:cNvPr id="161" name="Google Shape;161;p29"/>
          <p:cNvSpPr txBox="1"/>
          <p:nvPr>
            <p:ph idx="1" type="body"/>
          </p:nvPr>
        </p:nvSpPr>
        <p:spPr>
          <a:xfrm>
            <a:off x="311700" y="1152475"/>
            <a:ext cx="8520600" cy="3923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2400">
                <a:solidFill>
                  <a:srgbClr val="FFFFFF"/>
                </a:solidFill>
                <a:latin typeface="Arial"/>
                <a:ea typeface="Arial"/>
                <a:cs typeface="Arial"/>
                <a:sym typeface="Arial"/>
              </a:rPr>
              <a:t>x = 10</a:t>
            </a:r>
            <a:br>
              <a:rPr b="1" lang="en-GB" sz="2400">
                <a:solidFill>
                  <a:srgbClr val="FFFFFF"/>
                </a:solidFill>
                <a:latin typeface="Arial"/>
                <a:ea typeface="Arial"/>
                <a:cs typeface="Arial"/>
                <a:sym typeface="Arial"/>
              </a:rPr>
            </a:br>
            <a:r>
              <a:rPr b="1" lang="en-GB" sz="2400">
                <a:solidFill>
                  <a:srgbClr val="FFFFFF"/>
                </a:solidFill>
                <a:latin typeface="Arial"/>
                <a:ea typeface="Arial"/>
                <a:cs typeface="Arial"/>
                <a:sym typeface="Arial"/>
              </a:rPr>
              <a:t>y = 12</a:t>
            </a:r>
            <a:br>
              <a:rPr b="1" lang="en-GB" sz="2400">
                <a:solidFill>
                  <a:srgbClr val="FFFFFF"/>
                </a:solidFill>
                <a:latin typeface="Arial"/>
                <a:ea typeface="Arial"/>
                <a:cs typeface="Arial"/>
                <a:sym typeface="Arial"/>
              </a:rPr>
            </a:br>
            <a:endParaRPr b="1"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b="1" lang="en-GB" sz="2400">
                <a:solidFill>
                  <a:srgbClr val="FFFFFF"/>
                </a:solidFill>
                <a:latin typeface="Arial"/>
                <a:ea typeface="Arial"/>
                <a:cs typeface="Arial"/>
                <a:sym typeface="Arial"/>
              </a:rPr>
              <a:t>o1 = tf.add(x, y)</a:t>
            </a:r>
            <a:br>
              <a:rPr b="1" lang="en-GB" sz="2400">
                <a:solidFill>
                  <a:srgbClr val="FFFFFF"/>
                </a:solidFill>
                <a:latin typeface="Arial"/>
                <a:ea typeface="Arial"/>
                <a:cs typeface="Arial"/>
                <a:sym typeface="Arial"/>
              </a:rPr>
            </a:br>
            <a:r>
              <a:rPr b="1" lang="en-GB" sz="2400">
                <a:solidFill>
                  <a:srgbClr val="FFFFFF"/>
                </a:solidFill>
                <a:latin typeface="Arial"/>
                <a:ea typeface="Arial"/>
                <a:cs typeface="Arial"/>
                <a:sym typeface="Arial"/>
              </a:rPr>
              <a:t>o2 = tf.multiply(x, y)</a:t>
            </a:r>
            <a:br>
              <a:rPr b="1" lang="en-GB" sz="2400">
                <a:solidFill>
                  <a:srgbClr val="FFFFFF"/>
                </a:solidFill>
                <a:latin typeface="Arial"/>
                <a:ea typeface="Arial"/>
                <a:cs typeface="Arial"/>
                <a:sym typeface="Arial"/>
              </a:rPr>
            </a:br>
            <a:r>
              <a:rPr b="1" lang="en-GB" sz="2400">
                <a:solidFill>
                  <a:srgbClr val="FFFFFF"/>
                </a:solidFill>
                <a:latin typeface="Arial"/>
                <a:ea typeface="Arial"/>
                <a:cs typeface="Arial"/>
                <a:sym typeface="Arial"/>
              </a:rPr>
              <a:t>o3 = tf.pow(o2, o1)</a:t>
            </a:r>
            <a:br>
              <a:rPr b="1" lang="en-GB" sz="2400">
                <a:solidFill>
                  <a:srgbClr val="FFFFFF"/>
                </a:solidFill>
                <a:latin typeface="Arial"/>
                <a:ea typeface="Arial"/>
                <a:cs typeface="Arial"/>
                <a:sym typeface="Arial"/>
              </a:rPr>
            </a:br>
            <a:endParaRPr b="1"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b="1" lang="en-GB" sz="2400">
                <a:solidFill>
                  <a:srgbClr val="FFFFFF"/>
                </a:solidFill>
                <a:latin typeface="Arial"/>
                <a:ea typeface="Arial"/>
                <a:cs typeface="Arial"/>
                <a:sym typeface="Arial"/>
              </a:rPr>
              <a:t>with tf.Session() as sess:</a:t>
            </a:r>
            <a:br>
              <a:rPr b="1" lang="en-GB" sz="2400">
                <a:solidFill>
                  <a:srgbClr val="FFFFFF"/>
                </a:solidFill>
                <a:latin typeface="Arial"/>
                <a:ea typeface="Arial"/>
                <a:cs typeface="Arial"/>
                <a:sym typeface="Arial"/>
              </a:rPr>
            </a:br>
            <a:r>
              <a:rPr b="1" lang="en-GB" sz="2400">
                <a:solidFill>
                  <a:srgbClr val="FFFFFF"/>
                </a:solidFill>
                <a:latin typeface="Arial"/>
                <a:ea typeface="Arial"/>
                <a:cs typeface="Arial"/>
                <a:sym typeface="Arial"/>
              </a:rPr>
              <a:t>	o3 = sess.run(o3)</a:t>
            </a:r>
            <a:endParaRPr b="1"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t/>
            </a:r>
            <a:endParaRPr b="1" sz="2400">
              <a:solidFill>
                <a:srgbClr val="FFFFFF"/>
              </a:solidFill>
              <a:latin typeface="Arial"/>
              <a:ea typeface="Arial"/>
              <a:cs typeface="Arial"/>
              <a:sym typeface="Arial"/>
            </a:endParaRPr>
          </a:p>
          <a:p>
            <a:pPr indent="0" lvl="0" marL="0" rtl="0" algn="l">
              <a:lnSpc>
                <a:spcPct val="100000"/>
              </a:lnSpc>
              <a:spcBef>
                <a:spcPts val="1600"/>
              </a:spcBef>
              <a:spcAft>
                <a:spcPts val="1600"/>
              </a:spcAft>
              <a:buClr>
                <a:schemeClr val="dk1"/>
              </a:buClr>
              <a:buSzPts val="1100"/>
              <a:buFont typeface="Arial"/>
              <a:buNone/>
            </a:pPr>
            <a:r>
              <a:t/>
            </a:r>
            <a:endParaRPr b="1" sz="2400">
              <a:solidFill>
                <a:srgbClr val="FFFFFF"/>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Constant </a:t>
            </a:r>
            <a:endParaRPr/>
          </a:p>
        </p:txBody>
      </p:sp>
      <p:sp>
        <p:nvSpPr>
          <p:cNvPr id="167" name="Google Shape;167;p30"/>
          <p:cNvSpPr txBox="1"/>
          <p:nvPr>
            <p:ph idx="1" type="body"/>
          </p:nvPr>
        </p:nvSpPr>
        <p:spPr>
          <a:xfrm>
            <a:off x="311700" y="1017725"/>
            <a:ext cx="8520600" cy="355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1" sz="3000">
              <a:solidFill>
                <a:srgbClr val="FFFFFF"/>
              </a:solidFill>
              <a:latin typeface="Arial"/>
              <a:ea typeface="Arial"/>
              <a:cs typeface="Arial"/>
              <a:sym typeface="Arial"/>
            </a:endParaRPr>
          </a:p>
          <a:p>
            <a:pPr indent="0" lvl="0" marL="0" rtl="0" algn="ctr">
              <a:spcBef>
                <a:spcPts val="1600"/>
              </a:spcBef>
              <a:spcAft>
                <a:spcPts val="0"/>
              </a:spcAft>
              <a:buClr>
                <a:schemeClr val="dk1"/>
              </a:buClr>
              <a:buSzPts val="1100"/>
              <a:buFont typeface="Arial"/>
              <a:buNone/>
            </a:pPr>
            <a:r>
              <a:rPr b="1" lang="en-GB" sz="3000">
                <a:solidFill>
                  <a:srgbClr val="FFFFFF"/>
                </a:solidFill>
                <a:latin typeface="Arial"/>
                <a:ea typeface="Arial"/>
                <a:cs typeface="Arial"/>
                <a:sym typeface="Arial"/>
              </a:rPr>
              <a:t>a = tf.constant(5)</a:t>
            </a:r>
            <a:br>
              <a:rPr b="1" lang="en-GB" sz="3000">
                <a:solidFill>
                  <a:srgbClr val="FFFFFF"/>
                </a:solidFill>
                <a:latin typeface="Arial"/>
                <a:ea typeface="Arial"/>
                <a:cs typeface="Arial"/>
                <a:sym typeface="Arial"/>
              </a:rPr>
            </a:br>
            <a:r>
              <a:rPr b="1" lang="en-GB" sz="3000">
                <a:solidFill>
                  <a:srgbClr val="FFFFFF"/>
                </a:solidFill>
                <a:latin typeface="Arial"/>
                <a:ea typeface="Arial"/>
                <a:cs typeface="Arial"/>
                <a:sym typeface="Arial"/>
              </a:rPr>
              <a:t>b = tf.constant(7)</a:t>
            </a:r>
            <a:br>
              <a:rPr b="1" lang="en-GB" sz="3000">
                <a:solidFill>
                  <a:srgbClr val="FFFFFF"/>
                </a:solidFill>
                <a:latin typeface="Arial"/>
                <a:ea typeface="Arial"/>
                <a:cs typeface="Arial"/>
                <a:sym typeface="Arial"/>
              </a:rPr>
            </a:br>
            <a:r>
              <a:rPr b="1" lang="en-GB" sz="3000">
                <a:solidFill>
                  <a:srgbClr val="FFFFFF"/>
                </a:solidFill>
                <a:latin typeface="Arial"/>
                <a:ea typeface="Arial"/>
                <a:cs typeface="Arial"/>
                <a:sym typeface="Arial"/>
              </a:rPr>
              <a:t>x = tf.add(a, b)</a:t>
            </a:r>
            <a:endParaRPr b="1" sz="3000">
              <a:solidFill>
                <a:srgbClr val="FFFFFF"/>
              </a:solidFill>
              <a:latin typeface="Arial"/>
              <a:ea typeface="Arial"/>
              <a:cs typeface="Arial"/>
              <a:sym typeface="Arial"/>
            </a:endParaRPr>
          </a:p>
          <a:p>
            <a:pPr indent="0" lvl="0" marL="0" rtl="0" algn="ctr">
              <a:spcBef>
                <a:spcPts val="1600"/>
              </a:spcBef>
              <a:spcAft>
                <a:spcPts val="0"/>
              </a:spcAft>
              <a:buClr>
                <a:schemeClr val="dk1"/>
              </a:buClr>
              <a:buSzPts val="1100"/>
              <a:buFont typeface="Arial"/>
              <a:buNone/>
            </a:pPr>
            <a:r>
              <a:rPr b="1" lang="en-GB" sz="3000">
                <a:solidFill>
                  <a:srgbClr val="FFFF00"/>
                </a:solidFill>
                <a:latin typeface="Arial"/>
                <a:ea typeface="Arial"/>
                <a:cs typeface="Arial"/>
                <a:sym typeface="Arial"/>
              </a:rPr>
              <a:t>with tf.Session() as sess:</a:t>
            </a:r>
            <a:br>
              <a:rPr b="1" lang="en-GB" sz="3000">
                <a:solidFill>
                  <a:srgbClr val="FFFFFF"/>
                </a:solidFill>
                <a:latin typeface="Arial"/>
                <a:ea typeface="Arial"/>
                <a:cs typeface="Arial"/>
                <a:sym typeface="Arial"/>
              </a:rPr>
            </a:br>
            <a:r>
              <a:rPr b="1" lang="en-GB" sz="3000">
                <a:solidFill>
                  <a:srgbClr val="FFFFFF"/>
                </a:solidFill>
                <a:latin typeface="Arial"/>
                <a:ea typeface="Arial"/>
                <a:cs typeface="Arial"/>
                <a:sym typeface="Arial"/>
              </a:rPr>
              <a:t>	print(sess.run(x))</a:t>
            </a:r>
            <a:endParaRPr b="1" sz="3000">
              <a:solidFill>
                <a:srgbClr val="FFFFFF"/>
              </a:solidFill>
              <a:latin typeface="Arial"/>
              <a:ea typeface="Arial"/>
              <a:cs typeface="Arial"/>
              <a:sym typeface="Arial"/>
            </a:endParaRPr>
          </a:p>
          <a:p>
            <a:pPr indent="0" lvl="0" marL="0" rtl="0" algn="ctr">
              <a:spcBef>
                <a:spcPts val="1600"/>
              </a:spcBef>
              <a:spcAft>
                <a:spcPts val="1600"/>
              </a:spcAft>
              <a:buNone/>
            </a:pPr>
            <a:r>
              <a:t/>
            </a:r>
            <a:endParaRPr b="1" sz="3000">
              <a:solidFill>
                <a:srgbClr val="FFFFFF"/>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Tensor Board and Summary</a:t>
            </a:r>
            <a:endParaRPr/>
          </a:p>
        </p:txBody>
      </p:sp>
      <p:pic>
        <p:nvPicPr>
          <p:cNvPr id="173" name="Google Shape;173;p31"/>
          <p:cNvPicPr preferRelativeResize="0"/>
          <p:nvPr/>
        </p:nvPicPr>
        <p:blipFill>
          <a:blip r:embed="rId3">
            <a:alphaModFix/>
          </a:blip>
          <a:stretch>
            <a:fillRect/>
          </a:stretch>
        </p:blipFill>
        <p:spPr>
          <a:xfrm>
            <a:off x="1845275" y="1017725"/>
            <a:ext cx="5593926" cy="41359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pic>
        <p:nvPicPr>
          <p:cNvPr id="64" name="Google Shape;64;p14"/>
          <p:cNvPicPr preferRelativeResize="0"/>
          <p:nvPr/>
        </p:nvPicPr>
        <p:blipFill>
          <a:blip r:embed="rId3">
            <a:alphaModFix/>
          </a:blip>
          <a:stretch>
            <a:fillRect/>
          </a:stretch>
        </p:blipFill>
        <p:spPr>
          <a:xfrm>
            <a:off x="152400" y="152400"/>
            <a:ext cx="1905000" cy="1285875"/>
          </a:xfrm>
          <a:prstGeom prst="rect">
            <a:avLst/>
          </a:prstGeom>
          <a:noFill/>
          <a:ln>
            <a:noFill/>
          </a:ln>
        </p:spPr>
      </p:pic>
      <p:pic>
        <p:nvPicPr>
          <p:cNvPr id="65" name="Google Shape;65;p14"/>
          <p:cNvPicPr preferRelativeResize="0"/>
          <p:nvPr/>
        </p:nvPicPr>
        <p:blipFill>
          <a:blip r:embed="rId4">
            <a:alphaModFix/>
          </a:blip>
          <a:stretch>
            <a:fillRect/>
          </a:stretch>
        </p:blipFill>
        <p:spPr>
          <a:xfrm>
            <a:off x="2674750" y="152400"/>
            <a:ext cx="2600325" cy="1047750"/>
          </a:xfrm>
          <a:prstGeom prst="rect">
            <a:avLst/>
          </a:prstGeom>
          <a:noFill/>
          <a:ln>
            <a:noFill/>
          </a:ln>
        </p:spPr>
      </p:pic>
      <p:pic>
        <p:nvPicPr>
          <p:cNvPr id="66" name="Google Shape;66;p14"/>
          <p:cNvPicPr preferRelativeResize="0"/>
          <p:nvPr/>
        </p:nvPicPr>
        <p:blipFill>
          <a:blip r:embed="rId5">
            <a:alphaModFix/>
          </a:blip>
          <a:stretch>
            <a:fillRect/>
          </a:stretch>
        </p:blipFill>
        <p:spPr>
          <a:xfrm>
            <a:off x="6530925" y="224900"/>
            <a:ext cx="1905000" cy="1905000"/>
          </a:xfrm>
          <a:prstGeom prst="rect">
            <a:avLst/>
          </a:prstGeom>
          <a:noFill/>
          <a:ln>
            <a:noFill/>
          </a:ln>
        </p:spPr>
      </p:pic>
      <p:pic>
        <p:nvPicPr>
          <p:cNvPr id="67" name="Google Shape;67;p14"/>
          <p:cNvPicPr preferRelativeResize="0"/>
          <p:nvPr/>
        </p:nvPicPr>
        <p:blipFill>
          <a:blip r:embed="rId6">
            <a:alphaModFix/>
          </a:blip>
          <a:stretch>
            <a:fillRect/>
          </a:stretch>
        </p:blipFill>
        <p:spPr>
          <a:xfrm>
            <a:off x="254100" y="1665775"/>
            <a:ext cx="2056125" cy="1387875"/>
          </a:xfrm>
          <a:prstGeom prst="rect">
            <a:avLst/>
          </a:prstGeom>
          <a:noFill/>
          <a:ln>
            <a:noFill/>
          </a:ln>
        </p:spPr>
      </p:pic>
      <p:pic>
        <p:nvPicPr>
          <p:cNvPr id="68" name="Google Shape;68;p14"/>
          <p:cNvPicPr preferRelativeResize="0"/>
          <p:nvPr/>
        </p:nvPicPr>
        <p:blipFill>
          <a:blip r:embed="rId7">
            <a:alphaModFix/>
          </a:blip>
          <a:stretch>
            <a:fillRect/>
          </a:stretch>
        </p:blipFill>
        <p:spPr>
          <a:xfrm>
            <a:off x="3189100" y="1818405"/>
            <a:ext cx="1837150" cy="753350"/>
          </a:xfrm>
          <a:prstGeom prst="rect">
            <a:avLst/>
          </a:prstGeom>
          <a:noFill/>
          <a:ln>
            <a:noFill/>
          </a:ln>
        </p:spPr>
      </p:pic>
      <p:pic>
        <p:nvPicPr>
          <p:cNvPr id="69" name="Google Shape;69;p14"/>
          <p:cNvPicPr preferRelativeResize="0"/>
          <p:nvPr/>
        </p:nvPicPr>
        <p:blipFill>
          <a:blip r:embed="rId8">
            <a:alphaModFix/>
          </a:blip>
          <a:stretch>
            <a:fillRect/>
          </a:stretch>
        </p:blipFill>
        <p:spPr>
          <a:xfrm>
            <a:off x="5905125" y="2390125"/>
            <a:ext cx="3124200" cy="1285875"/>
          </a:xfrm>
          <a:prstGeom prst="rect">
            <a:avLst/>
          </a:prstGeom>
          <a:noFill/>
          <a:ln>
            <a:noFill/>
          </a:ln>
        </p:spPr>
      </p:pic>
      <p:pic>
        <p:nvPicPr>
          <p:cNvPr id="70" name="Google Shape;70;p14"/>
          <p:cNvPicPr preferRelativeResize="0"/>
          <p:nvPr/>
        </p:nvPicPr>
        <p:blipFill>
          <a:blip r:embed="rId9">
            <a:alphaModFix/>
          </a:blip>
          <a:stretch>
            <a:fillRect/>
          </a:stretch>
        </p:blipFill>
        <p:spPr>
          <a:xfrm>
            <a:off x="175199" y="3053650"/>
            <a:ext cx="2600325" cy="1146766"/>
          </a:xfrm>
          <a:prstGeom prst="rect">
            <a:avLst/>
          </a:prstGeom>
          <a:noFill/>
          <a:ln>
            <a:noFill/>
          </a:ln>
        </p:spPr>
      </p:pic>
      <p:pic>
        <p:nvPicPr>
          <p:cNvPr id="71" name="Google Shape;71;p14"/>
          <p:cNvPicPr preferRelativeResize="0"/>
          <p:nvPr/>
        </p:nvPicPr>
        <p:blipFill>
          <a:blip r:embed="rId10">
            <a:alphaModFix/>
          </a:blip>
          <a:stretch>
            <a:fillRect/>
          </a:stretch>
        </p:blipFill>
        <p:spPr>
          <a:xfrm>
            <a:off x="3530695" y="3053650"/>
            <a:ext cx="1619250" cy="504825"/>
          </a:xfrm>
          <a:prstGeom prst="rect">
            <a:avLst/>
          </a:prstGeom>
          <a:noFill/>
          <a:ln>
            <a:noFill/>
          </a:ln>
        </p:spPr>
      </p:pic>
      <p:pic>
        <p:nvPicPr>
          <p:cNvPr id="72" name="Google Shape;72;p14"/>
          <p:cNvPicPr preferRelativeResize="0"/>
          <p:nvPr/>
        </p:nvPicPr>
        <p:blipFill>
          <a:blip r:embed="rId11">
            <a:alphaModFix/>
          </a:blip>
          <a:stretch>
            <a:fillRect/>
          </a:stretch>
        </p:blipFill>
        <p:spPr>
          <a:xfrm>
            <a:off x="7112449" y="3784825"/>
            <a:ext cx="1722518" cy="1162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How to Get TensorBoard:</a:t>
            </a:r>
            <a:endParaRPr/>
          </a:p>
        </p:txBody>
      </p:sp>
      <p:sp>
        <p:nvSpPr>
          <p:cNvPr id="179" name="Google Shape;179;p32"/>
          <p:cNvSpPr txBox="1"/>
          <p:nvPr>
            <p:ph idx="1" type="body"/>
          </p:nvPr>
        </p:nvSpPr>
        <p:spPr>
          <a:xfrm>
            <a:off x="159825" y="903250"/>
            <a:ext cx="8805000" cy="409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2400">
                <a:solidFill>
                  <a:srgbClr val="FFFFFF"/>
                </a:solidFill>
              </a:rPr>
              <a:t>a = tf.constant(7)</a:t>
            </a:r>
            <a:br>
              <a:rPr b="1" lang="en-GB" sz="2400">
                <a:solidFill>
                  <a:srgbClr val="FFFFFF"/>
                </a:solidFill>
              </a:rPr>
            </a:br>
            <a:r>
              <a:rPr b="1" lang="en-GB" sz="2400">
                <a:solidFill>
                  <a:srgbClr val="FFFFFF"/>
                </a:solidFill>
              </a:rPr>
              <a:t>b = tf.constant(8)</a:t>
            </a:r>
            <a:br>
              <a:rPr b="1" lang="en-GB" sz="2400">
                <a:solidFill>
                  <a:srgbClr val="FFFFFF"/>
                </a:solidFill>
              </a:rPr>
            </a:br>
            <a:r>
              <a:rPr b="1" lang="en-GB" sz="2400">
                <a:solidFill>
                  <a:srgbClr val="FFFFFF"/>
                </a:solidFill>
              </a:rPr>
              <a:t>x = tf.add(a, b)</a:t>
            </a:r>
            <a:endParaRPr b="1" sz="2400">
              <a:solidFill>
                <a:srgbClr val="FFFFFF"/>
              </a:solidFill>
            </a:endParaRPr>
          </a:p>
          <a:p>
            <a:pPr indent="0" lvl="0" marL="0" rtl="0" algn="l">
              <a:spcBef>
                <a:spcPts val="1600"/>
              </a:spcBef>
              <a:spcAft>
                <a:spcPts val="1600"/>
              </a:spcAft>
              <a:buClr>
                <a:schemeClr val="dk1"/>
              </a:buClr>
              <a:buSzPts val="1100"/>
              <a:buFont typeface="Arial"/>
              <a:buNone/>
            </a:pPr>
            <a:r>
              <a:rPr b="1" lang="en-GB" sz="2200">
                <a:solidFill>
                  <a:srgbClr val="000000"/>
                </a:solidFill>
                <a:highlight>
                  <a:srgbClr val="FFFF00"/>
                </a:highlight>
              </a:rPr>
              <a:t>writer = tf.summary.FileWriter('./graphs', tf.get_default_graph())</a:t>
            </a:r>
            <a:br>
              <a:rPr lang="en-GB" sz="2400">
                <a:solidFill>
                  <a:srgbClr val="000000"/>
                </a:solidFill>
              </a:rPr>
            </a:br>
            <a:r>
              <a:rPr lang="en-GB" sz="2400">
                <a:solidFill>
                  <a:srgbClr val="FFFFFF"/>
                </a:solidFill>
              </a:rPr>
              <a:t>with tf.Session() as sess:</a:t>
            </a:r>
            <a:br>
              <a:rPr lang="en-GB" sz="2400">
                <a:solidFill>
                  <a:srgbClr val="000000"/>
                </a:solidFill>
              </a:rPr>
            </a:br>
            <a:r>
              <a:rPr lang="en-GB" sz="2400">
                <a:solidFill>
                  <a:srgbClr val="000000"/>
                </a:solidFill>
              </a:rPr>
              <a:t>	</a:t>
            </a:r>
            <a:r>
              <a:rPr lang="en-GB" sz="2400">
                <a:solidFill>
                  <a:srgbClr val="000000"/>
                </a:solidFill>
                <a:highlight>
                  <a:schemeClr val="accent3"/>
                </a:highlight>
              </a:rPr>
              <a:t>	</a:t>
            </a:r>
            <a:r>
              <a:rPr lang="en-GB" sz="2400">
                <a:solidFill>
                  <a:srgbClr val="FFFFFF"/>
                </a:solidFill>
              </a:rPr>
              <a:t>print(sess.run(x))</a:t>
            </a:r>
            <a:br>
              <a:rPr lang="en-GB" sz="2400">
                <a:solidFill>
                  <a:srgbClr val="FFFFFF"/>
                </a:solidFill>
              </a:rPr>
            </a:br>
            <a:r>
              <a:rPr b="1" lang="en-GB" sz="2400">
                <a:solidFill>
                  <a:srgbClr val="000000"/>
                </a:solidFill>
                <a:highlight>
                  <a:srgbClr val="FFFF00"/>
                </a:highlight>
              </a:rPr>
              <a:t>writer.close() </a:t>
            </a:r>
            <a:r>
              <a:rPr lang="en-GB" sz="2400">
                <a:solidFill>
                  <a:srgbClr val="FFFFFF"/>
                </a:solidFill>
              </a:rPr>
              <a:t> # close the writer when you’re done using it</a:t>
            </a:r>
            <a:endParaRPr sz="2400">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How To See the Graph</a:t>
            </a:r>
            <a:endParaRPr/>
          </a:p>
        </p:txBody>
      </p:sp>
      <p:sp>
        <p:nvSpPr>
          <p:cNvPr id="185" name="Google Shape;185;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2400">
                <a:solidFill>
                  <a:srgbClr val="FFFFFF"/>
                </a:solidFill>
              </a:rPr>
              <a:t>Go to terminal, run:</a:t>
            </a:r>
            <a:endParaRPr b="1" sz="2400">
              <a:solidFill>
                <a:srgbClr val="FFFFFF"/>
              </a:solidFill>
            </a:endParaRPr>
          </a:p>
          <a:p>
            <a:pPr indent="0" lvl="0" marL="0" rtl="0" algn="l">
              <a:spcBef>
                <a:spcPts val="1600"/>
              </a:spcBef>
              <a:spcAft>
                <a:spcPts val="0"/>
              </a:spcAft>
              <a:buClr>
                <a:schemeClr val="dk1"/>
              </a:buClr>
              <a:buSzPts val="1100"/>
              <a:buFont typeface="Arial"/>
              <a:buNone/>
            </a:pPr>
            <a:r>
              <a:t/>
            </a:r>
            <a:endParaRPr b="1" sz="2400">
              <a:solidFill>
                <a:srgbClr val="FFFFFF"/>
              </a:solidFill>
            </a:endParaRPr>
          </a:p>
          <a:p>
            <a:pPr indent="0" lvl="0" marL="0" rtl="0" algn="l">
              <a:spcBef>
                <a:spcPts val="1600"/>
              </a:spcBef>
              <a:spcAft>
                <a:spcPts val="0"/>
              </a:spcAft>
              <a:buClr>
                <a:schemeClr val="dk1"/>
              </a:buClr>
              <a:buSzPts val="1100"/>
              <a:buFont typeface="Arial"/>
              <a:buNone/>
            </a:pPr>
            <a:r>
              <a:rPr b="1" lang="en-GB" sz="2400">
                <a:solidFill>
                  <a:srgbClr val="FFFFFF"/>
                </a:solidFill>
              </a:rPr>
              <a:t>$ tensorboard --logdir="./graphs" --port 6006</a:t>
            </a:r>
            <a:endParaRPr b="1" sz="2400">
              <a:solidFill>
                <a:srgbClr val="FFFFFF"/>
              </a:solidFill>
            </a:endParaRPr>
          </a:p>
          <a:p>
            <a:pPr indent="0" lvl="0" marL="0" rtl="0" algn="l">
              <a:spcBef>
                <a:spcPts val="1600"/>
              </a:spcBef>
              <a:spcAft>
                <a:spcPts val="0"/>
              </a:spcAft>
              <a:buClr>
                <a:schemeClr val="dk1"/>
              </a:buClr>
              <a:buSzPts val="1100"/>
              <a:buFont typeface="Arial"/>
              <a:buNone/>
            </a:pPr>
            <a:r>
              <a:t/>
            </a:r>
            <a:endParaRPr b="1" sz="2400">
              <a:solidFill>
                <a:srgbClr val="FFFFFF"/>
              </a:solidFill>
            </a:endParaRPr>
          </a:p>
          <a:p>
            <a:pPr indent="0" lvl="0" marL="0" rtl="0" algn="l">
              <a:spcBef>
                <a:spcPts val="1600"/>
              </a:spcBef>
              <a:spcAft>
                <a:spcPts val="0"/>
              </a:spcAft>
              <a:buClr>
                <a:schemeClr val="dk1"/>
              </a:buClr>
              <a:buSzPts val="1100"/>
              <a:buFont typeface="Arial"/>
              <a:buNone/>
            </a:pPr>
            <a:r>
              <a:rPr b="1" lang="en-GB" sz="2400">
                <a:solidFill>
                  <a:srgbClr val="FFFFFF"/>
                </a:solidFill>
              </a:rPr>
              <a:t>Then open your browser and go to: http://localhost:6006/</a:t>
            </a:r>
            <a:endParaRPr b="1" sz="2400">
              <a:solidFill>
                <a:srgbClr val="FFFFFF"/>
              </a:solidFill>
            </a:endParaRPr>
          </a:p>
          <a:p>
            <a:pPr indent="0" lvl="0" marL="0" rtl="0" algn="l">
              <a:spcBef>
                <a:spcPts val="1600"/>
              </a:spcBef>
              <a:spcAft>
                <a:spcPts val="1600"/>
              </a:spcAft>
              <a:buNone/>
            </a:pPr>
            <a:r>
              <a:t/>
            </a:r>
            <a:endParaRPr sz="240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pic>
        <p:nvPicPr>
          <p:cNvPr id="190" name="Google Shape;190;p34"/>
          <p:cNvPicPr preferRelativeResize="0"/>
          <p:nvPr/>
        </p:nvPicPr>
        <p:blipFill>
          <a:blip r:embed="rId3">
            <a:alphaModFix/>
          </a:blip>
          <a:stretch>
            <a:fillRect/>
          </a:stretch>
        </p:blipFill>
        <p:spPr>
          <a:xfrm>
            <a:off x="379575" y="0"/>
            <a:ext cx="8764418" cy="51435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Adding custom name</a:t>
            </a:r>
            <a:endParaRPr/>
          </a:p>
        </p:txBody>
      </p:sp>
      <p:sp>
        <p:nvSpPr>
          <p:cNvPr id="196" name="Google Shape;196;p35"/>
          <p:cNvSpPr txBox="1"/>
          <p:nvPr>
            <p:ph idx="1" type="body"/>
          </p:nvPr>
        </p:nvSpPr>
        <p:spPr>
          <a:xfrm>
            <a:off x="116225" y="1152475"/>
            <a:ext cx="8950500" cy="370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2400">
                <a:solidFill>
                  <a:srgbClr val="FFFFFF"/>
                </a:solidFill>
              </a:rPr>
              <a:t>a = tf.constant(2, </a:t>
            </a:r>
            <a:r>
              <a:rPr b="1" lang="en-GB" sz="2400">
                <a:solidFill>
                  <a:srgbClr val="000000"/>
                </a:solidFill>
                <a:highlight>
                  <a:srgbClr val="FFFF00"/>
                </a:highlight>
              </a:rPr>
              <a:t>name='a'</a:t>
            </a:r>
            <a:r>
              <a:rPr b="1" lang="en-GB" sz="2400">
                <a:solidFill>
                  <a:srgbClr val="FFFFFF"/>
                </a:solidFill>
              </a:rPr>
              <a:t>)</a:t>
            </a:r>
            <a:br>
              <a:rPr b="1" lang="en-GB" sz="2400">
                <a:solidFill>
                  <a:srgbClr val="FFFFFF"/>
                </a:solidFill>
              </a:rPr>
            </a:br>
            <a:r>
              <a:rPr b="1" lang="en-GB" sz="2400">
                <a:solidFill>
                  <a:srgbClr val="FFFFFF"/>
                </a:solidFill>
              </a:rPr>
              <a:t>b = tf.constant(3,</a:t>
            </a:r>
            <a:r>
              <a:rPr b="1" lang="en-GB" sz="2400">
                <a:solidFill>
                  <a:srgbClr val="000000"/>
                </a:solidFill>
                <a:highlight>
                  <a:srgbClr val="FFFF00"/>
                </a:highlight>
              </a:rPr>
              <a:t> name='b'</a:t>
            </a:r>
            <a:r>
              <a:rPr b="1" lang="en-GB" sz="2400">
                <a:solidFill>
                  <a:srgbClr val="FFFFFF"/>
                </a:solidFill>
              </a:rPr>
              <a:t>)</a:t>
            </a:r>
            <a:br>
              <a:rPr b="1" lang="en-GB" sz="2400">
                <a:solidFill>
                  <a:srgbClr val="FFFFFF"/>
                </a:solidFill>
              </a:rPr>
            </a:br>
            <a:r>
              <a:rPr b="1" lang="en-GB" sz="2400">
                <a:solidFill>
                  <a:srgbClr val="FFFFFF"/>
                </a:solidFill>
              </a:rPr>
              <a:t>x = tf.add(a, b, </a:t>
            </a:r>
            <a:r>
              <a:rPr b="1" lang="en-GB" sz="2400">
                <a:solidFill>
                  <a:srgbClr val="000000"/>
                </a:solidFill>
                <a:highlight>
                  <a:srgbClr val="FFFF00"/>
                </a:highlight>
              </a:rPr>
              <a:t>name='add'</a:t>
            </a:r>
            <a:r>
              <a:rPr b="1" lang="en-GB" sz="2400">
                <a:solidFill>
                  <a:srgbClr val="FFFFFF"/>
                </a:solidFill>
              </a:rPr>
              <a:t>)</a:t>
            </a:r>
            <a:endParaRPr b="1" sz="2400">
              <a:solidFill>
                <a:srgbClr val="FFFFFF"/>
              </a:solidFill>
            </a:endParaRPr>
          </a:p>
          <a:p>
            <a:pPr indent="0" lvl="0" marL="0" rtl="0" algn="l">
              <a:spcBef>
                <a:spcPts val="1600"/>
              </a:spcBef>
              <a:spcAft>
                <a:spcPts val="0"/>
              </a:spcAft>
              <a:buClr>
                <a:schemeClr val="dk1"/>
              </a:buClr>
              <a:buSzPts val="1100"/>
              <a:buFont typeface="Arial"/>
              <a:buNone/>
            </a:pPr>
            <a:r>
              <a:rPr b="1" lang="en-GB">
                <a:solidFill>
                  <a:srgbClr val="000000"/>
                </a:solidFill>
                <a:highlight>
                  <a:srgbClr val="FFFF00"/>
                </a:highlight>
              </a:rPr>
              <a:t>writer = tf.summary.FileWriter('./graphs', tf.get_default_graph())</a:t>
            </a:r>
            <a:br>
              <a:rPr b="1" lang="en-GB" sz="2400">
                <a:solidFill>
                  <a:srgbClr val="FFFFFF"/>
                </a:solidFill>
              </a:rPr>
            </a:br>
            <a:r>
              <a:rPr b="1" lang="en-GB" sz="2400">
                <a:solidFill>
                  <a:srgbClr val="FFFFFF"/>
                </a:solidFill>
              </a:rPr>
              <a:t>with tf.Session() as sess:</a:t>
            </a:r>
            <a:br>
              <a:rPr b="1" lang="en-GB" sz="2400">
                <a:solidFill>
                  <a:srgbClr val="FFFFFF"/>
                </a:solidFill>
              </a:rPr>
            </a:br>
            <a:r>
              <a:rPr b="1" lang="en-GB" sz="2400">
                <a:solidFill>
                  <a:srgbClr val="FFFFFF"/>
                </a:solidFill>
              </a:rPr>
              <a:t>	print(sess.run(x))</a:t>
            </a:r>
            <a:endParaRPr b="1" sz="2400">
              <a:solidFill>
                <a:srgbClr val="FFFFFF"/>
              </a:solidFill>
            </a:endParaRPr>
          </a:p>
          <a:p>
            <a:pPr indent="0" lvl="0" marL="0" rtl="0" algn="l">
              <a:spcBef>
                <a:spcPts val="1600"/>
              </a:spcBef>
              <a:spcAft>
                <a:spcPts val="1600"/>
              </a:spcAft>
              <a:buClr>
                <a:schemeClr val="dk1"/>
              </a:buClr>
              <a:buSzPts val="1100"/>
              <a:buFont typeface="Arial"/>
              <a:buNone/>
            </a:pPr>
            <a:r>
              <a:rPr b="1" lang="en-GB">
                <a:solidFill>
                  <a:srgbClr val="000000"/>
                </a:solidFill>
                <a:highlight>
                  <a:srgbClr val="FFFF00"/>
                </a:highlight>
              </a:rPr>
              <a:t>writer.close() </a:t>
            </a:r>
            <a:endParaRPr b="1">
              <a:solidFill>
                <a:srgbClr val="FFFFFF"/>
              </a:solidFill>
            </a:endParaRPr>
          </a:p>
        </p:txBody>
      </p:sp>
      <p:pic>
        <p:nvPicPr>
          <p:cNvPr id="197" name="Google Shape;197;p35"/>
          <p:cNvPicPr preferRelativeResize="0"/>
          <p:nvPr/>
        </p:nvPicPr>
        <p:blipFill>
          <a:blip r:embed="rId3">
            <a:alphaModFix/>
          </a:blip>
          <a:stretch>
            <a:fillRect/>
          </a:stretch>
        </p:blipFill>
        <p:spPr>
          <a:xfrm>
            <a:off x="5603327" y="1017725"/>
            <a:ext cx="3104700" cy="1414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6"/>
          <p:cNvSpPr txBox="1"/>
          <p:nvPr>
            <p:ph type="title"/>
          </p:nvPr>
        </p:nvSpPr>
        <p:spPr>
          <a:xfrm>
            <a:off x="311700" y="1544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1400">
                <a:solidFill>
                  <a:srgbClr val="000000"/>
                </a:solidFill>
                <a:latin typeface="Arial"/>
                <a:ea typeface="Arial"/>
                <a:cs typeface="Arial"/>
                <a:sym typeface="Arial"/>
              </a:rPr>
              <a:t> </a:t>
            </a:r>
            <a:r>
              <a:rPr lang="en-GB"/>
              <a:t>Constant Summary:</a:t>
            </a:r>
            <a:endParaRPr sz="1400">
              <a:solidFill>
                <a:srgbClr val="000000"/>
              </a:solidFill>
              <a:latin typeface="Arial"/>
              <a:ea typeface="Arial"/>
              <a:cs typeface="Arial"/>
              <a:sym typeface="Arial"/>
            </a:endParaRPr>
          </a:p>
        </p:txBody>
      </p:sp>
      <p:sp>
        <p:nvSpPr>
          <p:cNvPr id="203" name="Google Shape;203;p36"/>
          <p:cNvSpPr txBox="1"/>
          <p:nvPr>
            <p:ph idx="1" type="body"/>
          </p:nvPr>
        </p:nvSpPr>
        <p:spPr>
          <a:xfrm>
            <a:off x="130775" y="917800"/>
            <a:ext cx="8701500" cy="414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GB" sz="2200">
                <a:solidFill>
                  <a:srgbClr val="FFFFFF"/>
                </a:solidFill>
                <a:latin typeface="Arial"/>
                <a:ea typeface="Arial"/>
                <a:cs typeface="Arial"/>
                <a:sym typeface="Arial"/>
              </a:rPr>
              <a:t>t</a:t>
            </a:r>
            <a:r>
              <a:rPr b="1" lang="en-GB" sz="2200">
                <a:solidFill>
                  <a:srgbClr val="FFFFFF"/>
                </a:solidFill>
                <a:latin typeface="Arial"/>
                <a:ea typeface="Arial"/>
                <a:cs typeface="Arial"/>
                <a:sym typeface="Arial"/>
              </a:rPr>
              <a:t>f.constant (    value,</a:t>
            </a:r>
            <a:endParaRPr b="1" sz="2200">
              <a:solidFill>
                <a:srgbClr val="FFFFFF"/>
              </a:solidFill>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b="1" lang="en-GB" sz="2200">
                <a:solidFill>
                  <a:srgbClr val="FFFFFF"/>
                </a:solidFill>
                <a:latin typeface="Arial"/>
                <a:ea typeface="Arial"/>
                <a:cs typeface="Arial"/>
                <a:sym typeface="Arial"/>
              </a:rPr>
              <a:t>                       dtype=None,</a:t>
            </a:r>
            <a:endParaRPr b="1" sz="2200">
              <a:solidFill>
                <a:srgbClr val="FFFFFF"/>
              </a:solidFill>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b="1" lang="en-GB" sz="2200">
                <a:solidFill>
                  <a:srgbClr val="FFFFFF"/>
                </a:solidFill>
                <a:latin typeface="Arial"/>
                <a:ea typeface="Arial"/>
                <a:cs typeface="Arial"/>
                <a:sym typeface="Arial"/>
              </a:rPr>
              <a:t>                       shape=None,</a:t>
            </a:r>
            <a:endParaRPr b="1" sz="2200">
              <a:solidFill>
                <a:srgbClr val="FFFFFF"/>
              </a:solidFill>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b="1" lang="en-GB" sz="2200">
                <a:solidFill>
                  <a:srgbClr val="FFFFFF"/>
                </a:solidFill>
                <a:latin typeface="Arial"/>
                <a:ea typeface="Arial"/>
                <a:cs typeface="Arial"/>
                <a:sym typeface="Arial"/>
              </a:rPr>
              <a:t>                       name='Const',</a:t>
            </a:r>
            <a:endParaRPr b="1" sz="22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b="1" lang="en-GB" sz="2200">
                <a:solidFill>
                  <a:srgbClr val="FFFFFF"/>
                </a:solidFill>
                <a:latin typeface="Arial"/>
                <a:ea typeface="Arial"/>
                <a:cs typeface="Arial"/>
                <a:sym typeface="Arial"/>
              </a:rPr>
              <a:t>                       verify_shape=False)</a:t>
            </a:r>
            <a:endParaRPr b="1" sz="22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b="1" sz="22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b="1" lang="en-GB" sz="2200">
                <a:solidFill>
                  <a:srgbClr val="FFFFFF"/>
                </a:solidFill>
                <a:latin typeface="Arial"/>
                <a:ea typeface="Arial"/>
                <a:cs typeface="Arial"/>
                <a:sym typeface="Arial"/>
              </a:rPr>
              <a:t>a = tf.constant([4, 4], name='a')</a:t>
            </a:r>
            <a:br>
              <a:rPr b="1" lang="en-GB" sz="2200">
                <a:solidFill>
                  <a:srgbClr val="FFFFFF"/>
                </a:solidFill>
                <a:latin typeface="Arial"/>
                <a:ea typeface="Arial"/>
                <a:cs typeface="Arial"/>
                <a:sym typeface="Arial"/>
              </a:rPr>
            </a:br>
            <a:r>
              <a:rPr b="1" lang="en-GB" sz="2200">
                <a:solidFill>
                  <a:srgbClr val="FFFFFF"/>
                </a:solidFill>
                <a:latin typeface="Arial"/>
                <a:ea typeface="Arial"/>
                <a:cs typeface="Arial"/>
                <a:sym typeface="Arial"/>
              </a:rPr>
              <a:t>b = tf.constant([[0, 2], [5, 3]], name='b')</a:t>
            </a:r>
            <a:endParaRPr b="1" sz="22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b="1" lang="en-GB" sz="2200">
                <a:solidFill>
                  <a:srgbClr val="FFFFFF"/>
                </a:solidFill>
                <a:latin typeface="Arial"/>
                <a:ea typeface="Arial"/>
                <a:cs typeface="Arial"/>
                <a:sym typeface="Arial"/>
              </a:rPr>
              <a:t>out = tf.multiply(a, b, name='multi')</a:t>
            </a:r>
            <a:endParaRPr b="1" sz="2200">
              <a:solidFill>
                <a:srgbClr val="FFFFFF"/>
              </a:solidFill>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b="1" sz="2200">
              <a:solidFill>
                <a:srgbClr val="000000"/>
              </a:solidFill>
              <a:highlight>
                <a:srgbClr val="FFFF00"/>
              </a:highlight>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b="1" lang="en-GB" sz="2200">
                <a:solidFill>
                  <a:srgbClr val="000000"/>
                </a:solidFill>
                <a:highlight>
                  <a:srgbClr val="FFFF00"/>
                </a:highlight>
                <a:latin typeface="Arial"/>
                <a:ea typeface="Arial"/>
                <a:cs typeface="Arial"/>
                <a:sym typeface="Arial"/>
              </a:rPr>
              <a:t>with tf.Session() as sess:</a:t>
            </a:r>
            <a:br>
              <a:rPr b="1" lang="en-GB" sz="2200">
                <a:solidFill>
                  <a:srgbClr val="000000"/>
                </a:solidFill>
                <a:highlight>
                  <a:srgbClr val="FFFF00"/>
                </a:highlight>
                <a:latin typeface="Arial"/>
                <a:ea typeface="Arial"/>
                <a:cs typeface="Arial"/>
                <a:sym typeface="Arial"/>
              </a:rPr>
            </a:br>
            <a:r>
              <a:rPr b="1" lang="en-GB" sz="2200">
                <a:solidFill>
                  <a:srgbClr val="FFFFFF"/>
                </a:solidFill>
                <a:latin typeface="Arial"/>
                <a:ea typeface="Arial"/>
                <a:cs typeface="Arial"/>
                <a:sym typeface="Arial"/>
              </a:rPr>
              <a:t>	print(sess.run(out))</a:t>
            </a:r>
            <a:endParaRPr b="1" sz="2200">
              <a:solidFill>
                <a:srgbClr val="FFFFFF"/>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Some useful functions in tensorflow</a:t>
            </a:r>
            <a:endParaRPr/>
          </a:p>
        </p:txBody>
      </p:sp>
      <p:sp>
        <p:nvSpPr>
          <p:cNvPr id="209" name="Google Shape;209;p37"/>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GB" sz="3000">
                <a:solidFill>
                  <a:srgbClr val="FFFFFF"/>
                </a:solidFill>
              </a:rPr>
              <a:t>tf.zeros(shape, dtype=tf.float32, name=None)</a:t>
            </a:r>
            <a:endParaRPr b="1" sz="3000">
              <a:solidFill>
                <a:srgbClr val="FFFFFF"/>
              </a:solidFill>
            </a:endParaRPr>
          </a:p>
          <a:p>
            <a:pPr indent="0" lvl="0" marL="0" rtl="0" algn="ctr">
              <a:lnSpc>
                <a:spcPct val="100000"/>
              </a:lnSpc>
              <a:spcBef>
                <a:spcPts val="0"/>
              </a:spcBef>
              <a:spcAft>
                <a:spcPts val="0"/>
              </a:spcAft>
              <a:buClr>
                <a:schemeClr val="dk1"/>
              </a:buClr>
              <a:buSzPts val="1100"/>
              <a:buFont typeface="Arial"/>
              <a:buNone/>
            </a:pPr>
            <a:r>
              <a:t/>
            </a:r>
            <a:endParaRPr b="1" sz="3000">
              <a:solidFill>
                <a:srgbClr val="FFFFFF"/>
              </a:solidFill>
            </a:endParaRPr>
          </a:p>
          <a:p>
            <a:pPr indent="0" lvl="0" marL="0" rtl="0" algn="ctr">
              <a:lnSpc>
                <a:spcPct val="100000"/>
              </a:lnSpc>
              <a:spcBef>
                <a:spcPts val="0"/>
              </a:spcBef>
              <a:spcAft>
                <a:spcPts val="0"/>
              </a:spcAft>
              <a:buClr>
                <a:schemeClr val="dk1"/>
              </a:buClr>
              <a:buSzPts val="1100"/>
              <a:buFont typeface="Arial"/>
              <a:buNone/>
            </a:pPr>
            <a:r>
              <a:rPr b="1" lang="en-GB" sz="3000">
                <a:solidFill>
                  <a:srgbClr val="FFFFFF"/>
                </a:solidFill>
              </a:rPr>
              <a:t>tf.zeros([2, 3], tf.int32) </a:t>
            </a:r>
            <a:endParaRPr b="1" sz="3000">
              <a:solidFill>
                <a:srgbClr val="FFFFFF"/>
              </a:solidFill>
            </a:endParaRPr>
          </a:p>
          <a:p>
            <a:pPr indent="0" lvl="0" marL="0" rtl="0" algn="ctr">
              <a:lnSpc>
                <a:spcPct val="100000"/>
              </a:lnSpc>
              <a:spcBef>
                <a:spcPts val="0"/>
              </a:spcBef>
              <a:spcAft>
                <a:spcPts val="0"/>
              </a:spcAft>
              <a:buClr>
                <a:schemeClr val="dk1"/>
              </a:buClr>
              <a:buSzPts val="1100"/>
              <a:buFont typeface="Arial"/>
              <a:buNone/>
            </a:pPr>
            <a:r>
              <a:t/>
            </a:r>
            <a:endParaRPr b="1" sz="3000">
              <a:solidFill>
                <a:srgbClr val="FFFFFF"/>
              </a:solidFill>
            </a:endParaRPr>
          </a:p>
          <a:p>
            <a:pPr indent="0" lvl="0" marL="0" rtl="0" algn="ctr">
              <a:lnSpc>
                <a:spcPct val="100000"/>
              </a:lnSpc>
              <a:spcBef>
                <a:spcPts val="0"/>
              </a:spcBef>
              <a:spcAft>
                <a:spcPts val="0"/>
              </a:spcAft>
              <a:buClr>
                <a:schemeClr val="dk1"/>
              </a:buClr>
              <a:buSzPts val="1100"/>
              <a:buFont typeface="Arial"/>
              <a:buNone/>
            </a:pPr>
            <a:r>
              <a:rPr b="1" lang="en-GB" sz="3000">
                <a:solidFill>
                  <a:srgbClr val="000000"/>
                </a:solidFill>
                <a:highlight>
                  <a:srgbClr val="FF9900"/>
                </a:highlight>
              </a:rPr>
              <a:t>[[0, 0, 0], [0, 0, 0]]</a:t>
            </a:r>
            <a:endParaRPr b="1" sz="3000">
              <a:solidFill>
                <a:srgbClr val="000000"/>
              </a:solidFill>
              <a:highlight>
                <a:srgbClr val="FF9900"/>
              </a:highlight>
            </a:endParaRPr>
          </a:p>
          <a:p>
            <a:pPr indent="0" lvl="0" marL="0" rtl="0" algn="ctr">
              <a:lnSpc>
                <a:spcPct val="100000"/>
              </a:lnSpc>
              <a:spcBef>
                <a:spcPts val="0"/>
              </a:spcBef>
              <a:spcAft>
                <a:spcPts val="0"/>
              </a:spcAft>
              <a:buNone/>
            </a:pPr>
            <a:r>
              <a:t/>
            </a:r>
            <a:endParaRPr b="1" sz="300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Some useful functions in tensorflow</a:t>
            </a:r>
            <a:endParaRPr/>
          </a:p>
          <a:p>
            <a:pPr indent="0" lvl="0" marL="0" rtl="0" algn="l">
              <a:spcBef>
                <a:spcPts val="0"/>
              </a:spcBef>
              <a:spcAft>
                <a:spcPts val="0"/>
              </a:spcAft>
              <a:buNone/>
            </a:pPr>
            <a:r>
              <a:t/>
            </a:r>
            <a:endParaRPr/>
          </a:p>
        </p:txBody>
      </p:sp>
      <p:sp>
        <p:nvSpPr>
          <p:cNvPr id="215" name="Google Shape;215;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t/>
            </a:r>
            <a:endParaRPr b="1" sz="3000">
              <a:solidFill>
                <a:srgbClr val="FFFFFF"/>
              </a:solidFill>
            </a:endParaRPr>
          </a:p>
          <a:p>
            <a:pPr indent="0" lvl="0" marL="0" marR="0" rtl="0" algn="ctr">
              <a:lnSpc>
                <a:spcPct val="100000"/>
              </a:lnSpc>
              <a:spcBef>
                <a:spcPts val="0"/>
              </a:spcBef>
              <a:spcAft>
                <a:spcPts val="0"/>
              </a:spcAft>
              <a:buNone/>
            </a:pPr>
            <a:r>
              <a:t/>
            </a:r>
            <a:endParaRPr b="1" sz="3000">
              <a:solidFill>
                <a:srgbClr val="FFFFFF"/>
              </a:solidFill>
            </a:endParaRPr>
          </a:p>
          <a:p>
            <a:pPr indent="0" lvl="0" marL="0" marR="0" rtl="0" algn="ctr">
              <a:lnSpc>
                <a:spcPct val="100000"/>
              </a:lnSpc>
              <a:spcBef>
                <a:spcPts val="0"/>
              </a:spcBef>
              <a:spcAft>
                <a:spcPts val="0"/>
              </a:spcAft>
              <a:buClr>
                <a:schemeClr val="dk1"/>
              </a:buClr>
              <a:buSzPts val="1100"/>
              <a:buFont typeface="Arial"/>
              <a:buNone/>
            </a:pPr>
            <a:r>
              <a:rPr b="1" lang="en-GB" sz="3000">
                <a:solidFill>
                  <a:srgbClr val="FFFFFF"/>
                </a:solidFill>
              </a:rPr>
              <a:t>tf.ones(shape, dtype=tf.float32, name=None)</a:t>
            </a:r>
            <a:endParaRPr b="1" sz="3000">
              <a:solidFill>
                <a:srgbClr val="FFFFFF"/>
              </a:solidFill>
            </a:endParaRPr>
          </a:p>
          <a:p>
            <a:pPr indent="0" lvl="0" marL="0" rtl="0" algn="l">
              <a:spcBef>
                <a:spcPts val="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Some useful functions in tensorflow</a:t>
            </a:r>
            <a:endParaRPr/>
          </a:p>
          <a:p>
            <a:pPr indent="0" lvl="0" marL="0" rtl="0" algn="l">
              <a:spcBef>
                <a:spcPts val="0"/>
              </a:spcBef>
              <a:spcAft>
                <a:spcPts val="0"/>
              </a:spcAft>
              <a:buNone/>
            </a:pPr>
            <a:r>
              <a:t/>
            </a:r>
            <a:endParaRPr/>
          </a:p>
        </p:txBody>
      </p:sp>
      <p:sp>
        <p:nvSpPr>
          <p:cNvPr id="221" name="Google Shape;221;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t/>
            </a:r>
            <a:endParaRPr b="1" sz="3000">
              <a:solidFill>
                <a:srgbClr val="FFFFFF"/>
              </a:solidFill>
            </a:endParaRPr>
          </a:p>
          <a:p>
            <a:pPr indent="0" lvl="0" marL="0" marR="0" rtl="0" algn="ctr">
              <a:lnSpc>
                <a:spcPct val="100000"/>
              </a:lnSpc>
              <a:spcBef>
                <a:spcPts val="0"/>
              </a:spcBef>
              <a:spcAft>
                <a:spcPts val="0"/>
              </a:spcAft>
              <a:buNone/>
            </a:pPr>
            <a:r>
              <a:rPr b="1" lang="en-GB" sz="3000">
                <a:solidFill>
                  <a:srgbClr val="FFFFFF"/>
                </a:solidFill>
              </a:rPr>
              <a:t>tf.lin_space(start, stop, num, name=None) </a:t>
            </a:r>
            <a:br>
              <a:rPr b="1" lang="en-GB" sz="3000">
                <a:solidFill>
                  <a:srgbClr val="FFFFFF"/>
                </a:solidFill>
              </a:rPr>
            </a:br>
            <a:endParaRPr b="1" sz="3000">
              <a:solidFill>
                <a:srgbClr val="FFFFFF"/>
              </a:solidFill>
            </a:endParaRPr>
          </a:p>
          <a:p>
            <a:pPr indent="0" lvl="0" marL="0" marR="0" rtl="0" algn="ctr">
              <a:lnSpc>
                <a:spcPct val="100000"/>
              </a:lnSpc>
              <a:spcBef>
                <a:spcPts val="0"/>
              </a:spcBef>
              <a:spcAft>
                <a:spcPts val="0"/>
              </a:spcAft>
              <a:buNone/>
            </a:pPr>
            <a:r>
              <a:rPr b="1" lang="en-GB" sz="3000">
                <a:solidFill>
                  <a:srgbClr val="FFFFFF"/>
                </a:solidFill>
              </a:rPr>
              <a:t>tf.lin_space(10.0, 13.0, 4)</a:t>
            </a:r>
            <a:endParaRPr b="1" sz="3000">
              <a:solidFill>
                <a:srgbClr val="FFFFFF"/>
              </a:solidFill>
            </a:endParaRPr>
          </a:p>
          <a:p>
            <a:pPr indent="0" lvl="0" marL="0" marR="0" rtl="0" algn="ctr">
              <a:lnSpc>
                <a:spcPct val="100000"/>
              </a:lnSpc>
              <a:spcBef>
                <a:spcPts val="0"/>
              </a:spcBef>
              <a:spcAft>
                <a:spcPts val="0"/>
              </a:spcAft>
              <a:buNone/>
            </a:pPr>
            <a:r>
              <a:t/>
            </a:r>
            <a:endParaRPr b="1" sz="3000">
              <a:solidFill>
                <a:srgbClr val="FFFFFF"/>
              </a:solidFill>
            </a:endParaRPr>
          </a:p>
          <a:p>
            <a:pPr indent="0" lvl="0" marL="0" marR="0" rtl="0" algn="ctr">
              <a:lnSpc>
                <a:spcPct val="100000"/>
              </a:lnSpc>
              <a:spcBef>
                <a:spcPts val="0"/>
              </a:spcBef>
              <a:spcAft>
                <a:spcPts val="0"/>
              </a:spcAft>
              <a:buNone/>
            </a:pPr>
            <a:r>
              <a:rPr b="1" lang="en-GB" sz="3000">
                <a:solidFill>
                  <a:srgbClr val="000000"/>
                </a:solidFill>
                <a:highlight>
                  <a:srgbClr val="FF9900"/>
                </a:highlight>
              </a:rPr>
              <a:t>[10. 11. 12. 13.]</a:t>
            </a:r>
            <a:endParaRPr b="1" sz="3000">
              <a:solidFill>
                <a:srgbClr val="000000"/>
              </a:solidFill>
              <a:highlight>
                <a:srgbClr val="FF9900"/>
              </a:highlight>
            </a:endParaRPr>
          </a:p>
          <a:p>
            <a:pPr indent="0" lvl="0" marL="0" marR="0" rtl="0" algn="ctr">
              <a:lnSpc>
                <a:spcPct val="100000"/>
              </a:lnSpc>
              <a:spcBef>
                <a:spcPts val="0"/>
              </a:spcBef>
              <a:spcAft>
                <a:spcPts val="0"/>
              </a:spcAft>
              <a:buNone/>
            </a:pPr>
            <a:r>
              <a:t/>
            </a:r>
            <a:endParaRPr b="1" sz="3000">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Some useful functions in tensorflow</a:t>
            </a:r>
            <a:endParaRPr/>
          </a:p>
          <a:p>
            <a:pPr indent="0" lvl="0" marL="0" rtl="0" algn="l">
              <a:spcBef>
                <a:spcPts val="0"/>
              </a:spcBef>
              <a:spcAft>
                <a:spcPts val="0"/>
              </a:spcAft>
              <a:buNone/>
            </a:pPr>
            <a:r>
              <a:t/>
            </a:r>
            <a:endParaRPr/>
          </a:p>
        </p:txBody>
      </p:sp>
      <p:sp>
        <p:nvSpPr>
          <p:cNvPr id="227" name="Google Shape;227;p40"/>
          <p:cNvSpPr txBox="1"/>
          <p:nvPr>
            <p:ph idx="1" type="body"/>
          </p:nvPr>
        </p:nvSpPr>
        <p:spPr>
          <a:xfrm>
            <a:off x="145300" y="1152475"/>
            <a:ext cx="8877600" cy="34164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GB" sz="2400">
                <a:solidFill>
                  <a:srgbClr val="FFFFFF"/>
                </a:solidFill>
              </a:rPr>
              <a:t>tf.range(start, limit=None, delta=1, type=None, name='range')</a:t>
            </a:r>
            <a:br>
              <a:rPr b="1" lang="en-GB" sz="2400">
                <a:solidFill>
                  <a:srgbClr val="FFFFFF"/>
                </a:solidFill>
              </a:rPr>
            </a:br>
            <a:endParaRPr b="1" sz="2400">
              <a:solidFill>
                <a:srgbClr val="FFFFFF"/>
              </a:solidFill>
            </a:endParaRPr>
          </a:p>
          <a:p>
            <a:pPr indent="0" lvl="0" marL="0" marR="0" rtl="0" algn="ctr">
              <a:lnSpc>
                <a:spcPct val="100000"/>
              </a:lnSpc>
              <a:spcBef>
                <a:spcPts val="0"/>
              </a:spcBef>
              <a:spcAft>
                <a:spcPts val="0"/>
              </a:spcAft>
              <a:buNone/>
            </a:pPr>
            <a:r>
              <a:rPr b="1" lang="en-GB" sz="2400">
                <a:solidFill>
                  <a:srgbClr val="FFFFFF"/>
                </a:solidFill>
              </a:rPr>
              <a:t>tf.range(3, 18, 3)</a:t>
            </a:r>
            <a:endParaRPr b="1" sz="2400">
              <a:solidFill>
                <a:srgbClr val="FFFFFF"/>
              </a:solidFill>
            </a:endParaRPr>
          </a:p>
          <a:p>
            <a:pPr indent="0" lvl="0" marL="0" marR="0" rtl="0" algn="ctr">
              <a:lnSpc>
                <a:spcPct val="100000"/>
              </a:lnSpc>
              <a:spcBef>
                <a:spcPts val="0"/>
              </a:spcBef>
              <a:spcAft>
                <a:spcPts val="0"/>
              </a:spcAft>
              <a:buNone/>
            </a:pPr>
            <a:r>
              <a:rPr b="1" lang="en-GB" sz="2400">
                <a:solidFill>
                  <a:srgbClr val="000000"/>
                </a:solidFill>
                <a:highlight>
                  <a:srgbClr val="FF9900"/>
                </a:highlight>
              </a:rPr>
              <a:t>[3 6 9 12 15]</a:t>
            </a:r>
            <a:endParaRPr b="1" sz="2400">
              <a:solidFill>
                <a:srgbClr val="000000"/>
              </a:solidFill>
              <a:highlight>
                <a:srgbClr val="FF9900"/>
              </a:highlight>
            </a:endParaRPr>
          </a:p>
          <a:p>
            <a:pPr indent="0" lvl="0" marL="0" marR="0" rtl="0" algn="ctr">
              <a:lnSpc>
                <a:spcPct val="100000"/>
              </a:lnSpc>
              <a:spcBef>
                <a:spcPts val="0"/>
              </a:spcBef>
              <a:spcAft>
                <a:spcPts val="0"/>
              </a:spcAft>
              <a:buNone/>
            </a:pPr>
            <a:br>
              <a:rPr b="1" lang="en-GB" sz="2400">
                <a:solidFill>
                  <a:srgbClr val="FFFFFF"/>
                </a:solidFill>
              </a:rPr>
            </a:br>
            <a:r>
              <a:rPr b="1" lang="en-GB" sz="2400">
                <a:solidFill>
                  <a:srgbClr val="FFFFFF"/>
                </a:solidFill>
              </a:rPr>
              <a:t>tf.range(5) </a:t>
            </a:r>
            <a:endParaRPr b="1" sz="2400">
              <a:solidFill>
                <a:srgbClr val="FFFFFF"/>
              </a:solidFill>
            </a:endParaRPr>
          </a:p>
          <a:p>
            <a:pPr indent="0" lvl="0" marL="0" marR="0" rtl="0" algn="ctr">
              <a:lnSpc>
                <a:spcPct val="100000"/>
              </a:lnSpc>
              <a:spcBef>
                <a:spcPts val="0"/>
              </a:spcBef>
              <a:spcAft>
                <a:spcPts val="0"/>
              </a:spcAft>
              <a:buNone/>
            </a:pPr>
            <a:r>
              <a:rPr b="1" lang="en-GB" sz="2400">
                <a:solidFill>
                  <a:srgbClr val="000000"/>
                </a:solidFill>
                <a:highlight>
                  <a:srgbClr val="FF9900"/>
                </a:highlight>
              </a:rPr>
              <a:t>[0 1 2 3 4]</a:t>
            </a:r>
            <a:endParaRPr b="1" sz="2400">
              <a:solidFill>
                <a:srgbClr val="000000"/>
              </a:solidFill>
              <a:highlight>
                <a:srgbClr val="FF9900"/>
              </a:highlight>
            </a:endParaRPr>
          </a:p>
          <a:p>
            <a:pPr indent="0" lvl="0" marL="0" marR="0" rtl="0" algn="ctr">
              <a:lnSpc>
                <a:spcPct val="100000"/>
              </a:lnSpc>
              <a:spcBef>
                <a:spcPts val="0"/>
              </a:spcBef>
              <a:spcAft>
                <a:spcPts val="0"/>
              </a:spcAft>
              <a:buNone/>
            </a:pPr>
            <a:r>
              <a:t/>
            </a:r>
            <a:endParaRPr b="1" sz="2400">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Some useful functions in tensorflow</a:t>
            </a:r>
            <a:endParaRPr/>
          </a:p>
          <a:p>
            <a:pPr indent="0" lvl="0" marL="0" rtl="0" algn="l">
              <a:spcBef>
                <a:spcPts val="0"/>
              </a:spcBef>
              <a:spcAft>
                <a:spcPts val="0"/>
              </a:spcAft>
              <a:buNone/>
            </a:pPr>
            <a:r>
              <a:t/>
            </a:r>
            <a:endParaRPr/>
          </a:p>
        </p:txBody>
      </p:sp>
      <p:sp>
        <p:nvSpPr>
          <p:cNvPr id="233" name="Google Shape;233;p41"/>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3000">
                <a:solidFill>
                  <a:srgbClr val="FFFFFF"/>
                </a:solidFill>
              </a:rPr>
              <a:t>tf.set_random_seed(seed)</a:t>
            </a:r>
            <a:endParaRPr b="1" sz="3000">
              <a:solidFill>
                <a:srgbClr val="FFFFFF"/>
              </a:solidFill>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pic>
        <p:nvPicPr>
          <p:cNvPr id="77" name="Google Shape;77;p15"/>
          <p:cNvPicPr preferRelativeResize="0"/>
          <p:nvPr/>
        </p:nvPicPr>
        <p:blipFill>
          <a:blip r:embed="rId3">
            <a:alphaModFix/>
          </a:blip>
          <a:stretch>
            <a:fillRect/>
          </a:stretch>
        </p:blipFill>
        <p:spPr>
          <a:xfrm>
            <a:off x="1111350" y="166925"/>
            <a:ext cx="6487675" cy="4166300"/>
          </a:xfrm>
          <a:prstGeom prst="rect">
            <a:avLst/>
          </a:prstGeom>
          <a:noFill/>
          <a:ln>
            <a:noFill/>
          </a:ln>
        </p:spPr>
      </p:pic>
      <p:sp>
        <p:nvSpPr>
          <p:cNvPr id="78" name="Google Shape;78;p15"/>
          <p:cNvSpPr txBox="1"/>
          <p:nvPr/>
        </p:nvSpPr>
        <p:spPr>
          <a:xfrm>
            <a:off x="247000" y="4433975"/>
            <a:ext cx="8180100" cy="3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https://towardsdatascience.com/deep-learning-framework-power-scores-2018-23607ddf297a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Other </a:t>
            </a:r>
            <a:r>
              <a:rPr lang="en-GB"/>
              <a:t>Functions</a:t>
            </a:r>
            <a:r>
              <a:rPr lang="en-GB"/>
              <a:t> </a:t>
            </a:r>
            <a:endParaRPr/>
          </a:p>
        </p:txBody>
      </p:sp>
      <p:pic>
        <p:nvPicPr>
          <p:cNvPr id="239" name="Google Shape;239;p42"/>
          <p:cNvPicPr preferRelativeResize="0"/>
          <p:nvPr/>
        </p:nvPicPr>
        <p:blipFill>
          <a:blip r:embed="rId3">
            <a:alphaModFix/>
          </a:blip>
          <a:stretch>
            <a:fillRect/>
          </a:stretch>
        </p:blipFill>
        <p:spPr>
          <a:xfrm>
            <a:off x="145525" y="1588648"/>
            <a:ext cx="9144001" cy="274770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pic>
        <p:nvPicPr>
          <p:cNvPr id="244" name="Google Shape;244;p43"/>
          <p:cNvPicPr preferRelativeResize="0"/>
          <p:nvPr/>
        </p:nvPicPr>
        <p:blipFill>
          <a:blip r:embed="rId3">
            <a:alphaModFix/>
          </a:blip>
          <a:stretch>
            <a:fillRect/>
          </a:stretch>
        </p:blipFill>
        <p:spPr>
          <a:xfrm>
            <a:off x="3110688" y="1113400"/>
            <a:ext cx="2922627" cy="3820976"/>
          </a:xfrm>
          <a:prstGeom prst="rect">
            <a:avLst/>
          </a:prstGeom>
          <a:noFill/>
          <a:ln>
            <a:noFill/>
          </a:ln>
        </p:spPr>
      </p:pic>
      <p:sp>
        <p:nvSpPr>
          <p:cNvPr id="245" name="Google Shape;245;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Other Functions  : Mathematical </a:t>
            </a:r>
            <a:r>
              <a:rPr lang="en-GB"/>
              <a:t>Functions</a:t>
            </a:r>
            <a:r>
              <a:rPr lang="en-GB"/>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Functions  : tf.matmul</a:t>
            </a:r>
            <a:endParaRPr b="1" sz="23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lnSpc>
                <a:spcPct val="115000"/>
              </a:lnSpc>
              <a:spcBef>
                <a:spcPts val="2400"/>
              </a:spcBef>
              <a:spcAft>
                <a:spcPts val="0"/>
              </a:spcAft>
              <a:buNone/>
            </a:pPr>
            <a:r>
              <a:t/>
            </a:r>
            <a:endParaRPr b="1" sz="2300">
              <a:solidFill>
                <a:srgbClr val="000000"/>
              </a:solidFill>
              <a:latin typeface="Arial"/>
              <a:ea typeface="Arial"/>
              <a:cs typeface="Arial"/>
              <a:sym typeface="Arial"/>
            </a:endParaRPr>
          </a:p>
          <a:p>
            <a:pPr indent="0" lvl="0" marL="0" rtl="0" algn="l">
              <a:spcBef>
                <a:spcPts val="600"/>
              </a:spcBef>
              <a:spcAft>
                <a:spcPts val="0"/>
              </a:spcAft>
              <a:buNone/>
            </a:pPr>
            <a:r>
              <a:t/>
            </a:r>
            <a:endParaRPr/>
          </a:p>
        </p:txBody>
      </p:sp>
      <p:sp>
        <p:nvSpPr>
          <p:cNvPr id="251" name="Google Shape;251;p44"/>
          <p:cNvSpPr txBox="1"/>
          <p:nvPr>
            <p:ph idx="1" type="body"/>
          </p:nvPr>
        </p:nvSpPr>
        <p:spPr>
          <a:xfrm>
            <a:off x="311700" y="1152475"/>
            <a:ext cx="8520600" cy="3990900"/>
          </a:xfrm>
          <a:prstGeom prst="rect">
            <a:avLst/>
          </a:prstGeom>
        </p:spPr>
        <p:txBody>
          <a:bodyPr anchorCtr="0" anchor="ctr" bIns="91425" lIns="91425" spcFirstLastPara="1" rIns="91425" wrap="square" tIns="91425">
            <a:noAutofit/>
          </a:bodyPr>
          <a:lstStyle/>
          <a:p>
            <a:pPr indent="0" lvl="0" marL="0" rtl="0" algn="l">
              <a:spcBef>
                <a:spcPts val="2400"/>
              </a:spcBef>
              <a:spcAft>
                <a:spcPts val="0"/>
              </a:spcAft>
              <a:buNone/>
            </a:pPr>
            <a:r>
              <a:rPr b="1" lang="en-GB">
                <a:solidFill>
                  <a:srgbClr val="FFFFFF"/>
                </a:solidFill>
                <a:latin typeface="Arial"/>
                <a:ea typeface="Arial"/>
                <a:cs typeface="Arial"/>
                <a:sym typeface="Arial"/>
              </a:rPr>
              <a:t>Multiplies matrix a by matrix b, producing a * b.</a:t>
            </a:r>
            <a:endParaRPr b="1">
              <a:solidFill>
                <a:srgbClr val="FFFFFF"/>
              </a:solidFill>
              <a:latin typeface="Arial"/>
              <a:ea typeface="Arial"/>
              <a:cs typeface="Arial"/>
              <a:sym typeface="Arial"/>
            </a:endParaRPr>
          </a:p>
          <a:p>
            <a:pPr indent="0" lvl="0" marL="0" rtl="0" algn="l">
              <a:spcBef>
                <a:spcPts val="2400"/>
              </a:spcBef>
              <a:spcAft>
                <a:spcPts val="0"/>
              </a:spcAft>
              <a:buNone/>
            </a:pPr>
            <a:r>
              <a:t/>
            </a:r>
            <a:endParaRPr b="1">
              <a:solidFill>
                <a:srgbClr val="FFFFFF"/>
              </a:solidFill>
              <a:latin typeface="Arial"/>
              <a:ea typeface="Arial"/>
              <a:cs typeface="Arial"/>
              <a:sym typeface="Arial"/>
            </a:endParaRPr>
          </a:p>
          <a:p>
            <a:pPr indent="0" lvl="0" marL="0" rtl="0" algn="l">
              <a:spcBef>
                <a:spcPts val="600"/>
              </a:spcBef>
              <a:spcAft>
                <a:spcPts val="0"/>
              </a:spcAft>
              <a:buNone/>
            </a:pPr>
            <a:r>
              <a:rPr b="1" lang="en-GB">
                <a:solidFill>
                  <a:srgbClr val="FFFFFF"/>
                </a:solidFill>
                <a:latin typeface="Arial"/>
                <a:ea typeface="Arial"/>
                <a:cs typeface="Arial"/>
                <a:sym typeface="Arial"/>
              </a:rPr>
              <a:t>Tf.matmul (  a,  b,</a:t>
            </a:r>
            <a:endParaRPr b="1">
              <a:solidFill>
                <a:srgbClr val="FFFFFF"/>
              </a:solidFill>
              <a:latin typeface="Arial"/>
              <a:ea typeface="Arial"/>
              <a:cs typeface="Arial"/>
              <a:sym typeface="Arial"/>
            </a:endParaRPr>
          </a:p>
          <a:p>
            <a:pPr indent="0" lvl="0" marL="0" rtl="0" algn="l">
              <a:spcBef>
                <a:spcPts val="0"/>
              </a:spcBef>
              <a:spcAft>
                <a:spcPts val="0"/>
              </a:spcAft>
              <a:buNone/>
            </a:pPr>
            <a:r>
              <a:rPr b="1" lang="en-GB">
                <a:solidFill>
                  <a:srgbClr val="FFFFFF"/>
                </a:solidFill>
                <a:latin typeface="Arial"/>
                <a:ea typeface="Arial"/>
                <a:cs typeface="Arial"/>
                <a:sym typeface="Arial"/>
              </a:rPr>
              <a:t>                     transpose_a=False,   transpose_b=False,</a:t>
            </a:r>
            <a:endParaRPr b="1">
              <a:solidFill>
                <a:srgbClr val="FFFFFF"/>
              </a:solidFill>
              <a:latin typeface="Arial"/>
              <a:ea typeface="Arial"/>
              <a:cs typeface="Arial"/>
              <a:sym typeface="Arial"/>
            </a:endParaRPr>
          </a:p>
          <a:p>
            <a:pPr indent="0" lvl="0" marL="0" rtl="0" algn="l">
              <a:spcBef>
                <a:spcPts val="0"/>
              </a:spcBef>
              <a:spcAft>
                <a:spcPts val="0"/>
              </a:spcAft>
              <a:buNone/>
            </a:pPr>
            <a:r>
              <a:rPr b="1" lang="en-GB">
                <a:solidFill>
                  <a:srgbClr val="FFFFFF"/>
                </a:solidFill>
                <a:latin typeface="Arial"/>
                <a:ea typeface="Arial"/>
                <a:cs typeface="Arial"/>
                <a:sym typeface="Arial"/>
              </a:rPr>
              <a:t>                     adjoint_a=False,         </a:t>
            </a:r>
            <a:r>
              <a:rPr b="1" lang="en-GB">
                <a:solidFill>
                  <a:srgbClr val="FFFFFF"/>
                </a:solidFill>
                <a:latin typeface="Arial"/>
                <a:ea typeface="Arial"/>
                <a:cs typeface="Arial"/>
                <a:sym typeface="Arial"/>
              </a:rPr>
              <a:t>a</a:t>
            </a:r>
            <a:r>
              <a:rPr b="1" lang="en-GB">
                <a:solidFill>
                  <a:srgbClr val="FFFFFF"/>
                </a:solidFill>
                <a:latin typeface="Arial"/>
                <a:ea typeface="Arial"/>
                <a:cs typeface="Arial"/>
                <a:sym typeface="Arial"/>
              </a:rPr>
              <a:t>djoint_b=False,</a:t>
            </a:r>
            <a:endParaRPr b="1">
              <a:solidFill>
                <a:srgbClr val="FFFFFF"/>
              </a:solidFill>
              <a:latin typeface="Arial"/>
              <a:ea typeface="Arial"/>
              <a:cs typeface="Arial"/>
              <a:sym typeface="Arial"/>
            </a:endParaRPr>
          </a:p>
          <a:p>
            <a:pPr indent="0" lvl="0" marL="0" rtl="0" algn="l">
              <a:spcBef>
                <a:spcPts val="0"/>
              </a:spcBef>
              <a:spcAft>
                <a:spcPts val="0"/>
              </a:spcAft>
              <a:buNone/>
            </a:pPr>
            <a:r>
              <a:rPr b="1" lang="en-GB">
                <a:solidFill>
                  <a:srgbClr val="FFFFFF"/>
                </a:solidFill>
                <a:latin typeface="Arial"/>
                <a:ea typeface="Arial"/>
                <a:cs typeface="Arial"/>
                <a:sym typeface="Arial"/>
              </a:rPr>
              <a:t>                     a_is_sparse=False,    b_is_sparse=False,</a:t>
            </a:r>
            <a:endParaRPr b="1">
              <a:solidFill>
                <a:srgbClr val="FFFFFF"/>
              </a:solidFill>
              <a:latin typeface="Arial"/>
              <a:ea typeface="Arial"/>
              <a:cs typeface="Arial"/>
              <a:sym typeface="Arial"/>
            </a:endParaRPr>
          </a:p>
          <a:p>
            <a:pPr indent="0" lvl="0" marL="0" rtl="0" algn="l">
              <a:spcBef>
                <a:spcPts val="0"/>
              </a:spcBef>
              <a:spcAft>
                <a:spcPts val="0"/>
              </a:spcAft>
              <a:buNone/>
            </a:pPr>
            <a:r>
              <a:rPr b="1" lang="en-GB">
                <a:solidFill>
                  <a:srgbClr val="FFFFFF"/>
                </a:solidFill>
                <a:latin typeface="Arial"/>
                <a:ea typeface="Arial"/>
                <a:cs typeface="Arial"/>
                <a:sym typeface="Arial"/>
              </a:rPr>
              <a:t>                  name=None </a:t>
            </a:r>
            <a:r>
              <a:rPr lang="en-GB">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indent="0" lvl="0" marL="0" rtl="0" algn="l">
              <a:spcBef>
                <a:spcPts val="0"/>
              </a:spcBef>
              <a:spcAft>
                <a:spcPts val="1600"/>
              </a:spcAft>
              <a:buNone/>
            </a:pPr>
            <a:r>
              <a:t/>
            </a:r>
            <a:endParaRPr>
              <a:solidFill>
                <a:srgbClr val="FFFFFF"/>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a:t>
            </a:r>
            <a:endParaRPr/>
          </a:p>
        </p:txBody>
      </p:sp>
      <p:sp>
        <p:nvSpPr>
          <p:cNvPr id="257" name="Google Shape;257;p45"/>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solidFill>
                  <a:srgbClr val="FFFFFF"/>
                </a:solidFill>
                <a:latin typeface="Arial"/>
                <a:ea typeface="Arial"/>
                <a:cs typeface="Arial"/>
                <a:sym typeface="Arial"/>
              </a:rPr>
              <a:t># 2-D tensor `a`   [[1, 2, 3], [4, 5, 6]]</a:t>
            </a:r>
            <a:endParaRPr b="1" sz="2400">
              <a:solidFill>
                <a:srgbClr val="FFFFFF"/>
              </a:solidFill>
              <a:latin typeface="Arial"/>
              <a:ea typeface="Arial"/>
              <a:cs typeface="Arial"/>
              <a:sym typeface="Arial"/>
            </a:endParaRPr>
          </a:p>
          <a:p>
            <a:pPr indent="0" lvl="0" marL="0" rtl="0" algn="l">
              <a:spcBef>
                <a:spcPts val="0"/>
              </a:spcBef>
              <a:spcAft>
                <a:spcPts val="0"/>
              </a:spcAft>
              <a:buNone/>
            </a:pPr>
            <a:r>
              <a:rPr b="1" lang="en-GB" sz="2400">
                <a:solidFill>
                  <a:srgbClr val="FFFFFF"/>
                </a:solidFill>
                <a:latin typeface="Arial"/>
                <a:ea typeface="Arial"/>
                <a:cs typeface="Arial"/>
                <a:sym typeface="Arial"/>
              </a:rPr>
              <a:t>a = tf.constant([1, 2, 3, 4, 5, 6], shape=[2, 3])</a:t>
            </a:r>
            <a:endParaRPr b="1" sz="2400">
              <a:solidFill>
                <a:srgbClr val="FFFFFF"/>
              </a:solidFill>
              <a:latin typeface="Arial"/>
              <a:ea typeface="Arial"/>
              <a:cs typeface="Arial"/>
              <a:sym typeface="Arial"/>
            </a:endParaRPr>
          </a:p>
          <a:p>
            <a:pPr indent="0" lvl="0" marL="0" rtl="0" algn="l">
              <a:spcBef>
                <a:spcPts val="0"/>
              </a:spcBef>
              <a:spcAft>
                <a:spcPts val="0"/>
              </a:spcAft>
              <a:buNone/>
            </a:pPr>
            <a:r>
              <a:t/>
            </a:r>
            <a:endParaRPr b="1" sz="2400">
              <a:solidFill>
                <a:srgbClr val="FFFFFF"/>
              </a:solidFill>
              <a:latin typeface="Arial"/>
              <a:ea typeface="Arial"/>
              <a:cs typeface="Arial"/>
              <a:sym typeface="Arial"/>
            </a:endParaRPr>
          </a:p>
          <a:p>
            <a:pPr indent="0" lvl="0" marL="0" rtl="0" algn="l">
              <a:spcBef>
                <a:spcPts val="0"/>
              </a:spcBef>
              <a:spcAft>
                <a:spcPts val="0"/>
              </a:spcAft>
              <a:buNone/>
            </a:pPr>
            <a:r>
              <a:rPr b="1" lang="en-GB" sz="2400">
                <a:solidFill>
                  <a:srgbClr val="FFFFFF"/>
                </a:solidFill>
                <a:latin typeface="Arial"/>
                <a:ea typeface="Arial"/>
                <a:cs typeface="Arial"/>
                <a:sym typeface="Arial"/>
              </a:rPr>
              <a:t># 2-D tensor `b`    [[ 7,  8], [ 9, 10],  [11, 12]]</a:t>
            </a:r>
            <a:endParaRPr b="1" sz="2400">
              <a:solidFill>
                <a:srgbClr val="FFFFFF"/>
              </a:solidFill>
              <a:latin typeface="Arial"/>
              <a:ea typeface="Arial"/>
              <a:cs typeface="Arial"/>
              <a:sym typeface="Arial"/>
            </a:endParaRPr>
          </a:p>
          <a:p>
            <a:pPr indent="0" lvl="0" marL="0" rtl="0" algn="l">
              <a:spcBef>
                <a:spcPts val="0"/>
              </a:spcBef>
              <a:spcAft>
                <a:spcPts val="0"/>
              </a:spcAft>
              <a:buNone/>
            </a:pPr>
            <a:r>
              <a:t/>
            </a:r>
            <a:endParaRPr b="1" sz="2400">
              <a:solidFill>
                <a:srgbClr val="FFFFFF"/>
              </a:solidFill>
              <a:latin typeface="Arial"/>
              <a:ea typeface="Arial"/>
              <a:cs typeface="Arial"/>
              <a:sym typeface="Arial"/>
            </a:endParaRPr>
          </a:p>
          <a:p>
            <a:pPr indent="0" lvl="0" marL="0" rtl="0" algn="l">
              <a:spcBef>
                <a:spcPts val="0"/>
              </a:spcBef>
              <a:spcAft>
                <a:spcPts val="0"/>
              </a:spcAft>
              <a:buNone/>
            </a:pPr>
            <a:r>
              <a:rPr b="1" lang="en-GB" sz="2400">
                <a:solidFill>
                  <a:srgbClr val="FFFFFF"/>
                </a:solidFill>
                <a:latin typeface="Arial"/>
                <a:ea typeface="Arial"/>
                <a:cs typeface="Arial"/>
                <a:sym typeface="Arial"/>
              </a:rPr>
              <a:t># `a` * `b`</a:t>
            </a:r>
            <a:endParaRPr b="1" sz="2400">
              <a:solidFill>
                <a:srgbClr val="FFFFFF"/>
              </a:solidFill>
              <a:latin typeface="Arial"/>
              <a:ea typeface="Arial"/>
              <a:cs typeface="Arial"/>
              <a:sym typeface="Arial"/>
            </a:endParaRPr>
          </a:p>
          <a:p>
            <a:pPr indent="0" lvl="0" marL="0" rtl="0" algn="l">
              <a:spcBef>
                <a:spcPts val="0"/>
              </a:spcBef>
              <a:spcAft>
                <a:spcPts val="0"/>
              </a:spcAft>
              <a:buNone/>
            </a:pPr>
            <a:r>
              <a:rPr b="1" lang="en-GB" sz="2400">
                <a:solidFill>
                  <a:srgbClr val="FFFFFF"/>
                </a:solidFill>
                <a:latin typeface="Arial"/>
                <a:ea typeface="Arial"/>
                <a:cs typeface="Arial"/>
                <a:sym typeface="Arial"/>
              </a:rPr>
              <a:t>c = tf.matmul(a, b)</a:t>
            </a:r>
            <a:endParaRPr b="1" sz="2400">
              <a:solidFill>
                <a:srgbClr val="FFFFFF"/>
              </a:solidFill>
              <a:latin typeface="Arial"/>
              <a:ea typeface="Arial"/>
              <a:cs typeface="Arial"/>
              <a:sym typeface="Arial"/>
            </a:endParaRPr>
          </a:p>
          <a:p>
            <a:pPr indent="0" lvl="0" marL="0" rtl="0" algn="l">
              <a:spcBef>
                <a:spcPts val="0"/>
              </a:spcBef>
              <a:spcAft>
                <a:spcPts val="0"/>
              </a:spcAft>
              <a:buNone/>
            </a:pPr>
            <a:r>
              <a:t/>
            </a:r>
            <a:endParaRPr b="1" sz="2400">
              <a:solidFill>
                <a:srgbClr val="FFFFFF"/>
              </a:solidFill>
              <a:latin typeface="Arial"/>
              <a:ea typeface="Arial"/>
              <a:cs typeface="Arial"/>
              <a:sym typeface="Arial"/>
            </a:endParaRPr>
          </a:p>
          <a:p>
            <a:pPr indent="0" lvl="0" marL="0" rtl="0" algn="l">
              <a:spcBef>
                <a:spcPts val="0"/>
              </a:spcBef>
              <a:spcAft>
                <a:spcPts val="0"/>
              </a:spcAft>
              <a:buNone/>
            </a:pPr>
            <a:r>
              <a:rPr b="1" lang="en-GB" sz="2400">
                <a:solidFill>
                  <a:srgbClr val="FF9900"/>
                </a:solidFill>
                <a:latin typeface="Arial"/>
                <a:ea typeface="Arial"/>
                <a:cs typeface="Arial"/>
                <a:sym typeface="Arial"/>
              </a:rPr>
              <a:t>[[ 58,  64],   [139, 154] ]</a:t>
            </a:r>
            <a:endParaRPr b="1" sz="2400">
              <a:solidFill>
                <a:srgbClr val="FF9900"/>
              </a:solidFill>
              <a:latin typeface="Arial"/>
              <a:ea typeface="Arial"/>
              <a:cs typeface="Arial"/>
              <a:sym typeface="Arial"/>
            </a:endParaRPr>
          </a:p>
          <a:p>
            <a:pPr indent="0" lvl="0" marL="0" rtl="0" algn="l">
              <a:spcBef>
                <a:spcPts val="0"/>
              </a:spcBef>
              <a:spcAft>
                <a:spcPts val="0"/>
              </a:spcAft>
              <a:buNone/>
            </a:pPr>
            <a:r>
              <a:t/>
            </a:r>
            <a:endParaRPr b="1" sz="2400">
              <a:solidFill>
                <a:srgbClr val="FFFFFF"/>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Tensorflow</a:t>
            </a:r>
            <a:r>
              <a:rPr lang="en-GB"/>
              <a:t> Vs Numpy</a:t>
            </a:r>
            <a:endParaRPr/>
          </a:p>
        </p:txBody>
      </p:sp>
      <p:sp>
        <p:nvSpPr>
          <p:cNvPr id="263" name="Google Shape;263;p46"/>
          <p:cNvSpPr txBox="1"/>
          <p:nvPr>
            <p:ph idx="1" type="body"/>
          </p:nvPr>
        </p:nvSpPr>
        <p:spPr>
          <a:xfrm>
            <a:off x="130775" y="1152475"/>
            <a:ext cx="89502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solidFill>
                <a:srgbClr val="FFFFFF"/>
              </a:solidFill>
            </a:endParaRPr>
          </a:p>
          <a:p>
            <a:pPr indent="0" lvl="0" marL="457200" rtl="0" algn="l">
              <a:spcBef>
                <a:spcPts val="1600"/>
              </a:spcBef>
              <a:spcAft>
                <a:spcPts val="0"/>
              </a:spcAft>
              <a:buNone/>
            </a:pPr>
            <a:r>
              <a:rPr b="1" lang="en-GB" sz="3000">
                <a:solidFill>
                  <a:srgbClr val="FFFFFF"/>
                </a:solidFill>
              </a:rPr>
              <a:t>NumPy arrays: NumPy is not GPU </a:t>
            </a:r>
            <a:r>
              <a:rPr b="1" lang="en-GB" sz="3000">
                <a:solidFill>
                  <a:srgbClr val="FFFFFF"/>
                </a:solidFill>
              </a:rPr>
              <a:t>c</a:t>
            </a:r>
            <a:r>
              <a:rPr b="1" lang="en-GB" sz="3000">
                <a:solidFill>
                  <a:srgbClr val="FFFFFF"/>
                </a:solidFill>
              </a:rPr>
              <a:t>ompatible</a:t>
            </a:r>
            <a:endParaRPr b="1" sz="3000">
              <a:solidFill>
                <a:srgbClr val="FFFFFF"/>
              </a:solidFill>
            </a:endParaRPr>
          </a:p>
          <a:p>
            <a:pPr indent="0" lvl="0" marL="0" rtl="0" algn="l">
              <a:spcBef>
                <a:spcPts val="1600"/>
              </a:spcBef>
              <a:spcAft>
                <a:spcPts val="1600"/>
              </a:spcAft>
              <a:buNone/>
            </a:pPr>
            <a:r>
              <a:t/>
            </a:r>
            <a:endParaRPr sz="3000">
              <a:solidFill>
                <a:srgbClr val="FFFF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2000">
                <a:solidFill>
                  <a:srgbClr val="FFFFFF"/>
                </a:solidFill>
              </a:rPr>
              <a:t># create variables with </a:t>
            </a:r>
            <a:r>
              <a:rPr b="1" lang="en-GB" sz="2000">
                <a:solidFill>
                  <a:srgbClr val="FFFF00"/>
                </a:solidFill>
              </a:rPr>
              <a:t>tf.Variable</a:t>
            </a:r>
            <a:r>
              <a:rPr b="1" lang="en-GB" sz="2000">
                <a:solidFill>
                  <a:srgbClr val="FFFFFF"/>
                </a:solidFill>
              </a:rPr>
              <a:t> class</a:t>
            </a:r>
            <a:endParaRPr b="1" sz="2000">
              <a:solidFill>
                <a:srgbClr val="FFFFFF"/>
              </a:solidFill>
            </a:endParaRPr>
          </a:p>
          <a:p>
            <a:pPr indent="0" lvl="0" marL="0" rtl="0" algn="l">
              <a:spcBef>
                <a:spcPts val="0"/>
              </a:spcBef>
              <a:spcAft>
                <a:spcPts val="0"/>
              </a:spcAft>
              <a:buClr>
                <a:schemeClr val="dk1"/>
              </a:buClr>
              <a:buSzPts val="1100"/>
              <a:buFont typeface="Arial"/>
              <a:buNone/>
            </a:pPr>
            <a:r>
              <a:t/>
            </a:r>
            <a:endParaRPr b="1" sz="2000">
              <a:solidFill>
                <a:srgbClr val="FFFFFF"/>
              </a:solidFill>
            </a:endParaRPr>
          </a:p>
          <a:p>
            <a:pPr indent="0" lvl="0" marL="0" rtl="0" algn="l">
              <a:spcBef>
                <a:spcPts val="0"/>
              </a:spcBef>
              <a:spcAft>
                <a:spcPts val="0"/>
              </a:spcAft>
              <a:buClr>
                <a:schemeClr val="dk1"/>
              </a:buClr>
              <a:buSzPts val="1100"/>
              <a:buFont typeface="Arial"/>
              <a:buNone/>
            </a:pPr>
            <a:r>
              <a:rPr b="1" lang="en-GB" sz="2000">
                <a:solidFill>
                  <a:srgbClr val="FFFFFF"/>
                </a:solidFill>
              </a:rPr>
              <a:t>A </a:t>
            </a:r>
            <a:r>
              <a:rPr b="1" lang="en-GB" sz="2000">
                <a:solidFill>
                  <a:srgbClr val="FFFF00"/>
                </a:solidFill>
              </a:rPr>
              <a:t>tf.Variable </a:t>
            </a:r>
            <a:r>
              <a:rPr b="1" lang="en-GB" sz="2000">
                <a:solidFill>
                  <a:srgbClr val="FFFFFF"/>
                </a:solidFill>
              </a:rPr>
              <a:t>represents a tensor whose value can be changed by running ops on it.</a:t>
            </a:r>
            <a:endParaRPr b="1" sz="2000">
              <a:solidFill>
                <a:srgbClr val="FFFFFF"/>
              </a:solidFill>
            </a:endParaRPr>
          </a:p>
          <a:p>
            <a:pPr indent="0" lvl="0" marL="0" rtl="0" algn="l">
              <a:spcBef>
                <a:spcPts val="0"/>
              </a:spcBef>
              <a:spcAft>
                <a:spcPts val="0"/>
              </a:spcAft>
              <a:buClr>
                <a:schemeClr val="dk1"/>
              </a:buClr>
              <a:buSzPts val="1100"/>
              <a:buFont typeface="Arial"/>
              <a:buNone/>
            </a:pPr>
            <a:r>
              <a:t/>
            </a:r>
            <a:endParaRPr b="1" sz="2000">
              <a:solidFill>
                <a:srgbClr val="FFFFFF"/>
              </a:solidFill>
            </a:endParaRPr>
          </a:p>
          <a:p>
            <a:pPr indent="0" lvl="0" marL="0" rtl="0" algn="l">
              <a:spcBef>
                <a:spcPts val="0"/>
              </a:spcBef>
              <a:spcAft>
                <a:spcPts val="0"/>
              </a:spcAft>
              <a:buClr>
                <a:schemeClr val="dk1"/>
              </a:buClr>
              <a:buSzPts val="1100"/>
              <a:buFont typeface="Arial"/>
              <a:buNone/>
            </a:pPr>
            <a:r>
              <a:rPr b="1" lang="en-GB" sz="2000">
                <a:solidFill>
                  <a:srgbClr val="FFFFFF"/>
                </a:solidFill>
              </a:rPr>
              <a:t>s </a:t>
            </a:r>
            <a:r>
              <a:rPr b="1" lang="en-GB" sz="2000">
                <a:solidFill>
                  <a:srgbClr val="FFFFFF"/>
                </a:solidFill>
              </a:rPr>
              <a:t>= tf.Variable(2, name="scalar") </a:t>
            </a:r>
            <a:endParaRPr b="1" sz="2000">
              <a:solidFill>
                <a:srgbClr val="FFFFFF"/>
              </a:solidFill>
            </a:endParaRPr>
          </a:p>
          <a:p>
            <a:pPr indent="0" lvl="0" marL="0" rtl="0" algn="l">
              <a:spcBef>
                <a:spcPts val="0"/>
              </a:spcBef>
              <a:spcAft>
                <a:spcPts val="0"/>
              </a:spcAft>
              <a:buClr>
                <a:schemeClr val="dk1"/>
              </a:buClr>
              <a:buSzPts val="1100"/>
              <a:buFont typeface="Arial"/>
              <a:buNone/>
            </a:pPr>
            <a:r>
              <a:rPr b="1" lang="en-GB" sz="2000">
                <a:solidFill>
                  <a:srgbClr val="FFFFFF"/>
                </a:solidFill>
              </a:rPr>
              <a:t>m = tf.Variable([[0, 1], [2, 3]], name="matrix") </a:t>
            </a:r>
            <a:endParaRPr b="1" sz="2000">
              <a:solidFill>
                <a:srgbClr val="FFFFFF"/>
              </a:solidFill>
            </a:endParaRPr>
          </a:p>
          <a:p>
            <a:pPr indent="0" lvl="0" marL="0" rtl="0" algn="l">
              <a:spcBef>
                <a:spcPts val="0"/>
              </a:spcBef>
              <a:spcAft>
                <a:spcPts val="0"/>
              </a:spcAft>
              <a:buClr>
                <a:schemeClr val="dk1"/>
              </a:buClr>
              <a:buSzPts val="1100"/>
              <a:buFont typeface="Arial"/>
              <a:buNone/>
            </a:pPr>
            <a:r>
              <a:rPr b="1" lang="en-GB" sz="2000">
                <a:solidFill>
                  <a:srgbClr val="FFFFFF"/>
                </a:solidFill>
              </a:rPr>
              <a:t>W = tf.Variable(tf.zeros([784,10]))</a:t>
            </a:r>
            <a:endParaRPr b="1" sz="2000">
              <a:solidFill>
                <a:srgbClr val="FFFFFF"/>
              </a:solidFill>
            </a:endParaRPr>
          </a:p>
          <a:p>
            <a:pPr indent="0" lvl="0" marL="0" rtl="0" algn="l">
              <a:spcBef>
                <a:spcPts val="0"/>
              </a:spcBef>
              <a:spcAft>
                <a:spcPts val="1600"/>
              </a:spcAft>
              <a:buNone/>
            </a:pPr>
            <a:r>
              <a:t/>
            </a:r>
            <a:endParaRPr b="1" sz="2000">
              <a:solidFill>
                <a:srgbClr val="FFFFFF"/>
              </a:solidFill>
            </a:endParaRPr>
          </a:p>
        </p:txBody>
      </p:sp>
      <p:sp>
        <p:nvSpPr>
          <p:cNvPr id="269" name="Google Shape;269;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Tensorflow Variable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8"/>
          <p:cNvSpPr txBox="1"/>
          <p:nvPr>
            <p:ph idx="1" type="body"/>
          </p:nvPr>
        </p:nvSpPr>
        <p:spPr>
          <a:xfrm>
            <a:off x="311700" y="1019500"/>
            <a:ext cx="8520600" cy="387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2400">
                <a:solidFill>
                  <a:srgbClr val="FFFFFF"/>
                </a:solidFill>
              </a:rPr>
              <a:t>Before you can use a variable, it must be initialized.</a:t>
            </a:r>
            <a:endParaRPr b="1" sz="2400">
              <a:solidFill>
                <a:srgbClr val="FFFFFF"/>
              </a:solidFill>
            </a:endParaRPr>
          </a:p>
          <a:p>
            <a:pPr indent="0" lvl="0" marL="0" rtl="0" algn="l">
              <a:spcBef>
                <a:spcPts val="0"/>
              </a:spcBef>
              <a:spcAft>
                <a:spcPts val="0"/>
              </a:spcAft>
              <a:buClr>
                <a:schemeClr val="dk1"/>
              </a:buClr>
              <a:buSzPts val="1100"/>
              <a:buFont typeface="Arial"/>
              <a:buNone/>
            </a:pPr>
            <a:r>
              <a:t/>
            </a:r>
            <a:endParaRPr b="1" sz="2400">
              <a:solidFill>
                <a:srgbClr val="FFFFFF"/>
              </a:solidFill>
            </a:endParaRPr>
          </a:p>
          <a:p>
            <a:pPr indent="0" lvl="0" marL="0" rtl="0" algn="l">
              <a:spcBef>
                <a:spcPts val="0"/>
              </a:spcBef>
              <a:spcAft>
                <a:spcPts val="0"/>
              </a:spcAft>
              <a:buClr>
                <a:schemeClr val="dk1"/>
              </a:buClr>
              <a:buSzPts val="1100"/>
              <a:buFont typeface="Arial"/>
              <a:buNone/>
            </a:pPr>
            <a:r>
              <a:rPr b="1" lang="en-GB" sz="2400">
                <a:solidFill>
                  <a:srgbClr val="FFFFFF"/>
                </a:solidFill>
              </a:rPr>
              <a:t>To initialize all trainable variables in one go, before training starts, call </a:t>
            </a:r>
            <a:r>
              <a:rPr b="1" lang="en-GB" sz="2400">
                <a:solidFill>
                  <a:srgbClr val="FFFF00"/>
                </a:solidFill>
              </a:rPr>
              <a:t>tf.global_variables_initializer()</a:t>
            </a:r>
            <a:r>
              <a:rPr b="1" lang="en-GB" sz="2400">
                <a:solidFill>
                  <a:srgbClr val="FFFFFF"/>
                </a:solidFill>
              </a:rPr>
              <a:t> </a:t>
            </a:r>
            <a:endParaRPr b="1" sz="2400">
              <a:solidFill>
                <a:srgbClr val="FFFFFF"/>
              </a:solidFill>
            </a:endParaRPr>
          </a:p>
          <a:p>
            <a:pPr indent="0" lvl="0" marL="0" rtl="0" algn="l">
              <a:spcBef>
                <a:spcPts val="0"/>
              </a:spcBef>
              <a:spcAft>
                <a:spcPts val="0"/>
              </a:spcAft>
              <a:buClr>
                <a:schemeClr val="dk1"/>
              </a:buClr>
              <a:buSzPts val="1100"/>
              <a:buFont typeface="Arial"/>
              <a:buNone/>
            </a:pPr>
            <a:r>
              <a:t/>
            </a:r>
            <a:endParaRPr b="1" sz="2400">
              <a:solidFill>
                <a:srgbClr val="FFFFFF"/>
              </a:solidFill>
            </a:endParaRPr>
          </a:p>
          <a:p>
            <a:pPr indent="0" lvl="0" marL="0" rtl="0" algn="l">
              <a:spcBef>
                <a:spcPts val="0"/>
              </a:spcBef>
              <a:spcAft>
                <a:spcPts val="0"/>
              </a:spcAft>
              <a:buClr>
                <a:schemeClr val="dk1"/>
              </a:buClr>
              <a:buSzPts val="1100"/>
              <a:buFont typeface="Arial"/>
              <a:buNone/>
            </a:pPr>
            <a:r>
              <a:rPr b="1" lang="en-GB" sz="2400">
                <a:solidFill>
                  <a:srgbClr val="FFFFFF"/>
                </a:solidFill>
              </a:rPr>
              <a:t>#The easiest way is initializing all variables at once:</a:t>
            </a:r>
            <a:endParaRPr b="1" sz="2400">
              <a:solidFill>
                <a:srgbClr val="FFFFFF"/>
              </a:solidFill>
            </a:endParaRPr>
          </a:p>
          <a:p>
            <a:pPr indent="0" lvl="0" marL="0" rtl="0" algn="l">
              <a:spcBef>
                <a:spcPts val="0"/>
              </a:spcBef>
              <a:spcAft>
                <a:spcPts val="0"/>
              </a:spcAft>
              <a:buClr>
                <a:schemeClr val="dk1"/>
              </a:buClr>
              <a:buSzPts val="1100"/>
              <a:buFont typeface="Arial"/>
              <a:buNone/>
            </a:pPr>
            <a:r>
              <a:t/>
            </a:r>
            <a:endParaRPr b="1" sz="2400">
              <a:solidFill>
                <a:srgbClr val="FFFFFF"/>
              </a:solidFill>
            </a:endParaRPr>
          </a:p>
          <a:p>
            <a:pPr indent="0" lvl="0" marL="0" rtl="0" algn="l">
              <a:spcBef>
                <a:spcPts val="0"/>
              </a:spcBef>
              <a:spcAft>
                <a:spcPts val="0"/>
              </a:spcAft>
              <a:buClr>
                <a:schemeClr val="dk1"/>
              </a:buClr>
              <a:buSzPts val="1100"/>
              <a:buFont typeface="Arial"/>
              <a:buNone/>
            </a:pPr>
            <a:r>
              <a:rPr b="1" lang="en-GB" sz="2400">
                <a:solidFill>
                  <a:srgbClr val="FFFFFF"/>
                </a:solidFill>
              </a:rPr>
              <a:t>with tf.Session() as sess:</a:t>
            </a:r>
            <a:endParaRPr b="1" sz="2400">
              <a:solidFill>
                <a:srgbClr val="FFFFFF"/>
              </a:solidFill>
            </a:endParaRPr>
          </a:p>
          <a:p>
            <a:pPr indent="0" lvl="0" marL="0" rtl="0" algn="l">
              <a:spcBef>
                <a:spcPts val="0"/>
              </a:spcBef>
              <a:spcAft>
                <a:spcPts val="0"/>
              </a:spcAft>
              <a:buClr>
                <a:schemeClr val="dk1"/>
              </a:buClr>
              <a:buSzPts val="1100"/>
              <a:buFont typeface="Arial"/>
              <a:buNone/>
            </a:pPr>
            <a:r>
              <a:rPr b="1" lang="en-GB" sz="2400">
                <a:solidFill>
                  <a:srgbClr val="FFFFFF"/>
                </a:solidFill>
              </a:rPr>
              <a:t>	sess.run(</a:t>
            </a:r>
            <a:r>
              <a:rPr b="1" lang="en-GB" sz="2400">
                <a:solidFill>
                  <a:srgbClr val="FFFF00"/>
                </a:solidFill>
              </a:rPr>
              <a:t>tf.global_variables_initializer()</a:t>
            </a:r>
            <a:r>
              <a:rPr b="1" lang="en-GB" sz="2400">
                <a:solidFill>
                  <a:srgbClr val="FFFFFF"/>
                </a:solidFill>
              </a:rPr>
              <a:t>)</a:t>
            </a:r>
            <a:endParaRPr b="1" sz="2400">
              <a:solidFill>
                <a:srgbClr val="FFFFFF"/>
              </a:solidFill>
            </a:endParaRPr>
          </a:p>
          <a:p>
            <a:pPr indent="0" lvl="0" marL="0" rtl="0" algn="l">
              <a:spcBef>
                <a:spcPts val="0"/>
              </a:spcBef>
              <a:spcAft>
                <a:spcPts val="1600"/>
              </a:spcAft>
              <a:buNone/>
            </a:pPr>
            <a:r>
              <a:t/>
            </a:r>
            <a:endParaRPr b="1" sz="2400">
              <a:solidFill>
                <a:srgbClr val="FFFFFF"/>
              </a:solidFill>
            </a:endParaRPr>
          </a:p>
        </p:txBody>
      </p:sp>
      <p:sp>
        <p:nvSpPr>
          <p:cNvPr id="275" name="Google Shape;275;p48"/>
          <p:cNvSpPr txBox="1"/>
          <p:nvPr>
            <p:ph type="title"/>
          </p:nvPr>
        </p:nvSpPr>
        <p:spPr>
          <a:xfrm>
            <a:off x="0" y="357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Tensorflow Variable: Initializing variables</a:t>
            </a:r>
            <a:endParaRPr/>
          </a:p>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Tensorflow Variable: Initializing variables</a:t>
            </a:r>
            <a:endParaRPr/>
          </a:p>
          <a:p>
            <a:pPr indent="0" lvl="0" marL="0" rtl="0" algn="l">
              <a:spcBef>
                <a:spcPts val="0"/>
              </a:spcBef>
              <a:spcAft>
                <a:spcPts val="0"/>
              </a:spcAft>
              <a:buNone/>
            </a:pPr>
            <a:r>
              <a:t/>
            </a:r>
            <a:endParaRPr/>
          </a:p>
        </p:txBody>
      </p:sp>
      <p:sp>
        <p:nvSpPr>
          <p:cNvPr id="281" name="Google Shape;281;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a:solidFill>
                <a:srgbClr val="FFFFFF"/>
              </a:solidFill>
            </a:endParaRPr>
          </a:p>
          <a:p>
            <a:pPr indent="0" lvl="0" marL="0" rtl="0" algn="l">
              <a:spcBef>
                <a:spcPts val="0"/>
              </a:spcBef>
              <a:spcAft>
                <a:spcPts val="0"/>
              </a:spcAft>
              <a:buNone/>
            </a:pPr>
            <a:r>
              <a:rPr b="1" lang="en-GB" sz="2400">
                <a:solidFill>
                  <a:srgbClr val="FFFFFF"/>
                </a:solidFill>
              </a:rPr>
              <a:t>#Initialize only a subset of variables:</a:t>
            </a:r>
            <a:endParaRPr b="1" sz="2400">
              <a:solidFill>
                <a:srgbClr val="FFFFFF"/>
              </a:solidFill>
            </a:endParaRPr>
          </a:p>
          <a:p>
            <a:pPr indent="0" lvl="0" marL="0" rtl="0" algn="l">
              <a:spcBef>
                <a:spcPts val="0"/>
              </a:spcBef>
              <a:spcAft>
                <a:spcPts val="0"/>
              </a:spcAft>
              <a:buClr>
                <a:schemeClr val="dk1"/>
              </a:buClr>
              <a:buSzPts val="1100"/>
              <a:buFont typeface="Arial"/>
              <a:buNone/>
            </a:pPr>
            <a:r>
              <a:t/>
            </a:r>
            <a:endParaRPr b="1" sz="2400">
              <a:solidFill>
                <a:srgbClr val="FFFFFF"/>
              </a:solidFill>
            </a:endParaRPr>
          </a:p>
          <a:p>
            <a:pPr indent="0" lvl="0" marL="0" rtl="0" algn="l">
              <a:spcBef>
                <a:spcPts val="0"/>
              </a:spcBef>
              <a:spcAft>
                <a:spcPts val="0"/>
              </a:spcAft>
              <a:buClr>
                <a:schemeClr val="dk1"/>
              </a:buClr>
              <a:buSzPts val="1100"/>
              <a:buFont typeface="Arial"/>
              <a:buNone/>
            </a:pPr>
            <a:r>
              <a:rPr b="1" lang="en-GB" sz="2400">
                <a:solidFill>
                  <a:srgbClr val="FFFFFF"/>
                </a:solidFill>
              </a:rPr>
              <a:t>with tf.Session() as sess:</a:t>
            </a:r>
            <a:endParaRPr b="1" sz="2400">
              <a:solidFill>
                <a:srgbClr val="FFFFFF"/>
              </a:solidFill>
            </a:endParaRPr>
          </a:p>
          <a:p>
            <a:pPr indent="0" lvl="0" marL="0" rtl="0" algn="l">
              <a:spcBef>
                <a:spcPts val="0"/>
              </a:spcBef>
              <a:spcAft>
                <a:spcPts val="0"/>
              </a:spcAft>
              <a:buClr>
                <a:schemeClr val="dk1"/>
              </a:buClr>
              <a:buSzPts val="1100"/>
              <a:buFont typeface="Arial"/>
              <a:buNone/>
            </a:pPr>
            <a:r>
              <a:rPr b="1" lang="en-GB" sz="2400">
                <a:solidFill>
                  <a:srgbClr val="FFFFFF"/>
                </a:solidFill>
              </a:rPr>
              <a:t>	sess.run(</a:t>
            </a:r>
            <a:r>
              <a:rPr b="1" lang="en-GB" sz="2400">
                <a:solidFill>
                  <a:srgbClr val="FFFF00"/>
                </a:solidFill>
              </a:rPr>
              <a:t>tf.variables_initializer([a, b])</a:t>
            </a:r>
            <a:r>
              <a:rPr b="1" lang="en-GB" sz="2400">
                <a:solidFill>
                  <a:srgbClr val="FFFFFF"/>
                </a:solidFill>
              </a:rPr>
              <a:t>)</a:t>
            </a:r>
            <a:endParaRPr b="1" sz="2400">
              <a:solidFill>
                <a:srgbClr val="FFFFFF"/>
              </a:solidFill>
            </a:endParaRPr>
          </a:p>
          <a:p>
            <a:pPr indent="0" lvl="0" marL="0" rtl="0" algn="l">
              <a:spcBef>
                <a:spcPts val="0"/>
              </a:spcBef>
              <a:spcAft>
                <a:spcPts val="0"/>
              </a:spcAft>
              <a:buNone/>
            </a:pPr>
            <a:r>
              <a:t/>
            </a:r>
            <a:endParaRPr b="1" sz="2400">
              <a:solidFill>
                <a:srgbClr val="FFFFFF"/>
              </a:solidFill>
            </a:endParaRPr>
          </a:p>
          <a:p>
            <a:pPr indent="0" lvl="0" marL="0" rtl="0" algn="l">
              <a:spcBef>
                <a:spcPts val="0"/>
              </a:spcBef>
              <a:spcAft>
                <a:spcPts val="16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Tensorflow Variable: Initializing variables</a:t>
            </a:r>
            <a:endParaRPr/>
          </a:p>
          <a:p>
            <a:pPr indent="0" lvl="0" marL="0" rtl="0" algn="l">
              <a:spcBef>
                <a:spcPts val="0"/>
              </a:spcBef>
              <a:spcAft>
                <a:spcPts val="0"/>
              </a:spcAft>
              <a:buNone/>
            </a:pPr>
            <a:r>
              <a:t/>
            </a:r>
            <a:endParaRPr/>
          </a:p>
        </p:txBody>
      </p:sp>
      <p:sp>
        <p:nvSpPr>
          <p:cNvPr id="287" name="Google Shape;287;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solidFill>
                  <a:srgbClr val="FFFFFF"/>
                </a:solidFill>
              </a:rPr>
              <a:t>#Initialize a single variable</a:t>
            </a:r>
            <a:endParaRPr b="1" sz="2400">
              <a:solidFill>
                <a:srgbClr val="FFFFFF"/>
              </a:solidFill>
            </a:endParaRPr>
          </a:p>
          <a:p>
            <a:pPr indent="0" lvl="0" marL="0" rtl="0" algn="l">
              <a:spcBef>
                <a:spcPts val="0"/>
              </a:spcBef>
              <a:spcAft>
                <a:spcPts val="0"/>
              </a:spcAft>
              <a:buNone/>
            </a:pPr>
            <a:r>
              <a:rPr b="1" lang="en-GB" sz="2400">
                <a:solidFill>
                  <a:srgbClr val="FFFFFF"/>
                </a:solidFill>
              </a:rPr>
              <a:t>W = tf.Variable(tf.zeros([784,10]))</a:t>
            </a:r>
            <a:endParaRPr b="1" sz="2400">
              <a:solidFill>
                <a:srgbClr val="FFFFFF"/>
              </a:solidFill>
            </a:endParaRPr>
          </a:p>
          <a:p>
            <a:pPr indent="0" lvl="0" marL="0" rtl="0" algn="l">
              <a:spcBef>
                <a:spcPts val="0"/>
              </a:spcBef>
              <a:spcAft>
                <a:spcPts val="0"/>
              </a:spcAft>
              <a:buNone/>
            </a:pPr>
            <a:r>
              <a:t/>
            </a:r>
            <a:endParaRPr b="1" sz="2400">
              <a:solidFill>
                <a:srgbClr val="FFFFFF"/>
              </a:solidFill>
            </a:endParaRPr>
          </a:p>
          <a:p>
            <a:pPr indent="0" lvl="0" marL="0" rtl="0" algn="l">
              <a:spcBef>
                <a:spcPts val="0"/>
              </a:spcBef>
              <a:spcAft>
                <a:spcPts val="0"/>
              </a:spcAft>
              <a:buNone/>
            </a:pPr>
            <a:r>
              <a:rPr b="1" lang="en-GB" sz="2400">
                <a:solidFill>
                  <a:srgbClr val="FFFFFF"/>
                </a:solidFill>
              </a:rPr>
              <a:t>with tf.Session() as sess:</a:t>
            </a:r>
            <a:endParaRPr b="1" sz="2400">
              <a:solidFill>
                <a:srgbClr val="FFFFFF"/>
              </a:solidFill>
            </a:endParaRPr>
          </a:p>
          <a:p>
            <a:pPr indent="0" lvl="0" marL="0" rtl="0" algn="l">
              <a:spcBef>
                <a:spcPts val="0"/>
              </a:spcBef>
              <a:spcAft>
                <a:spcPts val="0"/>
              </a:spcAft>
              <a:buNone/>
            </a:pPr>
            <a:r>
              <a:rPr b="1" lang="en-GB" sz="2400">
                <a:solidFill>
                  <a:srgbClr val="FFFFFF"/>
                </a:solidFill>
              </a:rPr>
              <a:t>	sess.run(</a:t>
            </a:r>
            <a:r>
              <a:rPr b="1" lang="en-GB" sz="2400">
                <a:solidFill>
                  <a:srgbClr val="FFFF00"/>
                </a:solidFill>
              </a:rPr>
              <a:t>W.initializer</a:t>
            </a:r>
            <a:r>
              <a:rPr b="1" lang="en-GB" sz="2400">
                <a:solidFill>
                  <a:srgbClr val="FFFFFF"/>
                </a:solidFill>
              </a:rPr>
              <a:t>)</a:t>
            </a:r>
            <a:endParaRPr b="1" sz="2400">
              <a:solidFill>
                <a:srgbClr val="FFFFFF"/>
              </a:solidFill>
            </a:endParaRPr>
          </a:p>
          <a:p>
            <a:pPr indent="0" lvl="0" marL="0" rtl="0" algn="l">
              <a:spcBef>
                <a:spcPts val="0"/>
              </a:spcBef>
              <a:spcAft>
                <a:spcPts val="16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a:t>
            </a:r>
            <a:endParaRPr/>
          </a:p>
        </p:txBody>
      </p:sp>
      <p:sp>
        <p:nvSpPr>
          <p:cNvPr id="293" name="Google Shape;293;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t/>
            </a:r>
            <a:endParaRPr b="1" sz="2400">
              <a:solidFill>
                <a:srgbClr val="FFFFFF"/>
              </a:solidFill>
            </a:endParaRPr>
          </a:p>
          <a:p>
            <a:pPr indent="0" lvl="0" marL="0" marR="0" rtl="0" algn="l">
              <a:lnSpc>
                <a:spcPct val="115000"/>
              </a:lnSpc>
              <a:spcBef>
                <a:spcPts val="0"/>
              </a:spcBef>
              <a:spcAft>
                <a:spcPts val="0"/>
              </a:spcAft>
              <a:buClr>
                <a:srgbClr val="000000"/>
              </a:buClr>
              <a:buSzPts val="1100"/>
              <a:buFont typeface="Arial"/>
              <a:buNone/>
            </a:pPr>
            <a:r>
              <a:rPr b="1" lang="en-GB" sz="2400">
                <a:solidFill>
                  <a:srgbClr val="FFFFFF"/>
                </a:solidFill>
              </a:rPr>
              <a:t>W is a random 700 x 100 variable object</a:t>
            </a:r>
            <a:endParaRPr b="1" sz="2400">
              <a:solidFill>
                <a:srgbClr val="FFFFFF"/>
              </a:solidFill>
            </a:endParaRPr>
          </a:p>
          <a:p>
            <a:pPr indent="0" lvl="0" marL="0" marR="0" rtl="0" algn="l">
              <a:lnSpc>
                <a:spcPct val="115000"/>
              </a:lnSpc>
              <a:spcBef>
                <a:spcPts val="0"/>
              </a:spcBef>
              <a:spcAft>
                <a:spcPts val="0"/>
              </a:spcAft>
              <a:buClr>
                <a:srgbClr val="000000"/>
              </a:buClr>
              <a:buSzPts val="1100"/>
              <a:buFont typeface="Arial"/>
              <a:buNone/>
            </a:pPr>
            <a:r>
              <a:rPr b="1" lang="en-GB" sz="2400">
                <a:solidFill>
                  <a:srgbClr val="FFFFFF"/>
                </a:solidFill>
              </a:rPr>
              <a:t>W = tf.Variable(tf.truncated_normal([700, 100]))</a:t>
            </a:r>
            <a:endParaRPr b="1" sz="2400">
              <a:solidFill>
                <a:srgbClr val="FFFFFF"/>
              </a:solidFill>
            </a:endParaRPr>
          </a:p>
          <a:p>
            <a:pPr indent="0" lvl="0" marL="0" marR="0" rtl="0" algn="l">
              <a:lnSpc>
                <a:spcPct val="115000"/>
              </a:lnSpc>
              <a:spcBef>
                <a:spcPts val="0"/>
              </a:spcBef>
              <a:spcAft>
                <a:spcPts val="0"/>
              </a:spcAft>
              <a:buClr>
                <a:srgbClr val="000000"/>
              </a:buClr>
              <a:buSzPts val="1100"/>
              <a:buFont typeface="Arial"/>
              <a:buNone/>
            </a:pPr>
            <a:r>
              <a:rPr b="1" lang="en-GB" sz="2400">
                <a:solidFill>
                  <a:srgbClr val="FFFFFF"/>
                </a:solidFill>
              </a:rPr>
              <a:t>with tf.Session() as sess:</a:t>
            </a:r>
            <a:endParaRPr b="1" sz="2400">
              <a:solidFill>
                <a:srgbClr val="FFFFFF"/>
              </a:solidFill>
            </a:endParaRPr>
          </a:p>
          <a:p>
            <a:pPr indent="0" lvl="0" marL="0" marR="0" rtl="0" algn="l">
              <a:lnSpc>
                <a:spcPct val="115000"/>
              </a:lnSpc>
              <a:spcBef>
                <a:spcPts val="0"/>
              </a:spcBef>
              <a:spcAft>
                <a:spcPts val="0"/>
              </a:spcAft>
              <a:buClr>
                <a:srgbClr val="000000"/>
              </a:buClr>
              <a:buSzPts val="1100"/>
              <a:buFont typeface="Arial"/>
              <a:buNone/>
            </a:pPr>
            <a:r>
              <a:rPr b="1" lang="en-GB" sz="2400">
                <a:solidFill>
                  <a:srgbClr val="FFFFFF"/>
                </a:solidFill>
              </a:rPr>
              <a:t>	sess.run(W.initializer)</a:t>
            </a:r>
            <a:endParaRPr b="1" sz="2400">
              <a:solidFill>
                <a:srgbClr val="FFFFFF"/>
              </a:solidFill>
            </a:endParaRPr>
          </a:p>
          <a:p>
            <a:pPr indent="0" lvl="0" marL="0" marR="0" rtl="0" algn="l">
              <a:lnSpc>
                <a:spcPct val="115000"/>
              </a:lnSpc>
              <a:spcBef>
                <a:spcPts val="0"/>
              </a:spcBef>
              <a:spcAft>
                <a:spcPts val="0"/>
              </a:spcAft>
              <a:buNone/>
            </a:pPr>
            <a:r>
              <a:rPr b="1" lang="en-GB" sz="2400">
                <a:solidFill>
                  <a:srgbClr val="FFFFFF"/>
                </a:solidFill>
              </a:rPr>
              <a:t>	print(W.eval())</a:t>
            </a:r>
            <a:endParaRPr b="1" sz="2400">
              <a:solidFill>
                <a:srgbClr val="FFFFFF"/>
              </a:solidFill>
            </a:endParaRPr>
          </a:p>
          <a:p>
            <a:pPr indent="0" lvl="0" marL="0" marR="0" rtl="0" algn="l">
              <a:lnSpc>
                <a:spcPct val="115000"/>
              </a:lnSpc>
              <a:spcBef>
                <a:spcPts val="0"/>
              </a:spcBef>
              <a:spcAft>
                <a:spcPts val="0"/>
              </a:spcAft>
              <a:buClr>
                <a:srgbClr val="000000"/>
              </a:buClr>
              <a:buSzPts val="1100"/>
              <a:buFont typeface="Arial"/>
              <a:buNone/>
            </a:pPr>
            <a:r>
              <a:rPr b="1" lang="en-GB" sz="2400">
                <a:solidFill>
                  <a:srgbClr val="FFFFFF"/>
                </a:solidFill>
              </a:rPr>
              <a:t>	</a:t>
            </a:r>
            <a:endParaRPr b="1" sz="24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Important Libraries</a:t>
            </a:r>
            <a:endParaRPr/>
          </a:p>
        </p:txBody>
      </p:sp>
      <p:sp>
        <p:nvSpPr>
          <p:cNvPr id="84" name="Google Shape;8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chemeClr val="dk1"/>
              </a:buClr>
              <a:buSzPts val="2400"/>
              <a:buChar char="●"/>
            </a:pPr>
            <a:r>
              <a:rPr lang="en-GB" sz="2400" u="sng">
                <a:solidFill>
                  <a:schemeClr val="hlink"/>
                </a:solidFill>
                <a:hlinkClick r:id="rId3"/>
              </a:rPr>
              <a:t>jupyter</a:t>
            </a:r>
            <a:endParaRPr sz="2400" u="sng">
              <a:solidFill>
                <a:schemeClr val="hlink"/>
              </a:solidFill>
              <a:hlinkClick r:id="rId4"/>
            </a:endParaRPr>
          </a:p>
          <a:p>
            <a:pPr indent="-381000" lvl="0" marL="457200" rtl="0" algn="l">
              <a:lnSpc>
                <a:spcPct val="150000"/>
              </a:lnSpc>
              <a:spcBef>
                <a:spcPts val="0"/>
              </a:spcBef>
              <a:spcAft>
                <a:spcPts val="0"/>
              </a:spcAft>
              <a:buClr>
                <a:schemeClr val="dk1"/>
              </a:buClr>
              <a:buSzPts val="2400"/>
              <a:buChar char="●"/>
            </a:pPr>
            <a:r>
              <a:rPr lang="en-GB" sz="2400" u="sng">
                <a:solidFill>
                  <a:schemeClr val="hlink"/>
                </a:solidFill>
                <a:hlinkClick r:id="rId5"/>
              </a:rPr>
              <a:t>numpy</a:t>
            </a:r>
            <a:endParaRPr sz="2400" u="sng">
              <a:solidFill>
                <a:schemeClr val="hlink"/>
              </a:solidFill>
              <a:hlinkClick r:id="rId6"/>
            </a:endParaRPr>
          </a:p>
          <a:p>
            <a:pPr indent="-381000" lvl="0" marL="457200" rtl="0" algn="l">
              <a:lnSpc>
                <a:spcPct val="150000"/>
              </a:lnSpc>
              <a:spcBef>
                <a:spcPts val="0"/>
              </a:spcBef>
              <a:spcAft>
                <a:spcPts val="0"/>
              </a:spcAft>
              <a:buClr>
                <a:schemeClr val="dk1"/>
              </a:buClr>
              <a:buSzPts val="2400"/>
              <a:buChar char="●"/>
            </a:pPr>
            <a:r>
              <a:rPr lang="en-GB" sz="2400" u="sng">
                <a:solidFill>
                  <a:schemeClr val="hlink"/>
                </a:solidFill>
                <a:hlinkClick r:id="rId7"/>
              </a:rPr>
              <a:t>scikit-learn</a:t>
            </a:r>
            <a:endParaRPr sz="2400" u="sng">
              <a:solidFill>
                <a:schemeClr val="hlink"/>
              </a:solidFill>
              <a:hlinkClick r:id="rId8"/>
            </a:endParaRPr>
          </a:p>
          <a:p>
            <a:pPr indent="-381000" lvl="0" marL="457200" rtl="0" algn="l">
              <a:lnSpc>
                <a:spcPct val="150000"/>
              </a:lnSpc>
              <a:spcBef>
                <a:spcPts val="0"/>
              </a:spcBef>
              <a:spcAft>
                <a:spcPts val="0"/>
              </a:spcAft>
              <a:buClr>
                <a:schemeClr val="dk1"/>
              </a:buClr>
              <a:buSzPts val="2400"/>
              <a:buChar char="●"/>
            </a:pPr>
            <a:r>
              <a:rPr lang="en-GB" sz="2400" u="sng">
                <a:solidFill>
                  <a:schemeClr val="hlink"/>
                </a:solidFill>
                <a:hlinkClick r:id="rId9"/>
              </a:rPr>
              <a:t>matplotlib</a:t>
            </a:r>
            <a:endParaRPr sz="2400" u="sng">
              <a:solidFill>
                <a:schemeClr val="hlink"/>
              </a:solidFill>
              <a:hlinkClick r:id="rId10"/>
            </a:endParaRPr>
          </a:p>
          <a:p>
            <a:pPr indent="-381000" lvl="0" marL="457200" rtl="0" algn="l">
              <a:lnSpc>
                <a:spcPct val="150000"/>
              </a:lnSpc>
              <a:spcBef>
                <a:spcPts val="0"/>
              </a:spcBef>
              <a:spcAft>
                <a:spcPts val="0"/>
              </a:spcAft>
              <a:buClr>
                <a:schemeClr val="dk1"/>
              </a:buClr>
              <a:buSzPts val="2400"/>
              <a:buChar char="●"/>
            </a:pPr>
            <a:r>
              <a:rPr lang="en-GB" sz="2400" u="sng">
                <a:solidFill>
                  <a:schemeClr val="hlink"/>
                </a:solidFill>
                <a:hlinkClick r:id="rId11"/>
              </a:rPr>
              <a:t>tensorflow</a:t>
            </a:r>
            <a:endParaRPr sz="2400" u="sng">
              <a:solidFill>
                <a:schemeClr val="hlink"/>
              </a:solidFill>
              <a:hlinkClick r:id="rId12"/>
            </a:endParaRPr>
          </a:p>
          <a:p>
            <a:pPr indent="-381000" lvl="0" marL="457200" rtl="0" algn="l">
              <a:lnSpc>
                <a:spcPct val="150000"/>
              </a:lnSpc>
              <a:spcBef>
                <a:spcPts val="0"/>
              </a:spcBef>
              <a:spcAft>
                <a:spcPts val="0"/>
              </a:spcAft>
              <a:buClr>
                <a:schemeClr val="dk1"/>
              </a:buClr>
              <a:buSzPts val="2400"/>
              <a:buChar char="●"/>
            </a:pPr>
            <a:r>
              <a:rPr lang="en-GB" sz="2400" u="sng">
                <a:solidFill>
                  <a:schemeClr val="hlink"/>
                </a:solidFill>
                <a:hlinkClick r:id="rId13"/>
              </a:rPr>
              <a:t>keras</a:t>
            </a:r>
            <a:endParaRPr sz="2400" u="sng">
              <a:solidFill>
                <a:schemeClr val="hlink"/>
              </a:solidFill>
              <a:hlinkClick r:id="rId14"/>
            </a:endParaRPr>
          </a:p>
          <a:p>
            <a:pPr indent="0" lvl="0" marL="0" rtl="0" algn="l">
              <a:lnSpc>
                <a:spcPct val="150000"/>
              </a:lnSpc>
              <a:spcBef>
                <a:spcPts val="0"/>
              </a:spcBef>
              <a:spcAft>
                <a:spcPts val="16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 of Multiple Sessions : </a:t>
            </a:r>
            <a:endParaRPr/>
          </a:p>
        </p:txBody>
      </p:sp>
      <p:sp>
        <p:nvSpPr>
          <p:cNvPr id="299" name="Google Shape;299;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lang="en-GB">
                <a:solidFill>
                  <a:srgbClr val="FFFFFF"/>
                </a:solidFill>
              </a:rPr>
              <a:t>W = tf.Variable(10)</a:t>
            </a:r>
            <a:endParaRPr b="1">
              <a:solidFill>
                <a:srgbClr val="FFFFFF"/>
              </a:solidFill>
            </a:endParaRPr>
          </a:p>
          <a:p>
            <a:pPr indent="0" lvl="0" marL="0" marR="0" rtl="0" algn="l">
              <a:lnSpc>
                <a:spcPct val="115000"/>
              </a:lnSpc>
              <a:spcBef>
                <a:spcPts val="0"/>
              </a:spcBef>
              <a:spcAft>
                <a:spcPts val="0"/>
              </a:spcAft>
              <a:buClr>
                <a:srgbClr val="000000"/>
              </a:buClr>
              <a:buSzPts val="1100"/>
              <a:buFont typeface="Arial"/>
              <a:buNone/>
            </a:pPr>
            <a:r>
              <a:t/>
            </a:r>
            <a:endParaRPr b="1">
              <a:solidFill>
                <a:srgbClr val="FFFFFF"/>
              </a:solidFill>
            </a:endParaRPr>
          </a:p>
          <a:p>
            <a:pPr indent="0" lvl="0" marL="0" marR="0" rtl="0" algn="l">
              <a:lnSpc>
                <a:spcPct val="115000"/>
              </a:lnSpc>
              <a:spcBef>
                <a:spcPts val="0"/>
              </a:spcBef>
              <a:spcAft>
                <a:spcPts val="0"/>
              </a:spcAft>
              <a:buClr>
                <a:srgbClr val="000000"/>
              </a:buClr>
              <a:buSzPts val="1100"/>
              <a:buFont typeface="Arial"/>
              <a:buNone/>
            </a:pPr>
            <a:r>
              <a:rPr b="1" lang="en-GB">
                <a:solidFill>
                  <a:srgbClr val="FFFFFF"/>
                </a:solidFill>
              </a:rPr>
              <a:t>sess1 = tf.Session()</a:t>
            </a:r>
            <a:endParaRPr b="1">
              <a:solidFill>
                <a:srgbClr val="FFFFFF"/>
              </a:solidFill>
            </a:endParaRPr>
          </a:p>
          <a:p>
            <a:pPr indent="0" lvl="0" marL="0" marR="0" rtl="0" algn="l">
              <a:lnSpc>
                <a:spcPct val="115000"/>
              </a:lnSpc>
              <a:spcBef>
                <a:spcPts val="0"/>
              </a:spcBef>
              <a:spcAft>
                <a:spcPts val="0"/>
              </a:spcAft>
              <a:buClr>
                <a:srgbClr val="000000"/>
              </a:buClr>
              <a:buSzPts val="1100"/>
              <a:buFont typeface="Arial"/>
              <a:buNone/>
            </a:pPr>
            <a:r>
              <a:rPr b="1" lang="en-GB">
                <a:solidFill>
                  <a:srgbClr val="FFFFFF"/>
                </a:solidFill>
              </a:rPr>
              <a:t>sess2 = tf.Session()</a:t>
            </a:r>
            <a:endParaRPr b="1">
              <a:solidFill>
                <a:srgbClr val="FFFFFF"/>
              </a:solidFill>
            </a:endParaRPr>
          </a:p>
          <a:p>
            <a:pPr indent="0" lvl="0" marL="0" marR="0" rtl="0" algn="l">
              <a:lnSpc>
                <a:spcPct val="115000"/>
              </a:lnSpc>
              <a:spcBef>
                <a:spcPts val="0"/>
              </a:spcBef>
              <a:spcAft>
                <a:spcPts val="0"/>
              </a:spcAft>
              <a:buClr>
                <a:srgbClr val="000000"/>
              </a:buClr>
              <a:buSzPts val="1100"/>
              <a:buFont typeface="Arial"/>
              <a:buNone/>
            </a:pPr>
            <a:r>
              <a:t/>
            </a:r>
            <a:endParaRPr b="1">
              <a:solidFill>
                <a:srgbClr val="FFFFFF"/>
              </a:solidFill>
            </a:endParaRPr>
          </a:p>
          <a:p>
            <a:pPr indent="0" lvl="0" marL="0" marR="0" rtl="0" algn="l">
              <a:lnSpc>
                <a:spcPct val="115000"/>
              </a:lnSpc>
              <a:spcBef>
                <a:spcPts val="0"/>
              </a:spcBef>
              <a:spcAft>
                <a:spcPts val="0"/>
              </a:spcAft>
              <a:buClr>
                <a:srgbClr val="000000"/>
              </a:buClr>
              <a:buSzPts val="1100"/>
              <a:buFont typeface="Arial"/>
              <a:buNone/>
            </a:pPr>
            <a:r>
              <a:rPr b="1" lang="en-GB">
                <a:solidFill>
                  <a:srgbClr val="FFFFFF"/>
                </a:solidFill>
              </a:rPr>
              <a:t>sess1.run(W.initializer)</a:t>
            </a:r>
            <a:endParaRPr b="1">
              <a:solidFill>
                <a:srgbClr val="FFFFFF"/>
              </a:solidFill>
            </a:endParaRPr>
          </a:p>
          <a:p>
            <a:pPr indent="0" lvl="0" marL="0" marR="0" rtl="0" algn="l">
              <a:lnSpc>
                <a:spcPct val="115000"/>
              </a:lnSpc>
              <a:spcBef>
                <a:spcPts val="0"/>
              </a:spcBef>
              <a:spcAft>
                <a:spcPts val="0"/>
              </a:spcAft>
              <a:buClr>
                <a:srgbClr val="000000"/>
              </a:buClr>
              <a:buSzPts val="1100"/>
              <a:buFont typeface="Arial"/>
              <a:buNone/>
            </a:pPr>
            <a:r>
              <a:rPr b="1" lang="en-GB">
                <a:solidFill>
                  <a:srgbClr val="FFFFFF"/>
                </a:solidFill>
              </a:rPr>
              <a:t>sess2.run(W.initializer)</a:t>
            </a:r>
            <a:endParaRPr b="1">
              <a:solidFill>
                <a:srgbClr val="FFFFFF"/>
              </a:solidFill>
            </a:endParaRPr>
          </a:p>
          <a:p>
            <a:pPr indent="0" lvl="0" marL="0" marR="0" rtl="0" algn="l">
              <a:lnSpc>
                <a:spcPct val="115000"/>
              </a:lnSpc>
              <a:spcBef>
                <a:spcPts val="0"/>
              </a:spcBef>
              <a:spcAft>
                <a:spcPts val="0"/>
              </a:spcAft>
              <a:buClr>
                <a:srgbClr val="000000"/>
              </a:buClr>
              <a:buSzPts val="1100"/>
              <a:buFont typeface="Arial"/>
              <a:buNone/>
            </a:pPr>
            <a:r>
              <a:t/>
            </a:r>
            <a:endParaRPr b="1">
              <a:solidFill>
                <a:srgbClr val="FFFFFF"/>
              </a:solidFill>
            </a:endParaRPr>
          </a:p>
          <a:p>
            <a:pPr indent="0" lvl="0" marL="0" marR="0" rtl="0" algn="l">
              <a:lnSpc>
                <a:spcPct val="115000"/>
              </a:lnSpc>
              <a:spcBef>
                <a:spcPts val="0"/>
              </a:spcBef>
              <a:spcAft>
                <a:spcPts val="0"/>
              </a:spcAft>
              <a:buClr>
                <a:srgbClr val="000000"/>
              </a:buClr>
              <a:buSzPts val="1100"/>
              <a:buFont typeface="Arial"/>
              <a:buNone/>
            </a:pPr>
            <a:r>
              <a:rPr b="1" lang="en-GB">
                <a:solidFill>
                  <a:srgbClr val="FFFFFF"/>
                </a:solidFill>
              </a:rPr>
              <a:t>print(sess1.run(W.assign_add(10))) 		# 20</a:t>
            </a:r>
            <a:endParaRPr b="1">
              <a:solidFill>
                <a:srgbClr val="FFFFFF"/>
              </a:solidFill>
            </a:endParaRPr>
          </a:p>
          <a:p>
            <a:pPr indent="0" lvl="0" marL="0" marR="0" rtl="0" algn="l">
              <a:lnSpc>
                <a:spcPct val="115000"/>
              </a:lnSpc>
              <a:spcBef>
                <a:spcPts val="0"/>
              </a:spcBef>
              <a:spcAft>
                <a:spcPts val="0"/>
              </a:spcAft>
              <a:buClr>
                <a:srgbClr val="000000"/>
              </a:buClr>
              <a:buSzPts val="1100"/>
              <a:buFont typeface="Arial"/>
              <a:buNone/>
            </a:pPr>
            <a:r>
              <a:rPr b="1" lang="en-GB">
                <a:solidFill>
                  <a:srgbClr val="FFFFFF"/>
                </a:solidFill>
              </a:rPr>
              <a:t>print(sess2.run(W.assign_sub(2))) 		# 8</a:t>
            </a:r>
            <a:endParaRPr b="1">
              <a:solidFill>
                <a:srgbClr val="FFFFFF"/>
              </a:solidFill>
            </a:endParaRPr>
          </a:p>
          <a:p>
            <a:pPr indent="0" lvl="0" marL="0" marR="0" rtl="0" algn="l">
              <a:lnSpc>
                <a:spcPct val="115000"/>
              </a:lnSpc>
              <a:spcBef>
                <a:spcPts val="0"/>
              </a:spcBef>
              <a:spcAft>
                <a:spcPts val="0"/>
              </a:spcAft>
              <a:buNone/>
            </a:pPr>
            <a:r>
              <a:t/>
            </a:r>
            <a:endParaRPr b="1">
              <a:solidFill>
                <a:srgbClr val="FFFFFF"/>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a:t>Placeholders</a:t>
            </a:r>
            <a:endParaRPr sz="1800">
              <a:solidFill>
                <a:srgbClr val="000000"/>
              </a:solidFill>
              <a:latin typeface="Arial"/>
              <a:ea typeface="Arial"/>
              <a:cs typeface="Arial"/>
              <a:sym typeface="Arial"/>
            </a:endParaRPr>
          </a:p>
        </p:txBody>
      </p:sp>
      <p:sp>
        <p:nvSpPr>
          <p:cNvPr id="305" name="Google Shape;305;p53"/>
          <p:cNvSpPr txBox="1"/>
          <p:nvPr>
            <p:ph idx="1" type="body"/>
          </p:nvPr>
        </p:nvSpPr>
        <p:spPr>
          <a:xfrm>
            <a:off x="311700" y="1152475"/>
            <a:ext cx="8711100" cy="39123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lang="en-GB" sz="2400">
                <a:solidFill>
                  <a:srgbClr val="FFFFFF"/>
                </a:solidFill>
              </a:rPr>
              <a:t>A TF program has two steps : </a:t>
            </a:r>
            <a:endParaRPr b="1" sz="2400">
              <a:solidFill>
                <a:srgbClr val="FFFFFF"/>
              </a:solidFill>
            </a:endParaRPr>
          </a:p>
          <a:p>
            <a:pPr indent="0" lvl="0" marL="0" marR="0" rtl="0" algn="l">
              <a:lnSpc>
                <a:spcPct val="115000"/>
              </a:lnSpc>
              <a:spcBef>
                <a:spcPts val="0"/>
              </a:spcBef>
              <a:spcAft>
                <a:spcPts val="0"/>
              </a:spcAft>
              <a:buNone/>
            </a:pPr>
            <a:r>
              <a:t/>
            </a:r>
            <a:endParaRPr b="1" sz="2400">
              <a:solidFill>
                <a:srgbClr val="FFFFFF"/>
              </a:solidFill>
            </a:endParaRPr>
          </a:p>
          <a:p>
            <a:pPr indent="0" lvl="0" marL="0" marR="0" rtl="0" algn="l">
              <a:lnSpc>
                <a:spcPct val="115000"/>
              </a:lnSpc>
              <a:spcBef>
                <a:spcPts val="0"/>
              </a:spcBef>
              <a:spcAft>
                <a:spcPts val="0"/>
              </a:spcAft>
              <a:buNone/>
            </a:pPr>
            <a:r>
              <a:rPr b="1" lang="en-GB" sz="2400">
                <a:solidFill>
                  <a:srgbClr val="FFFFFF"/>
                </a:solidFill>
              </a:rPr>
              <a:t>Assemble a graph  and use a session to execute operations in the graph.</a:t>
            </a:r>
            <a:endParaRPr b="1" sz="2400">
              <a:solidFill>
                <a:srgbClr val="FFFFFF"/>
              </a:solidFill>
            </a:endParaRPr>
          </a:p>
          <a:p>
            <a:pPr indent="0" lvl="0" marL="0" marR="0" rtl="0" algn="l">
              <a:lnSpc>
                <a:spcPct val="115000"/>
              </a:lnSpc>
              <a:spcBef>
                <a:spcPts val="0"/>
              </a:spcBef>
              <a:spcAft>
                <a:spcPts val="0"/>
              </a:spcAft>
              <a:buClr>
                <a:srgbClr val="000000"/>
              </a:buClr>
              <a:buSzPts val="1100"/>
              <a:buFont typeface="Arial"/>
              <a:buNone/>
            </a:pPr>
            <a:r>
              <a:rPr b="1" lang="en-GB" sz="2400">
                <a:solidFill>
                  <a:srgbClr val="FFFFFF"/>
                </a:solidFill>
              </a:rPr>
              <a:t>   </a:t>
            </a:r>
            <a:endParaRPr b="1" sz="2400">
              <a:solidFill>
                <a:srgbClr val="FFFFFF"/>
              </a:solidFill>
            </a:endParaRPr>
          </a:p>
          <a:p>
            <a:pPr indent="0" lvl="0" marL="0" marR="0" rtl="0" algn="l">
              <a:lnSpc>
                <a:spcPct val="115000"/>
              </a:lnSpc>
              <a:spcBef>
                <a:spcPts val="0"/>
              </a:spcBef>
              <a:spcAft>
                <a:spcPts val="0"/>
              </a:spcAft>
              <a:buClr>
                <a:srgbClr val="000000"/>
              </a:buClr>
              <a:buSzPts val="1100"/>
              <a:buFont typeface="Arial"/>
              <a:buNone/>
            </a:pPr>
            <a:r>
              <a:rPr b="1" lang="en-GB" sz="2400">
                <a:solidFill>
                  <a:srgbClr val="FFFFFF"/>
                </a:solidFill>
              </a:rPr>
              <a:t>Assemble the graph first without knowing the values needed   for computation</a:t>
            </a:r>
            <a:endParaRPr b="1" sz="2400">
              <a:solidFill>
                <a:srgbClr val="FFFFFF"/>
              </a:solidFill>
            </a:endParaRPr>
          </a:p>
          <a:p>
            <a:pPr indent="0" lvl="0" marL="0" marR="0" rtl="0" algn="l">
              <a:lnSpc>
                <a:spcPct val="115000"/>
              </a:lnSpc>
              <a:spcBef>
                <a:spcPts val="0"/>
              </a:spcBef>
              <a:spcAft>
                <a:spcPts val="0"/>
              </a:spcAft>
              <a:buClr>
                <a:srgbClr val="000000"/>
              </a:buClr>
              <a:buSzPts val="1100"/>
              <a:buFont typeface="Arial"/>
              <a:buNone/>
            </a:pPr>
            <a:r>
              <a:t/>
            </a:r>
            <a:endParaRPr b="1" sz="2400">
              <a:solidFill>
                <a:srgbClr val="FFFFFF"/>
              </a:solidFill>
            </a:endParaRPr>
          </a:p>
          <a:p>
            <a:pPr indent="0" lvl="0" marL="0" marR="0" rtl="0" algn="l">
              <a:lnSpc>
                <a:spcPct val="115000"/>
              </a:lnSpc>
              <a:spcBef>
                <a:spcPts val="0"/>
              </a:spcBef>
              <a:spcAft>
                <a:spcPts val="0"/>
              </a:spcAft>
              <a:buNone/>
            </a:pPr>
            <a:r>
              <a:t/>
            </a:r>
            <a:endParaRPr b="1" sz="2400">
              <a:solidFill>
                <a:srgbClr val="FFFFFF"/>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a:t>Example</a:t>
            </a:r>
            <a:endParaRPr/>
          </a:p>
        </p:txBody>
      </p:sp>
      <p:sp>
        <p:nvSpPr>
          <p:cNvPr id="311" name="Google Shape;311;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t/>
            </a:r>
            <a:endParaRPr b="1" sz="2400">
              <a:solidFill>
                <a:srgbClr val="FFFFFF"/>
              </a:solidFill>
            </a:endParaRPr>
          </a:p>
          <a:p>
            <a:pPr indent="0" lvl="0" marL="0" marR="0" rtl="0" algn="l">
              <a:lnSpc>
                <a:spcPct val="115000"/>
              </a:lnSpc>
              <a:spcBef>
                <a:spcPts val="0"/>
              </a:spcBef>
              <a:spcAft>
                <a:spcPts val="0"/>
              </a:spcAft>
              <a:buClr>
                <a:srgbClr val="000000"/>
              </a:buClr>
              <a:buSzPts val="1100"/>
              <a:buFont typeface="Arial"/>
              <a:buNone/>
            </a:pPr>
            <a:r>
              <a:t/>
            </a:r>
            <a:endParaRPr b="1" sz="2400">
              <a:solidFill>
                <a:srgbClr val="FFFFFF"/>
              </a:solidFill>
            </a:endParaRPr>
          </a:p>
          <a:p>
            <a:pPr indent="0" lvl="0" marL="0" marR="0" rtl="0" algn="l">
              <a:lnSpc>
                <a:spcPct val="115000"/>
              </a:lnSpc>
              <a:spcBef>
                <a:spcPts val="0"/>
              </a:spcBef>
              <a:spcAft>
                <a:spcPts val="0"/>
              </a:spcAft>
              <a:buClr>
                <a:srgbClr val="000000"/>
              </a:buClr>
              <a:buSzPts val="1100"/>
              <a:buFont typeface="Arial"/>
              <a:buNone/>
            </a:pPr>
            <a:r>
              <a:rPr b="1" lang="en-GB" sz="2400">
                <a:solidFill>
                  <a:srgbClr val="FFFFFF"/>
                </a:solidFill>
              </a:rPr>
              <a:t>Define the function f(x, y) = 2 * x + y without knowing value of x or y.  </a:t>
            </a:r>
            <a:endParaRPr b="1" sz="2400">
              <a:solidFill>
                <a:srgbClr val="FFFFFF"/>
              </a:solidFill>
            </a:endParaRPr>
          </a:p>
          <a:p>
            <a:pPr indent="0" lvl="0" marL="0" marR="0" rtl="0" algn="l">
              <a:lnSpc>
                <a:spcPct val="115000"/>
              </a:lnSpc>
              <a:spcBef>
                <a:spcPts val="0"/>
              </a:spcBef>
              <a:spcAft>
                <a:spcPts val="0"/>
              </a:spcAft>
              <a:buClr>
                <a:srgbClr val="000000"/>
              </a:buClr>
              <a:buSzPts val="1100"/>
              <a:buFont typeface="Arial"/>
              <a:buNone/>
            </a:pPr>
            <a:r>
              <a:t/>
            </a:r>
            <a:endParaRPr b="1" sz="2400">
              <a:solidFill>
                <a:srgbClr val="FFFFFF"/>
              </a:solidFill>
            </a:endParaRPr>
          </a:p>
          <a:p>
            <a:pPr indent="0" lvl="0" marL="0" marR="0" rtl="0" algn="l">
              <a:lnSpc>
                <a:spcPct val="115000"/>
              </a:lnSpc>
              <a:spcBef>
                <a:spcPts val="0"/>
              </a:spcBef>
              <a:spcAft>
                <a:spcPts val="0"/>
              </a:spcAft>
              <a:buClr>
                <a:srgbClr val="000000"/>
              </a:buClr>
              <a:buSzPts val="1100"/>
              <a:buFont typeface="Arial"/>
              <a:buNone/>
            </a:pPr>
            <a:r>
              <a:rPr b="1" lang="en-GB" sz="2400">
                <a:solidFill>
                  <a:srgbClr val="FFFFFF"/>
                </a:solidFill>
              </a:rPr>
              <a:t>                    x, y are placeholders for the actual values.</a:t>
            </a:r>
            <a:endParaRPr b="1" sz="2400">
              <a:solidFill>
                <a:srgbClr val="FFFFFF"/>
              </a:solidFill>
            </a:endParaRPr>
          </a:p>
          <a:p>
            <a:pPr indent="0" lvl="0" marL="0" marR="0" rtl="0" algn="l">
              <a:lnSpc>
                <a:spcPct val="115000"/>
              </a:lnSpc>
              <a:spcBef>
                <a:spcPts val="0"/>
              </a:spcBef>
              <a:spcAft>
                <a:spcPts val="0"/>
              </a:spcAft>
              <a:buNone/>
            </a:pPr>
            <a:r>
              <a:t/>
            </a:r>
            <a:endParaRPr b="1" sz="2400">
              <a:solidFill>
                <a:srgbClr val="FFFFFF"/>
              </a:solidFill>
            </a:endParaRPr>
          </a:p>
          <a:p>
            <a:pPr indent="0" lvl="0" marL="0" marR="0" rtl="0" algn="l">
              <a:lnSpc>
                <a:spcPct val="115000"/>
              </a:lnSpc>
              <a:spcBef>
                <a:spcPts val="0"/>
              </a:spcBef>
              <a:spcAft>
                <a:spcPts val="0"/>
              </a:spcAft>
              <a:buNone/>
            </a:pPr>
            <a:r>
              <a:t/>
            </a:r>
            <a:endParaRPr b="1" sz="2400">
              <a:solidFill>
                <a:srgbClr val="FFFFFF"/>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a:t>Why placeholders?</a:t>
            </a:r>
            <a:endParaRPr b="1" sz="1800">
              <a:solidFill>
                <a:srgbClr val="000000"/>
              </a:solidFill>
            </a:endParaRPr>
          </a:p>
          <a:p>
            <a:pPr indent="0" lvl="0" marL="0" rtl="0" algn="l">
              <a:spcBef>
                <a:spcPts val="0"/>
              </a:spcBef>
              <a:spcAft>
                <a:spcPts val="0"/>
              </a:spcAft>
              <a:buNone/>
            </a:pPr>
            <a:r>
              <a:t/>
            </a:r>
            <a:endParaRPr sz="1800">
              <a:solidFill>
                <a:srgbClr val="000000"/>
              </a:solidFill>
            </a:endParaRPr>
          </a:p>
        </p:txBody>
      </p:sp>
      <p:sp>
        <p:nvSpPr>
          <p:cNvPr id="317" name="Google Shape;317;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1" sz="3000">
              <a:solidFill>
                <a:srgbClr val="000000"/>
              </a:solidFill>
              <a:highlight>
                <a:srgbClr val="FFFF00"/>
              </a:highlight>
            </a:endParaRPr>
          </a:p>
          <a:p>
            <a:pPr indent="0" lvl="0" marL="0" rtl="0" algn="ctr">
              <a:spcBef>
                <a:spcPts val="1600"/>
              </a:spcBef>
              <a:spcAft>
                <a:spcPts val="0"/>
              </a:spcAft>
              <a:buClr>
                <a:schemeClr val="dk1"/>
              </a:buClr>
              <a:buSzPts val="1100"/>
              <a:buFont typeface="Arial"/>
              <a:buNone/>
            </a:pPr>
            <a:r>
              <a:rPr b="1" lang="en-GB" sz="3000">
                <a:solidFill>
                  <a:srgbClr val="000000"/>
                </a:solidFill>
                <a:highlight>
                  <a:srgbClr val="FFFF00"/>
                </a:highlight>
              </a:rPr>
              <a:t>We or any user or client , can later supply their own data when they need to execute the computation. </a:t>
            </a:r>
            <a:endParaRPr b="1" sz="3000">
              <a:solidFill>
                <a:srgbClr val="000000"/>
              </a:solidFill>
              <a:highlight>
                <a:srgbClr val="FFFF00"/>
              </a:highlight>
            </a:endParaRPr>
          </a:p>
          <a:p>
            <a:pPr indent="0" lvl="0" marL="0" rtl="0" algn="l">
              <a:spcBef>
                <a:spcPts val="1600"/>
              </a:spcBef>
              <a:spcAft>
                <a:spcPts val="1600"/>
              </a:spcAft>
              <a:buNone/>
            </a:pPr>
            <a:r>
              <a:t/>
            </a:r>
            <a:endParaRPr b="1" sz="3000">
              <a:solidFill>
                <a:srgbClr val="000000"/>
              </a:solidFill>
              <a:highlight>
                <a:srgbClr val="FFFF00"/>
              </a:highligh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Syntax</a:t>
            </a:r>
            <a:endParaRPr/>
          </a:p>
        </p:txBody>
      </p:sp>
      <p:sp>
        <p:nvSpPr>
          <p:cNvPr id="323" name="Google Shape;323;p56"/>
          <p:cNvSpPr txBox="1"/>
          <p:nvPr>
            <p:ph idx="1" type="body"/>
          </p:nvPr>
        </p:nvSpPr>
        <p:spPr>
          <a:xfrm>
            <a:off x="195475" y="1017725"/>
            <a:ext cx="8520600" cy="399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GB" sz="2200">
                <a:solidFill>
                  <a:srgbClr val="000000"/>
                </a:solidFill>
                <a:highlight>
                  <a:srgbClr val="FFFF00"/>
                </a:highlight>
              </a:rPr>
              <a:t>tf.placeholder(dtype, shape=None, name=None)</a:t>
            </a:r>
            <a:endParaRPr b="1" sz="2200">
              <a:solidFill>
                <a:srgbClr val="000000"/>
              </a:solidFill>
              <a:highlight>
                <a:srgbClr val="FFFF00"/>
              </a:highlight>
            </a:endParaRPr>
          </a:p>
          <a:p>
            <a:pPr indent="0" lvl="0" marL="0" rtl="0" algn="l">
              <a:lnSpc>
                <a:spcPct val="100000"/>
              </a:lnSpc>
              <a:spcBef>
                <a:spcPts val="1600"/>
              </a:spcBef>
              <a:spcAft>
                <a:spcPts val="0"/>
              </a:spcAft>
              <a:buClr>
                <a:schemeClr val="dk1"/>
              </a:buClr>
              <a:buSzPts val="1100"/>
              <a:buFont typeface="Arial"/>
              <a:buNone/>
            </a:pPr>
            <a:r>
              <a:rPr b="1" lang="en-GB" sz="2200">
                <a:solidFill>
                  <a:srgbClr val="FFFFFF"/>
                </a:solidFill>
              </a:rPr>
              <a:t>create a placeholder for a vector of 3 elements, type tf.float32</a:t>
            </a:r>
            <a:endParaRPr b="1" sz="2200">
              <a:solidFill>
                <a:srgbClr val="FFFFFF"/>
              </a:solidFill>
            </a:endParaRPr>
          </a:p>
          <a:p>
            <a:pPr indent="0" lvl="0" marL="0" rtl="0" algn="l">
              <a:lnSpc>
                <a:spcPct val="100000"/>
              </a:lnSpc>
              <a:spcBef>
                <a:spcPts val="0"/>
              </a:spcBef>
              <a:spcAft>
                <a:spcPts val="0"/>
              </a:spcAft>
              <a:buClr>
                <a:schemeClr val="dk1"/>
              </a:buClr>
              <a:buSzPts val="1100"/>
              <a:buFont typeface="Arial"/>
              <a:buNone/>
            </a:pPr>
            <a:r>
              <a:rPr b="1" lang="en-GB" sz="2200">
                <a:solidFill>
                  <a:srgbClr val="000000"/>
                </a:solidFill>
                <a:highlight>
                  <a:srgbClr val="E69138"/>
                </a:highlight>
              </a:rPr>
              <a:t>a = tf.placeholder(tf.float32, shape=[3])</a:t>
            </a:r>
            <a:endParaRPr b="1" sz="2200">
              <a:solidFill>
                <a:srgbClr val="000000"/>
              </a:solidFill>
              <a:highlight>
                <a:srgbClr val="E69138"/>
              </a:highlight>
            </a:endParaRPr>
          </a:p>
          <a:p>
            <a:pPr indent="0" lvl="0" marL="0" rtl="0" algn="l">
              <a:lnSpc>
                <a:spcPct val="100000"/>
              </a:lnSpc>
              <a:spcBef>
                <a:spcPts val="0"/>
              </a:spcBef>
              <a:spcAft>
                <a:spcPts val="0"/>
              </a:spcAft>
              <a:buClr>
                <a:schemeClr val="dk1"/>
              </a:buClr>
              <a:buSzPts val="1100"/>
              <a:buFont typeface="Arial"/>
              <a:buNone/>
            </a:pPr>
            <a:r>
              <a:t/>
            </a:r>
            <a:endParaRPr b="1" sz="2200">
              <a:solidFill>
                <a:srgbClr val="FFFFFF"/>
              </a:solidFill>
            </a:endParaRPr>
          </a:p>
          <a:p>
            <a:pPr indent="0" lvl="0" marL="0" rtl="0" algn="l">
              <a:lnSpc>
                <a:spcPct val="100000"/>
              </a:lnSpc>
              <a:spcBef>
                <a:spcPts val="0"/>
              </a:spcBef>
              <a:spcAft>
                <a:spcPts val="0"/>
              </a:spcAft>
              <a:buClr>
                <a:schemeClr val="dk1"/>
              </a:buClr>
              <a:buSzPts val="1100"/>
              <a:buFont typeface="Arial"/>
              <a:buNone/>
            </a:pPr>
            <a:r>
              <a:rPr b="1" lang="en-GB" sz="2200">
                <a:solidFill>
                  <a:srgbClr val="FFFFFF"/>
                </a:solidFill>
              </a:rPr>
              <a:t>b = tf.constant([5, 5, 5], tf.float32)</a:t>
            </a:r>
            <a:endParaRPr b="1" sz="2200">
              <a:solidFill>
                <a:srgbClr val="FFFFFF"/>
              </a:solidFill>
            </a:endParaRPr>
          </a:p>
          <a:p>
            <a:pPr indent="0" lvl="0" marL="0" rtl="0" algn="l">
              <a:lnSpc>
                <a:spcPct val="100000"/>
              </a:lnSpc>
              <a:spcBef>
                <a:spcPts val="0"/>
              </a:spcBef>
              <a:spcAft>
                <a:spcPts val="0"/>
              </a:spcAft>
              <a:buClr>
                <a:schemeClr val="dk1"/>
              </a:buClr>
              <a:buSzPts val="1100"/>
              <a:buFont typeface="Arial"/>
              <a:buNone/>
            </a:pPr>
            <a:r>
              <a:rPr b="1" lang="en-GB" sz="2200">
                <a:solidFill>
                  <a:srgbClr val="FFFFFF"/>
                </a:solidFill>
              </a:rPr>
              <a:t>use the placeholder as you would a constant or a variable</a:t>
            </a:r>
            <a:endParaRPr b="1" sz="2200">
              <a:solidFill>
                <a:srgbClr val="FFFFFF"/>
              </a:solidFill>
            </a:endParaRPr>
          </a:p>
          <a:p>
            <a:pPr indent="0" lvl="0" marL="0" rtl="0" algn="l">
              <a:lnSpc>
                <a:spcPct val="100000"/>
              </a:lnSpc>
              <a:spcBef>
                <a:spcPts val="0"/>
              </a:spcBef>
              <a:spcAft>
                <a:spcPts val="0"/>
              </a:spcAft>
              <a:buClr>
                <a:schemeClr val="dk1"/>
              </a:buClr>
              <a:buSzPts val="1100"/>
              <a:buFont typeface="Arial"/>
              <a:buNone/>
            </a:pPr>
            <a:r>
              <a:t/>
            </a:r>
            <a:endParaRPr b="1" sz="2200">
              <a:solidFill>
                <a:srgbClr val="FFFFFF"/>
              </a:solidFill>
            </a:endParaRPr>
          </a:p>
          <a:p>
            <a:pPr indent="0" lvl="0" marL="0" rtl="0" algn="l">
              <a:lnSpc>
                <a:spcPct val="100000"/>
              </a:lnSpc>
              <a:spcBef>
                <a:spcPts val="0"/>
              </a:spcBef>
              <a:spcAft>
                <a:spcPts val="0"/>
              </a:spcAft>
              <a:buClr>
                <a:schemeClr val="dk1"/>
              </a:buClr>
              <a:buSzPts val="1100"/>
              <a:buFont typeface="Arial"/>
              <a:buNone/>
            </a:pPr>
            <a:r>
              <a:rPr b="1" lang="en-GB" sz="2200">
                <a:solidFill>
                  <a:srgbClr val="FFFFFF"/>
                </a:solidFill>
              </a:rPr>
              <a:t>c = tf.add(a, b)</a:t>
            </a:r>
            <a:endParaRPr b="1" sz="2200">
              <a:solidFill>
                <a:srgbClr val="FFFFFF"/>
              </a:solidFill>
            </a:endParaRPr>
          </a:p>
          <a:p>
            <a:pPr indent="0" lvl="0" marL="0" rtl="0" algn="l">
              <a:lnSpc>
                <a:spcPct val="100000"/>
              </a:lnSpc>
              <a:spcBef>
                <a:spcPts val="0"/>
              </a:spcBef>
              <a:spcAft>
                <a:spcPts val="0"/>
              </a:spcAft>
              <a:buClr>
                <a:schemeClr val="dk1"/>
              </a:buClr>
              <a:buSzPts val="1100"/>
              <a:buFont typeface="Arial"/>
              <a:buNone/>
            </a:pPr>
            <a:r>
              <a:rPr b="1" lang="en-GB" sz="2200">
                <a:solidFill>
                  <a:srgbClr val="FFFFFF"/>
                </a:solidFill>
              </a:rPr>
              <a:t>with tf.Session() as sess:</a:t>
            </a:r>
            <a:endParaRPr b="1" sz="2200">
              <a:solidFill>
                <a:srgbClr val="FFFFFF"/>
              </a:solidFill>
            </a:endParaRPr>
          </a:p>
          <a:p>
            <a:pPr indent="0" lvl="0" marL="0" rtl="0" algn="l">
              <a:lnSpc>
                <a:spcPct val="100000"/>
              </a:lnSpc>
              <a:spcBef>
                <a:spcPts val="0"/>
              </a:spcBef>
              <a:spcAft>
                <a:spcPts val="0"/>
              </a:spcAft>
              <a:buClr>
                <a:schemeClr val="dk1"/>
              </a:buClr>
              <a:buSzPts val="1100"/>
              <a:buFont typeface="Arial"/>
              <a:buNone/>
            </a:pPr>
            <a:r>
              <a:rPr b="1" lang="en-GB" sz="2200">
                <a:solidFill>
                  <a:srgbClr val="FFFFFF"/>
                </a:solidFill>
              </a:rPr>
              <a:t>	print(sess.run(c)) 	</a:t>
            </a:r>
            <a:endParaRPr b="1" sz="2200">
              <a:solidFill>
                <a:srgbClr val="FFFFFF"/>
              </a:solidFill>
            </a:endParaRPr>
          </a:p>
          <a:p>
            <a:pPr indent="0" lvl="0" marL="0" rtl="0" algn="l">
              <a:lnSpc>
                <a:spcPct val="100000"/>
              </a:lnSpc>
              <a:spcBef>
                <a:spcPts val="0"/>
              </a:spcBef>
              <a:spcAft>
                <a:spcPts val="0"/>
              </a:spcAft>
              <a:buClr>
                <a:schemeClr val="dk1"/>
              </a:buClr>
              <a:buSzPts val="1100"/>
              <a:buFont typeface="Arial"/>
              <a:buNone/>
            </a:pPr>
            <a:r>
              <a:rPr b="1" lang="en-GB" sz="2200">
                <a:solidFill>
                  <a:srgbClr val="FFFFFF"/>
                </a:solidFill>
              </a:rPr>
              <a:t>???????			</a:t>
            </a:r>
            <a:endParaRPr b="1" sz="2200">
              <a:solidFill>
                <a:srgbClr val="FFFFFF"/>
              </a:solidFill>
            </a:endParaRPr>
          </a:p>
          <a:p>
            <a:pPr indent="0" lvl="0" marL="0" rtl="0" algn="l">
              <a:lnSpc>
                <a:spcPct val="100000"/>
              </a:lnSpc>
              <a:spcBef>
                <a:spcPts val="0"/>
              </a:spcBef>
              <a:spcAft>
                <a:spcPts val="1600"/>
              </a:spcAft>
              <a:buNone/>
            </a:pPr>
            <a:r>
              <a:t/>
            </a:r>
            <a:endParaRPr b="1" sz="2200">
              <a:solidFill>
                <a:srgbClr val="FFFFFF"/>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Feed_dict :</a:t>
            </a:r>
            <a:endParaRPr/>
          </a:p>
        </p:txBody>
      </p:sp>
      <p:sp>
        <p:nvSpPr>
          <p:cNvPr id="329" name="Google Shape;329;p57"/>
          <p:cNvSpPr txBox="1"/>
          <p:nvPr>
            <p:ph idx="1" type="body"/>
          </p:nvPr>
        </p:nvSpPr>
        <p:spPr>
          <a:xfrm>
            <a:off x="130775" y="1152475"/>
            <a:ext cx="8701500" cy="3906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GB" sz="2200">
                <a:solidFill>
                  <a:srgbClr val="000000"/>
                </a:solidFill>
                <a:highlight>
                  <a:srgbClr val="FFFF00"/>
                </a:highlight>
              </a:rPr>
              <a:t>tf.placeholder(dtype, shape=None, name=None)</a:t>
            </a:r>
            <a:endParaRPr b="1" sz="2200">
              <a:solidFill>
                <a:srgbClr val="000000"/>
              </a:solidFill>
              <a:highlight>
                <a:srgbClr val="FFFF00"/>
              </a:highlight>
            </a:endParaRPr>
          </a:p>
          <a:p>
            <a:pPr indent="0" lvl="0" marL="0" rtl="0" algn="l">
              <a:lnSpc>
                <a:spcPct val="100000"/>
              </a:lnSpc>
              <a:spcBef>
                <a:spcPts val="1600"/>
              </a:spcBef>
              <a:spcAft>
                <a:spcPts val="0"/>
              </a:spcAft>
              <a:buClr>
                <a:schemeClr val="dk1"/>
              </a:buClr>
              <a:buSzPts val="1100"/>
              <a:buFont typeface="Arial"/>
              <a:buNone/>
            </a:pPr>
            <a:r>
              <a:rPr b="1" lang="en-GB" sz="2200">
                <a:solidFill>
                  <a:srgbClr val="FFFFFF"/>
                </a:solidFill>
              </a:rPr>
              <a:t>create a placeholder for a vector of 3 elements, type tf.float32</a:t>
            </a:r>
            <a:endParaRPr b="1" sz="2200">
              <a:solidFill>
                <a:srgbClr val="FFFFFF"/>
              </a:solidFill>
            </a:endParaRPr>
          </a:p>
          <a:p>
            <a:pPr indent="0" lvl="0" marL="0" rtl="0" algn="l">
              <a:lnSpc>
                <a:spcPct val="100000"/>
              </a:lnSpc>
              <a:spcBef>
                <a:spcPts val="0"/>
              </a:spcBef>
              <a:spcAft>
                <a:spcPts val="0"/>
              </a:spcAft>
              <a:buClr>
                <a:schemeClr val="dk1"/>
              </a:buClr>
              <a:buSzPts val="1100"/>
              <a:buFont typeface="Arial"/>
              <a:buNone/>
            </a:pPr>
            <a:r>
              <a:rPr b="1" lang="en-GB" sz="2200">
                <a:solidFill>
                  <a:srgbClr val="000000"/>
                </a:solidFill>
                <a:highlight>
                  <a:srgbClr val="E69138"/>
                </a:highlight>
              </a:rPr>
              <a:t>a = tf.placeholder(tf.float32, shape=[3])</a:t>
            </a:r>
            <a:endParaRPr b="1" sz="2200">
              <a:solidFill>
                <a:srgbClr val="000000"/>
              </a:solidFill>
              <a:highlight>
                <a:srgbClr val="E69138"/>
              </a:highlight>
            </a:endParaRPr>
          </a:p>
          <a:p>
            <a:pPr indent="0" lvl="0" marL="0" rtl="0" algn="l">
              <a:lnSpc>
                <a:spcPct val="100000"/>
              </a:lnSpc>
              <a:spcBef>
                <a:spcPts val="0"/>
              </a:spcBef>
              <a:spcAft>
                <a:spcPts val="0"/>
              </a:spcAft>
              <a:buClr>
                <a:schemeClr val="dk1"/>
              </a:buClr>
              <a:buSzPts val="1100"/>
              <a:buFont typeface="Arial"/>
              <a:buNone/>
            </a:pPr>
            <a:r>
              <a:t/>
            </a:r>
            <a:endParaRPr b="1" sz="2200">
              <a:solidFill>
                <a:srgbClr val="FFFFFF"/>
              </a:solidFill>
            </a:endParaRPr>
          </a:p>
          <a:p>
            <a:pPr indent="0" lvl="0" marL="0" rtl="0" algn="l">
              <a:lnSpc>
                <a:spcPct val="100000"/>
              </a:lnSpc>
              <a:spcBef>
                <a:spcPts val="0"/>
              </a:spcBef>
              <a:spcAft>
                <a:spcPts val="0"/>
              </a:spcAft>
              <a:buClr>
                <a:schemeClr val="dk1"/>
              </a:buClr>
              <a:buSzPts val="1100"/>
              <a:buFont typeface="Arial"/>
              <a:buNone/>
            </a:pPr>
            <a:r>
              <a:rPr b="1" lang="en-GB" sz="2200">
                <a:solidFill>
                  <a:srgbClr val="FFFFFF"/>
                </a:solidFill>
              </a:rPr>
              <a:t>b = tf.constant([5, 5, 5], tf.float32)</a:t>
            </a:r>
            <a:endParaRPr b="1" sz="2200">
              <a:solidFill>
                <a:srgbClr val="FFFFFF"/>
              </a:solidFill>
            </a:endParaRPr>
          </a:p>
          <a:p>
            <a:pPr indent="0" lvl="0" marL="0" rtl="0" algn="l">
              <a:lnSpc>
                <a:spcPct val="100000"/>
              </a:lnSpc>
              <a:spcBef>
                <a:spcPts val="0"/>
              </a:spcBef>
              <a:spcAft>
                <a:spcPts val="0"/>
              </a:spcAft>
              <a:buNone/>
            </a:pPr>
            <a:r>
              <a:rPr b="1" lang="en-GB" sz="2200">
                <a:solidFill>
                  <a:srgbClr val="FFFFFF"/>
                </a:solidFill>
              </a:rPr>
              <a:t>use the placeholder as you would a constant or a variable</a:t>
            </a:r>
            <a:endParaRPr b="1" sz="2200">
              <a:solidFill>
                <a:srgbClr val="FFFFFF"/>
              </a:solidFill>
            </a:endParaRPr>
          </a:p>
          <a:p>
            <a:pPr indent="0" lvl="0" marL="0" rtl="0" algn="l">
              <a:lnSpc>
                <a:spcPct val="100000"/>
              </a:lnSpc>
              <a:spcBef>
                <a:spcPts val="0"/>
              </a:spcBef>
              <a:spcAft>
                <a:spcPts val="0"/>
              </a:spcAft>
              <a:buClr>
                <a:schemeClr val="dk1"/>
              </a:buClr>
              <a:buSzPts val="1100"/>
              <a:buFont typeface="Arial"/>
              <a:buNone/>
            </a:pPr>
            <a:r>
              <a:t/>
            </a:r>
            <a:endParaRPr b="1" sz="2200">
              <a:solidFill>
                <a:srgbClr val="FFFFFF"/>
              </a:solidFill>
            </a:endParaRPr>
          </a:p>
          <a:p>
            <a:pPr indent="0" lvl="0" marL="0" rtl="0" algn="l">
              <a:lnSpc>
                <a:spcPct val="100000"/>
              </a:lnSpc>
              <a:spcBef>
                <a:spcPts val="0"/>
              </a:spcBef>
              <a:spcAft>
                <a:spcPts val="0"/>
              </a:spcAft>
              <a:buClr>
                <a:schemeClr val="dk1"/>
              </a:buClr>
              <a:buSzPts val="1100"/>
              <a:buFont typeface="Arial"/>
              <a:buNone/>
            </a:pPr>
            <a:r>
              <a:rPr b="1" lang="en-GB" sz="2200">
                <a:solidFill>
                  <a:srgbClr val="FFFFFF"/>
                </a:solidFill>
              </a:rPr>
              <a:t>c = tf.add(a, b)</a:t>
            </a:r>
            <a:endParaRPr b="1" sz="2200">
              <a:solidFill>
                <a:srgbClr val="FFFFFF"/>
              </a:solidFill>
            </a:endParaRPr>
          </a:p>
          <a:p>
            <a:pPr indent="0" lvl="0" marL="0" rtl="0" algn="l">
              <a:lnSpc>
                <a:spcPct val="100000"/>
              </a:lnSpc>
              <a:spcBef>
                <a:spcPts val="0"/>
              </a:spcBef>
              <a:spcAft>
                <a:spcPts val="0"/>
              </a:spcAft>
              <a:buClr>
                <a:schemeClr val="dk1"/>
              </a:buClr>
              <a:buSzPts val="1100"/>
              <a:buFont typeface="Arial"/>
              <a:buNone/>
            </a:pPr>
            <a:r>
              <a:rPr b="1" lang="en-GB" sz="2200">
                <a:solidFill>
                  <a:srgbClr val="FFFFFF"/>
                </a:solidFill>
              </a:rPr>
              <a:t>with tf.Session() as sess:</a:t>
            </a:r>
            <a:endParaRPr b="1" sz="2200">
              <a:solidFill>
                <a:srgbClr val="FFFFFF"/>
              </a:solidFill>
            </a:endParaRPr>
          </a:p>
          <a:p>
            <a:pPr indent="0" lvl="0" marL="0" rtl="0" algn="l">
              <a:lnSpc>
                <a:spcPct val="100000"/>
              </a:lnSpc>
              <a:spcBef>
                <a:spcPts val="0"/>
              </a:spcBef>
              <a:spcAft>
                <a:spcPts val="0"/>
              </a:spcAft>
              <a:buClr>
                <a:schemeClr val="dk1"/>
              </a:buClr>
              <a:buSzPts val="1100"/>
              <a:buFont typeface="Arial"/>
              <a:buNone/>
            </a:pPr>
            <a:r>
              <a:rPr b="1" lang="en-GB" sz="2200">
                <a:solidFill>
                  <a:srgbClr val="FFFFFF"/>
                </a:solidFill>
              </a:rPr>
              <a:t>	</a:t>
            </a:r>
            <a:r>
              <a:rPr b="1" lang="en-GB" sz="2200">
                <a:solidFill>
                  <a:srgbClr val="000000"/>
                </a:solidFill>
                <a:highlight>
                  <a:srgbClr val="00FF00"/>
                </a:highlight>
              </a:rPr>
              <a:t>print(sess.run(c, feed_dict={a: [1, 2, 3]}))</a:t>
            </a:r>
            <a:endParaRPr b="1" sz="2200">
              <a:solidFill>
                <a:srgbClr val="000000"/>
              </a:solidFill>
              <a:highlight>
                <a:srgbClr val="00FF00"/>
              </a:highlight>
            </a:endParaRPr>
          </a:p>
          <a:p>
            <a:pPr indent="0" lvl="0" marL="0" rtl="0" algn="l">
              <a:lnSpc>
                <a:spcPct val="100000"/>
              </a:lnSpc>
              <a:spcBef>
                <a:spcPts val="0"/>
              </a:spcBef>
              <a:spcAft>
                <a:spcPts val="0"/>
              </a:spcAft>
              <a:buClr>
                <a:schemeClr val="dk1"/>
              </a:buClr>
              <a:buSzPts val="1100"/>
              <a:buFont typeface="Arial"/>
              <a:buNone/>
            </a:pPr>
            <a:r>
              <a:rPr b="1" lang="en-GB" sz="2200">
                <a:solidFill>
                  <a:srgbClr val="FFFFFF"/>
                </a:solidFill>
              </a:rPr>
              <a:t>	</a:t>
            </a:r>
            <a:endParaRPr b="1" sz="2200">
              <a:solidFill>
                <a:srgbClr val="FFFFFF"/>
              </a:solidFill>
            </a:endParaRPr>
          </a:p>
          <a:p>
            <a:pPr indent="0" lvl="0" marL="0" rtl="0" algn="l">
              <a:lnSpc>
                <a:spcPct val="100000"/>
              </a:lnSpc>
              <a:spcBef>
                <a:spcPts val="0"/>
              </a:spcBef>
              <a:spcAft>
                <a:spcPts val="0"/>
              </a:spcAft>
              <a:buNone/>
            </a:pPr>
            <a:r>
              <a:t/>
            </a:r>
            <a:endParaRPr b="1" sz="2200">
              <a:solidFill>
                <a:srgbClr val="FFFFFF"/>
              </a:solidFill>
            </a:endParaRPr>
          </a:p>
          <a:p>
            <a:pPr indent="0" lvl="0" marL="0" rtl="0" algn="l">
              <a:spcBef>
                <a:spcPts val="1600"/>
              </a:spcBef>
              <a:spcAft>
                <a:spcPts val="16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Examples feed_dict</a:t>
            </a:r>
            <a:endParaRPr/>
          </a:p>
        </p:txBody>
      </p:sp>
      <p:sp>
        <p:nvSpPr>
          <p:cNvPr id="335" name="Google Shape;335;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lang="en-GB" sz="2200">
                <a:solidFill>
                  <a:srgbClr val="FFFFFF"/>
                </a:solidFill>
              </a:rPr>
              <a:t>create operations, tensors, etc (using the default graph)</a:t>
            </a:r>
            <a:endParaRPr b="1" sz="2200">
              <a:solidFill>
                <a:srgbClr val="FFFFFF"/>
              </a:solidFill>
            </a:endParaRPr>
          </a:p>
          <a:p>
            <a:pPr indent="0" lvl="0" marL="0" marR="0" rtl="0" algn="l">
              <a:lnSpc>
                <a:spcPct val="100000"/>
              </a:lnSpc>
              <a:spcBef>
                <a:spcPts val="0"/>
              </a:spcBef>
              <a:spcAft>
                <a:spcPts val="0"/>
              </a:spcAft>
              <a:buClr>
                <a:schemeClr val="dk1"/>
              </a:buClr>
              <a:buSzPts val="1100"/>
              <a:buFont typeface="Arial"/>
              <a:buNone/>
            </a:pPr>
            <a:r>
              <a:rPr b="1" lang="en-GB" sz="2200">
                <a:solidFill>
                  <a:srgbClr val="FFFFFF"/>
                </a:solidFill>
              </a:rPr>
              <a:t>a = tf.add(2, 5)</a:t>
            </a:r>
            <a:endParaRPr b="1" sz="2200">
              <a:solidFill>
                <a:srgbClr val="FFFFFF"/>
              </a:solidFill>
            </a:endParaRPr>
          </a:p>
          <a:p>
            <a:pPr indent="0" lvl="0" marL="0" marR="0" rtl="0" algn="l">
              <a:lnSpc>
                <a:spcPct val="100000"/>
              </a:lnSpc>
              <a:spcBef>
                <a:spcPts val="0"/>
              </a:spcBef>
              <a:spcAft>
                <a:spcPts val="0"/>
              </a:spcAft>
              <a:buClr>
                <a:schemeClr val="dk1"/>
              </a:buClr>
              <a:buSzPts val="1100"/>
              <a:buFont typeface="Arial"/>
              <a:buNone/>
            </a:pPr>
            <a:r>
              <a:rPr b="1" lang="en-GB" sz="2200">
                <a:solidFill>
                  <a:srgbClr val="FFFFFF"/>
                </a:solidFill>
              </a:rPr>
              <a:t>b = tf.multiply(a, 3)</a:t>
            </a:r>
            <a:endParaRPr b="1" sz="2200">
              <a:solidFill>
                <a:srgbClr val="FFFFFF"/>
              </a:solidFill>
            </a:endParaRPr>
          </a:p>
          <a:p>
            <a:pPr indent="0" lvl="0" marL="0" marR="0" rtl="0" algn="l">
              <a:lnSpc>
                <a:spcPct val="100000"/>
              </a:lnSpc>
              <a:spcBef>
                <a:spcPts val="0"/>
              </a:spcBef>
              <a:spcAft>
                <a:spcPts val="0"/>
              </a:spcAft>
              <a:buClr>
                <a:schemeClr val="dk1"/>
              </a:buClr>
              <a:buSzPts val="1100"/>
              <a:buFont typeface="Arial"/>
              <a:buNone/>
            </a:pPr>
            <a:r>
              <a:t/>
            </a:r>
            <a:endParaRPr b="1" sz="2200">
              <a:solidFill>
                <a:srgbClr val="FFFFFF"/>
              </a:solidFill>
            </a:endParaRPr>
          </a:p>
          <a:p>
            <a:pPr indent="0" lvl="0" marL="0" marR="0" rtl="0" algn="l">
              <a:lnSpc>
                <a:spcPct val="100000"/>
              </a:lnSpc>
              <a:spcBef>
                <a:spcPts val="0"/>
              </a:spcBef>
              <a:spcAft>
                <a:spcPts val="0"/>
              </a:spcAft>
              <a:buClr>
                <a:schemeClr val="dk1"/>
              </a:buClr>
              <a:buSzPts val="1100"/>
              <a:buFont typeface="Arial"/>
              <a:buNone/>
            </a:pPr>
            <a:r>
              <a:rPr b="1" lang="en-GB" sz="2200">
                <a:solidFill>
                  <a:srgbClr val="FFFFFF"/>
                </a:solidFill>
              </a:rPr>
              <a:t>with tf.Session() as sess:</a:t>
            </a:r>
            <a:endParaRPr b="1" sz="2200">
              <a:solidFill>
                <a:srgbClr val="FFFFFF"/>
              </a:solidFill>
            </a:endParaRPr>
          </a:p>
          <a:p>
            <a:pPr indent="0" lvl="0" marL="0" marR="0" rtl="0" algn="l">
              <a:lnSpc>
                <a:spcPct val="100000"/>
              </a:lnSpc>
              <a:spcBef>
                <a:spcPts val="0"/>
              </a:spcBef>
              <a:spcAft>
                <a:spcPts val="0"/>
              </a:spcAft>
              <a:buClr>
                <a:schemeClr val="dk1"/>
              </a:buClr>
              <a:buSzPts val="1100"/>
              <a:buFont typeface="Arial"/>
              <a:buNone/>
            </a:pPr>
            <a:r>
              <a:rPr b="1" lang="en-GB" sz="2200">
                <a:solidFill>
                  <a:srgbClr val="FFFFFF"/>
                </a:solidFill>
              </a:rPr>
              <a:t>	# compute the value of b given a is 15</a:t>
            </a:r>
            <a:endParaRPr b="1" sz="2200">
              <a:solidFill>
                <a:srgbClr val="FFFFFF"/>
              </a:solidFill>
            </a:endParaRPr>
          </a:p>
          <a:p>
            <a:pPr indent="0" lvl="0" marL="0" marR="0" rtl="0" algn="l">
              <a:lnSpc>
                <a:spcPct val="100000"/>
              </a:lnSpc>
              <a:spcBef>
                <a:spcPts val="0"/>
              </a:spcBef>
              <a:spcAft>
                <a:spcPts val="0"/>
              </a:spcAft>
              <a:buClr>
                <a:schemeClr val="dk1"/>
              </a:buClr>
              <a:buSzPts val="1100"/>
              <a:buFont typeface="Arial"/>
              <a:buNone/>
            </a:pPr>
            <a:r>
              <a:rPr b="1" lang="en-GB" sz="2200">
                <a:solidFill>
                  <a:srgbClr val="FFFFFF"/>
                </a:solidFill>
              </a:rPr>
              <a:t>	sess.run(b, feed_dict={a: 15}) 				</a:t>
            </a:r>
            <a:endParaRPr b="1" sz="2200">
              <a:solidFill>
                <a:srgbClr val="FFFFFF"/>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Take away : Important </a:t>
            </a:r>
            <a:endParaRPr/>
          </a:p>
        </p:txBody>
      </p:sp>
      <p:sp>
        <p:nvSpPr>
          <p:cNvPr id="341" name="Google Shape;341;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lang="en-GB" sz="2200">
                <a:solidFill>
                  <a:srgbClr val="FFFFFF"/>
                </a:solidFill>
              </a:rPr>
              <a:t>● Constants are fixed value tensors - not trainable</a:t>
            </a:r>
            <a:endParaRPr b="1" sz="2200">
              <a:solidFill>
                <a:srgbClr val="FFFFFF"/>
              </a:solidFill>
            </a:endParaRPr>
          </a:p>
          <a:p>
            <a:pPr indent="0" lvl="0" marL="0" marR="0" rtl="0" algn="l">
              <a:lnSpc>
                <a:spcPct val="100000"/>
              </a:lnSpc>
              <a:spcBef>
                <a:spcPts val="0"/>
              </a:spcBef>
              <a:spcAft>
                <a:spcPts val="0"/>
              </a:spcAft>
              <a:buClr>
                <a:schemeClr val="dk1"/>
              </a:buClr>
              <a:buSzPts val="1100"/>
              <a:buFont typeface="Arial"/>
              <a:buNone/>
            </a:pPr>
            <a:r>
              <a:t/>
            </a:r>
            <a:endParaRPr b="1" sz="2200">
              <a:solidFill>
                <a:srgbClr val="FFFFFF"/>
              </a:solidFill>
            </a:endParaRPr>
          </a:p>
          <a:p>
            <a:pPr indent="0" lvl="0" marL="0" marR="0" rtl="0" algn="l">
              <a:lnSpc>
                <a:spcPct val="100000"/>
              </a:lnSpc>
              <a:spcBef>
                <a:spcPts val="0"/>
              </a:spcBef>
              <a:spcAft>
                <a:spcPts val="0"/>
              </a:spcAft>
              <a:buClr>
                <a:schemeClr val="dk1"/>
              </a:buClr>
              <a:buSzPts val="1100"/>
              <a:buFont typeface="Arial"/>
              <a:buNone/>
            </a:pPr>
            <a:r>
              <a:rPr b="1" lang="en-GB" sz="2200">
                <a:solidFill>
                  <a:srgbClr val="FFFFFF"/>
                </a:solidFill>
              </a:rPr>
              <a:t>● Variables are tensors initialized in a session - trainable</a:t>
            </a:r>
            <a:endParaRPr b="1" sz="2200">
              <a:solidFill>
                <a:srgbClr val="FFFFFF"/>
              </a:solidFill>
            </a:endParaRPr>
          </a:p>
          <a:p>
            <a:pPr indent="0" lvl="0" marL="0" marR="0" rtl="0" algn="l">
              <a:lnSpc>
                <a:spcPct val="100000"/>
              </a:lnSpc>
              <a:spcBef>
                <a:spcPts val="0"/>
              </a:spcBef>
              <a:spcAft>
                <a:spcPts val="0"/>
              </a:spcAft>
              <a:buClr>
                <a:schemeClr val="dk1"/>
              </a:buClr>
              <a:buSzPts val="1100"/>
              <a:buFont typeface="Arial"/>
              <a:buNone/>
            </a:pPr>
            <a:r>
              <a:t/>
            </a:r>
            <a:endParaRPr b="1" sz="2200">
              <a:solidFill>
                <a:srgbClr val="FFFFFF"/>
              </a:solidFill>
            </a:endParaRPr>
          </a:p>
          <a:p>
            <a:pPr indent="0" lvl="0" marL="0" marR="0" rtl="0" algn="l">
              <a:lnSpc>
                <a:spcPct val="100000"/>
              </a:lnSpc>
              <a:spcBef>
                <a:spcPts val="0"/>
              </a:spcBef>
              <a:spcAft>
                <a:spcPts val="0"/>
              </a:spcAft>
              <a:buNone/>
            </a:pPr>
            <a:r>
              <a:rPr b="1" lang="en-GB" sz="2200">
                <a:solidFill>
                  <a:srgbClr val="FFFFFF"/>
                </a:solidFill>
              </a:rPr>
              <a:t>● Placeholders are tensors of values that are unknown during the graph  construction, but passed as input during a sessio</a:t>
            </a:r>
            <a:r>
              <a:rPr b="1" lang="en-GB" sz="2200">
                <a:solidFill>
                  <a:srgbClr val="FFFFFF"/>
                </a:solidFill>
              </a:rPr>
              <a:t>n</a:t>
            </a:r>
            <a:endParaRPr b="1" sz="2200">
              <a:solidFill>
                <a:srgbClr val="FFFFFF"/>
              </a:solidFill>
            </a:endParaRPr>
          </a:p>
          <a:p>
            <a:pPr indent="0" lvl="0" marL="0" marR="0" rtl="0" algn="l">
              <a:lnSpc>
                <a:spcPct val="100000"/>
              </a:lnSpc>
              <a:spcBef>
                <a:spcPts val="0"/>
              </a:spcBef>
              <a:spcAft>
                <a:spcPts val="0"/>
              </a:spcAft>
              <a:buClr>
                <a:schemeClr val="dk1"/>
              </a:buClr>
              <a:buSzPts val="1100"/>
              <a:buFont typeface="Arial"/>
              <a:buNone/>
            </a:pPr>
            <a:r>
              <a:t/>
            </a:r>
            <a:endParaRPr b="1" sz="2200">
              <a:solidFill>
                <a:srgbClr val="FFFFFF"/>
              </a:solidFill>
            </a:endParaRPr>
          </a:p>
          <a:p>
            <a:pPr indent="0" lvl="0" marL="0" marR="0" rtl="0" algn="l">
              <a:lnSpc>
                <a:spcPct val="100000"/>
              </a:lnSpc>
              <a:spcBef>
                <a:spcPts val="0"/>
              </a:spcBef>
              <a:spcAft>
                <a:spcPts val="0"/>
              </a:spcAft>
              <a:buClr>
                <a:schemeClr val="dk1"/>
              </a:buClr>
              <a:buSzPts val="1100"/>
              <a:buFont typeface="Arial"/>
              <a:buNone/>
            </a:pPr>
            <a:r>
              <a:rPr b="1" lang="en-GB" sz="2200">
                <a:solidFill>
                  <a:srgbClr val="FFFFFF"/>
                </a:solidFill>
              </a:rPr>
              <a:t>Ops are functions on tensors</a:t>
            </a:r>
            <a:endParaRPr b="1" sz="2200">
              <a:solidFill>
                <a:srgbClr val="FFFFFF"/>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Deep Learning in </a:t>
            </a:r>
            <a:r>
              <a:rPr lang="en-GB"/>
              <a:t>Tensorflow</a:t>
            </a:r>
            <a:r>
              <a:rPr lang="en-GB"/>
              <a:t> </a:t>
            </a:r>
            <a:endParaRPr/>
          </a:p>
        </p:txBody>
      </p:sp>
      <p:pic>
        <p:nvPicPr>
          <p:cNvPr id="347" name="Google Shape;347;p60"/>
          <p:cNvPicPr preferRelativeResize="0"/>
          <p:nvPr/>
        </p:nvPicPr>
        <p:blipFill>
          <a:blip r:embed="rId3">
            <a:alphaModFix/>
          </a:blip>
          <a:stretch>
            <a:fillRect/>
          </a:stretch>
        </p:blipFill>
        <p:spPr>
          <a:xfrm>
            <a:off x="913350" y="1017725"/>
            <a:ext cx="7918950" cy="38209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pic>
        <p:nvPicPr>
          <p:cNvPr id="352" name="Google Shape;352;p61"/>
          <p:cNvPicPr preferRelativeResize="0"/>
          <p:nvPr/>
        </p:nvPicPr>
        <p:blipFill>
          <a:blip r:embed="rId3">
            <a:alphaModFix/>
          </a:blip>
          <a:stretch>
            <a:fillRect/>
          </a:stretch>
        </p:blipFill>
        <p:spPr>
          <a:xfrm>
            <a:off x="0" y="101690"/>
            <a:ext cx="9144001" cy="4207470"/>
          </a:xfrm>
          <a:prstGeom prst="rect">
            <a:avLst/>
          </a:prstGeom>
          <a:noFill/>
          <a:ln>
            <a:noFill/>
          </a:ln>
        </p:spPr>
      </p:pic>
      <p:sp>
        <p:nvSpPr>
          <p:cNvPr id="353" name="Google Shape;353;p61"/>
          <p:cNvSpPr txBox="1"/>
          <p:nvPr/>
        </p:nvSpPr>
        <p:spPr>
          <a:xfrm>
            <a:off x="72650" y="4622850"/>
            <a:ext cx="8892000" cy="3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highlight>
                  <a:srgbClr val="FF00FF"/>
                </a:highlight>
              </a:rPr>
              <a:t>Taken From: </a:t>
            </a:r>
            <a:r>
              <a:rPr lang="en-GB">
                <a:highlight>
                  <a:srgbClr val="FF00FF"/>
                </a:highlight>
              </a:rPr>
              <a:t>https://codelabs.developers.google.com/codelabs/cloud-tensorflow-mnist/</a:t>
            </a:r>
            <a:endParaRPr>
              <a:highlight>
                <a:srgbClr val="FF00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Arial"/>
                <a:ea typeface="Arial"/>
                <a:cs typeface="Arial"/>
                <a:sym typeface="Arial"/>
              </a:rPr>
              <a:t>Some Important Libraries : Installation </a:t>
            </a:r>
            <a:endParaRPr>
              <a:latin typeface="Arial"/>
              <a:ea typeface="Arial"/>
              <a:cs typeface="Arial"/>
              <a:sym typeface="Arial"/>
            </a:endParaRPr>
          </a:p>
        </p:txBody>
      </p:sp>
      <p:sp>
        <p:nvSpPr>
          <p:cNvPr id="90" name="Google Shape;90;p17"/>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400">
                <a:solidFill>
                  <a:srgbClr val="FFFFFF"/>
                </a:solidFill>
              </a:rPr>
              <a:t>pip install jupyter</a:t>
            </a:r>
            <a:endParaRPr sz="2400">
              <a:solidFill>
                <a:srgbClr val="FFFFFF"/>
              </a:solidFill>
            </a:endParaRPr>
          </a:p>
          <a:p>
            <a:pPr indent="0" lvl="0" marL="0" rtl="0" algn="l">
              <a:spcBef>
                <a:spcPts val="1600"/>
              </a:spcBef>
              <a:spcAft>
                <a:spcPts val="0"/>
              </a:spcAft>
              <a:buNone/>
            </a:pPr>
            <a:r>
              <a:rPr lang="en-GB" sz="2400">
                <a:solidFill>
                  <a:srgbClr val="FFFFFF"/>
                </a:solidFill>
              </a:rPr>
              <a:t>pip install numpy</a:t>
            </a:r>
            <a:endParaRPr sz="2400">
              <a:solidFill>
                <a:srgbClr val="FFFFFF"/>
              </a:solidFill>
            </a:endParaRPr>
          </a:p>
          <a:p>
            <a:pPr indent="0" lvl="0" marL="0" rtl="0" algn="l">
              <a:spcBef>
                <a:spcPts val="1600"/>
              </a:spcBef>
              <a:spcAft>
                <a:spcPts val="0"/>
              </a:spcAft>
              <a:buNone/>
            </a:pPr>
            <a:r>
              <a:rPr lang="en-GB" sz="2400">
                <a:solidFill>
                  <a:srgbClr val="FFFFFF"/>
                </a:solidFill>
              </a:rPr>
              <a:t>pip install scikit-learn</a:t>
            </a:r>
            <a:endParaRPr sz="2400">
              <a:solidFill>
                <a:srgbClr val="FFFFFF"/>
              </a:solidFill>
            </a:endParaRPr>
          </a:p>
          <a:p>
            <a:pPr indent="0" lvl="0" marL="0" rtl="0" algn="l">
              <a:spcBef>
                <a:spcPts val="1600"/>
              </a:spcBef>
              <a:spcAft>
                <a:spcPts val="0"/>
              </a:spcAft>
              <a:buNone/>
            </a:pPr>
            <a:r>
              <a:rPr lang="en-GB" sz="2400">
                <a:solidFill>
                  <a:srgbClr val="FFFFFF"/>
                </a:solidFill>
              </a:rPr>
              <a:t>pip install matplotlib</a:t>
            </a:r>
            <a:endParaRPr sz="2400">
              <a:solidFill>
                <a:srgbClr val="FFFFFF"/>
              </a:solidFill>
            </a:endParaRPr>
          </a:p>
          <a:p>
            <a:pPr indent="0" lvl="0" marL="0" rtl="0" algn="l">
              <a:spcBef>
                <a:spcPts val="1600"/>
              </a:spcBef>
              <a:spcAft>
                <a:spcPts val="0"/>
              </a:spcAft>
              <a:buNone/>
            </a:pPr>
            <a:r>
              <a:rPr lang="en-GB" sz="2400">
                <a:solidFill>
                  <a:srgbClr val="FFFFFF"/>
                </a:solidFill>
              </a:rPr>
              <a:t>pip install tensorflow</a:t>
            </a:r>
            <a:endParaRPr sz="2400">
              <a:solidFill>
                <a:srgbClr val="FFFFFF"/>
              </a:solidFill>
            </a:endParaRPr>
          </a:p>
          <a:p>
            <a:pPr indent="0" lvl="0" marL="0" rtl="0" algn="l">
              <a:spcBef>
                <a:spcPts val="1600"/>
              </a:spcBef>
              <a:spcAft>
                <a:spcPts val="0"/>
              </a:spcAft>
              <a:buNone/>
            </a:pPr>
            <a:r>
              <a:rPr lang="en-GB" sz="2400">
                <a:solidFill>
                  <a:srgbClr val="FFFFFF"/>
                </a:solidFill>
              </a:rPr>
              <a:t>pip install keras</a:t>
            </a:r>
            <a:endParaRPr sz="2400">
              <a:solidFill>
                <a:srgbClr val="FFFFFF"/>
              </a:solidFill>
            </a:endParaRPr>
          </a:p>
          <a:p>
            <a:pPr indent="0" lvl="0" marL="0" rtl="0" algn="l">
              <a:spcBef>
                <a:spcPts val="1600"/>
              </a:spcBef>
              <a:spcAft>
                <a:spcPts val="0"/>
              </a:spcAft>
              <a:buNone/>
            </a:pPr>
            <a:r>
              <a:t/>
            </a:r>
            <a:endParaRPr sz="2400">
              <a:solidFill>
                <a:srgbClr val="FFFFFF"/>
              </a:solidFill>
            </a:endParaRPr>
          </a:p>
          <a:p>
            <a:pPr indent="0" lvl="0" marL="0" rtl="0" algn="l">
              <a:spcBef>
                <a:spcPts val="1600"/>
              </a:spcBef>
              <a:spcAft>
                <a:spcPts val="0"/>
              </a:spcAft>
              <a:buClr>
                <a:schemeClr val="dk1"/>
              </a:buClr>
              <a:buSzPts val="1100"/>
              <a:buFont typeface="Arial"/>
              <a:buNone/>
            </a:pPr>
            <a:r>
              <a:t/>
            </a:r>
            <a:endParaRPr sz="2400">
              <a:solidFill>
                <a:srgbClr val="FFFFFF"/>
              </a:solidFill>
            </a:endParaRPr>
          </a:p>
          <a:p>
            <a:pPr indent="0" lvl="0" marL="0" rtl="0" algn="l">
              <a:spcBef>
                <a:spcPts val="1600"/>
              </a:spcBef>
              <a:spcAft>
                <a:spcPts val="1600"/>
              </a:spcAft>
              <a:buNone/>
            </a:pPr>
            <a:r>
              <a:t/>
            </a:r>
            <a:endParaRPr sz="2400">
              <a:solidFill>
                <a:srgbClr val="FFFFFF"/>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pic>
        <p:nvPicPr>
          <p:cNvPr id="358" name="Google Shape;358;p62"/>
          <p:cNvPicPr preferRelativeResize="0"/>
          <p:nvPr/>
        </p:nvPicPr>
        <p:blipFill>
          <a:blip r:embed="rId3">
            <a:alphaModFix/>
          </a:blip>
          <a:stretch>
            <a:fillRect/>
          </a:stretch>
        </p:blipFill>
        <p:spPr>
          <a:xfrm>
            <a:off x="152400" y="1271200"/>
            <a:ext cx="8839201" cy="302906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with Tensorflow</a:t>
            </a:r>
            <a:endParaRPr/>
          </a:p>
        </p:txBody>
      </p:sp>
      <p:sp>
        <p:nvSpPr>
          <p:cNvPr id="364" name="Google Shape;364;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GB" u="sng">
                <a:solidFill>
                  <a:schemeClr val="hlink"/>
                </a:solidFill>
                <a:hlinkClick r:id="rId3"/>
              </a:rPr>
              <a:t>https://docs.google.com/presentation/d/1TVixw6ItiZ8igjp6U17tcgoFrLSaHWQmMOwjlgQY9co/pub#slide=id.g124df921bc_0_212</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Keras</a:t>
            </a:r>
            <a:endParaRPr/>
          </a:p>
        </p:txBody>
      </p:sp>
      <p:sp>
        <p:nvSpPr>
          <p:cNvPr id="370" name="Google Shape;370;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Keras is a API build on tensorflow  to build and train deep learning models. </a:t>
            </a:r>
            <a:endParaRPr/>
          </a:p>
          <a:p>
            <a:pPr indent="0" lvl="0" marL="0" rtl="0" algn="l">
              <a:spcBef>
                <a:spcPts val="1600"/>
              </a:spcBef>
              <a:spcAft>
                <a:spcPts val="0"/>
              </a:spcAft>
              <a:buNone/>
            </a:pPr>
            <a:r>
              <a:rPr lang="en-GB"/>
              <a:t>It's used for fast prototyping, advanced research</a:t>
            </a:r>
            <a:endParaRPr/>
          </a:p>
          <a:p>
            <a:pPr indent="0" lvl="0" marL="0" rtl="0" algn="l">
              <a:spcBef>
                <a:spcPts val="1600"/>
              </a:spcBef>
              <a:spcAft>
                <a:spcPts val="0"/>
              </a:spcAft>
              <a:buNone/>
            </a:pPr>
            <a:r>
              <a:rPr lang="en-GB"/>
              <a:t>import tensorflow as tf</a:t>
            </a:r>
            <a:endParaRPr/>
          </a:p>
          <a:p>
            <a:pPr indent="0" lvl="0" marL="0" rtl="0" algn="l">
              <a:spcBef>
                <a:spcPts val="1600"/>
              </a:spcBef>
              <a:spcAft>
                <a:spcPts val="0"/>
              </a:spcAft>
              <a:buNone/>
            </a:pPr>
            <a:r>
              <a:rPr lang="en-GB"/>
              <a:t>from tensorflow import keras</a:t>
            </a:r>
            <a:endParaRPr/>
          </a:p>
          <a:p>
            <a:pPr indent="0" lvl="0" marL="0" rtl="0" algn="l">
              <a:spcBef>
                <a:spcPts val="1600"/>
              </a:spcBef>
              <a:spcAft>
                <a:spcPts val="160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Sequential model</a:t>
            </a:r>
            <a:endParaRPr/>
          </a:p>
        </p:txBody>
      </p:sp>
      <p:sp>
        <p:nvSpPr>
          <p:cNvPr id="376" name="Google Shape;376;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Arial"/>
                <a:ea typeface="Arial"/>
                <a:cs typeface="Arial"/>
                <a:sym typeface="Arial"/>
              </a:rPr>
              <a:t>You build model by assembling </a:t>
            </a:r>
            <a:r>
              <a:rPr lang="en-GB" sz="2400">
                <a:solidFill>
                  <a:srgbClr val="FFFFFF"/>
                </a:solidFill>
                <a:latin typeface="Arial"/>
                <a:ea typeface="Arial"/>
                <a:cs typeface="Arial"/>
                <a:sym typeface="Arial"/>
              </a:rPr>
              <a:t>layers</a:t>
            </a:r>
            <a:endParaRPr sz="2400">
              <a:solidFill>
                <a:srgbClr val="FFFFFF"/>
              </a:solidFill>
              <a:latin typeface="Arial"/>
              <a:ea typeface="Arial"/>
              <a:cs typeface="Arial"/>
              <a:sym typeface="Arial"/>
            </a:endParaRPr>
          </a:p>
          <a:p>
            <a:pPr indent="0" lvl="0" marL="0" rtl="0" algn="l">
              <a:spcBef>
                <a:spcPts val="1600"/>
              </a:spcBef>
              <a:spcAft>
                <a:spcPts val="0"/>
              </a:spcAft>
              <a:buNone/>
            </a:pPr>
            <a:r>
              <a:rPr lang="en-GB" sz="2400">
                <a:solidFill>
                  <a:srgbClr val="FFFFFF"/>
                </a:solidFill>
                <a:latin typeface="Arial"/>
                <a:ea typeface="Arial"/>
                <a:cs typeface="Arial"/>
                <a:sym typeface="Arial"/>
              </a:rPr>
              <a:t>Model is a graph of layers</a:t>
            </a:r>
            <a:endParaRPr sz="2400">
              <a:solidFill>
                <a:srgbClr val="FFFFFF"/>
              </a:solidFill>
              <a:latin typeface="Arial"/>
              <a:ea typeface="Arial"/>
              <a:cs typeface="Arial"/>
              <a:sym typeface="Arial"/>
            </a:endParaRPr>
          </a:p>
          <a:p>
            <a:pPr indent="0" lvl="0" marL="0" rtl="0" algn="l">
              <a:spcBef>
                <a:spcPts val="1600"/>
              </a:spcBef>
              <a:spcAft>
                <a:spcPts val="0"/>
              </a:spcAft>
              <a:buNone/>
            </a:pPr>
            <a:r>
              <a:rPr lang="en-GB" sz="2400">
                <a:solidFill>
                  <a:srgbClr val="FFFFFF"/>
                </a:solidFill>
                <a:latin typeface="Arial"/>
                <a:ea typeface="Arial"/>
                <a:cs typeface="Arial"/>
                <a:sym typeface="Arial"/>
              </a:rPr>
              <a:t>Stack of Layers in keras tf.keras.Sequential</a:t>
            </a:r>
            <a:endParaRPr sz="2400">
              <a:solidFill>
                <a:srgbClr val="FFFFFF"/>
              </a:solidFill>
              <a:latin typeface="Arial"/>
              <a:ea typeface="Arial"/>
              <a:cs typeface="Arial"/>
              <a:sym typeface="Arial"/>
            </a:endParaRPr>
          </a:p>
          <a:p>
            <a:pPr indent="0" lvl="0" marL="0" rtl="0" algn="l">
              <a:spcBef>
                <a:spcPts val="1600"/>
              </a:spcBef>
              <a:spcAft>
                <a:spcPts val="1600"/>
              </a:spcAft>
              <a:buNone/>
            </a:pPr>
            <a:r>
              <a:t/>
            </a:r>
            <a:endParaRPr sz="2400">
              <a:solidFill>
                <a:srgbClr val="FFFFFF"/>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a:t>
            </a:r>
            <a:endParaRPr/>
          </a:p>
        </p:txBody>
      </p:sp>
      <p:sp>
        <p:nvSpPr>
          <p:cNvPr id="382" name="Google Shape;382;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solidFill>
                  <a:srgbClr val="FFFFFF"/>
                </a:solidFill>
              </a:rPr>
              <a:t>model = keras.Sequential()</a:t>
            </a:r>
            <a:endParaRPr>
              <a:solidFill>
                <a:srgbClr val="FFFFFF"/>
              </a:solidFill>
            </a:endParaRPr>
          </a:p>
          <a:p>
            <a:pPr indent="0" lvl="0" marL="0" rtl="0" algn="l">
              <a:lnSpc>
                <a:spcPct val="100000"/>
              </a:lnSpc>
              <a:spcBef>
                <a:spcPts val="1600"/>
              </a:spcBef>
              <a:spcAft>
                <a:spcPts val="0"/>
              </a:spcAft>
              <a:buNone/>
            </a:pPr>
            <a:r>
              <a:rPr lang="en-GB">
                <a:solidFill>
                  <a:srgbClr val="FFFFFF"/>
                </a:solidFill>
              </a:rPr>
              <a:t># Adds a densely-connected layer with 64 units to the model:</a:t>
            </a:r>
            <a:endParaRPr>
              <a:solidFill>
                <a:srgbClr val="FFFFFF"/>
              </a:solidFill>
            </a:endParaRPr>
          </a:p>
          <a:p>
            <a:pPr indent="0" lvl="0" marL="0" rtl="0" algn="l">
              <a:lnSpc>
                <a:spcPct val="100000"/>
              </a:lnSpc>
              <a:spcBef>
                <a:spcPts val="1600"/>
              </a:spcBef>
              <a:spcAft>
                <a:spcPts val="0"/>
              </a:spcAft>
              <a:buNone/>
            </a:pPr>
            <a:r>
              <a:rPr lang="en-GB">
                <a:solidFill>
                  <a:srgbClr val="FFFFFF"/>
                </a:solidFill>
              </a:rPr>
              <a:t>model.add(keras.layers.Dense(64, activation='relu'))</a:t>
            </a:r>
            <a:endParaRPr>
              <a:solidFill>
                <a:srgbClr val="FFFFFF"/>
              </a:solidFill>
            </a:endParaRPr>
          </a:p>
          <a:p>
            <a:pPr indent="0" lvl="0" marL="0" rtl="0" algn="l">
              <a:lnSpc>
                <a:spcPct val="100000"/>
              </a:lnSpc>
              <a:spcBef>
                <a:spcPts val="1600"/>
              </a:spcBef>
              <a:spcAft>
                <a:spcPts val="0"/>
              </a:spcAft>
              <a:buNone/>
            </a:pPr>
            <a:r>
              <a:rPr lang="en-GB">
                <a:solidFill>
                  <a:srgbClr val="FFFFFF"/>
                </a:solidFill>
              </a:rPr>
              <a:t># Add another:</a:t>
            </a:r>
            <a:endParaRPr>
              <a:solidFill>
                <a:srgbClr val="FFFFFF"/>
              </a:solidFill>
            </a:endParaRPr>
          </a:p>
          <a:p>
            <a:pPr indent="0" lvl="0" marL="0" rtl="0" algn="l">
              <a:lnSpc>
                <a:spcPct val="100000"/>
              </a:lnSpc>
              <a:spcBef>
                <a:spcPts val="1600"/>
              </a:spcBef>
              <a:spcAft>
                <a:spcPts val="0"/>
              </a:spcAft>
              <a:buNone/>
            </a:pPr>
            <a:r>
              <a:rPr lang="en-GB">
                <a:solidFill>
                  <a:srgbClr val="FFFFFF"/>
                </a:solidFill>
              </a:rPr>
              <a:t>model.add(keras.layers.Dense(64, activation='relu'))</a:t>
            </a:r>
            <a:endParaRPr>
              <a:solidFill>
                <a:srgbClr val="FFFFFF"/>
              </a:solidFill>
            </a:endParaRPr>
          </a:p>
          <a:p>
            <a:pPr indent="0" lvl="0" marL="0" rtl="0" algn="l">
              <a:lnSpc>
                <a:spcPct val="100000"/>
              </a:lnSpc>
              <a:spcBef>
                <a:spcPts val="1600"/>
              </a:spcBef>
              <a:spcAft>
                <a:spcPts val="0"/>
              </a:spcAft>
              <a:buNone/>
            </a:pPr>
            <a:r>
              <a:rPr lang="en-GB">
                <a:solidFill>
                  <a:srgbClr val="FFFFFF"/>
                </a:solidFill>
              </a:rPr>
              <a:t># Add a softmax layer with 10 output units:</a:t>
            </a:r>
            <a:endParaRPr>
              <a:solidFill>
                <a:srgbClr val="FFFFFF"/>
              </a:solidFill>
            </a:endParaRPr>
          </a:p>
          <a:p>
            <a:pPr indent="0" lvl="0" marL="0" rtl="0" algn="l">
              <a:lnSpc>
                <a:spcPct val="100000"/>
              </a:lnSpc>
              <a:spcBef>
                <a:spcPts val="1600"/>
              </a:spcBef>
              <a:spcAft>
                <a:spcPts val="0"/>
              </a:spcAft>
              <a:buNone/>
            </a:pPr>
            <a:r>
              <a:rPr lang="en-GB">
                <a:solidFill>
                  <a:srgbClr val="FFFFFF"/>
                </a:solidFill>
              </a:rPr>
              <a:t>model.add(keras.layers.Dense(10, activation='softmax'))</a:t>
            </a:r>
            <a:endParaRPr>
              <a:solidFill>
                <a:srgbClr val="FFFFFF"/>
              </a:solidFill>
            </a:endParaRPr>
          </a:p>
          <a:p>
            <a:pPr indent="0" lvl="0" marL="0" rtl="0" algn="l">
              <a:lnSpc>
                <a:spcPct val="100000"/>
              </a:lnSpc>
              <a:spcBef>
                <a:spcPts val="1600"/>
              </a:spcBef>
              <a:spcAft>
                <a:spcPts val="1600"/>
              </a:spcAft>
              <a:buNone/>
            </a:pPr>
            <a:r>
              <a:t/>
            </a:r>
            <a:endParaRPr>
              <a:solidFill>
                <a:srgbClr val="FFFFFF"/>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Eager execution</a:t>
            </a:r>
            <a:endParaRPr/>
          </a:p>
        </p:txBody>
      </p:sp>
      <p:sp>
        <p:nvSpPr>
          <p:cNvPr id="388" name="Google Shape;388;p67"/>
          <p:cNvSpPr txBox="1"/>
          <p:nvPr>
            <p:ph idx="1" type="body"/>
          </p:nvPr>
        </p:nvSpPr>
        <p:spPr>
          <a:xfrm>
            <a:off x="311700" y="1152475"/>
            <a:ext cx="8520600" cy="371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You could execute TensorFlow operations directly from Python without graph compilation. </a:t>
            </a:r>
            <a:endParaRPr sz="1400"/>
          </a:p>
          <a:p>
            <a:pPr indent="0" lvl="0" marL="0" rtl="0" algn="l">
              <a:spcBef>
                <a:spcPts val="1600"/>
              </a:spcBef>
              <a:spcAft>
                <a:spcPts val="0"/>
              </a:spcAft>
              <a:buNone/>
            </a:pPr>
            <a:r>
              <a:rPr lang="en-GB" sz="1400"/>
              <a:t>A NumPy-like library for numerical computation with support for GPU acceleration</a:t>
            </a:r>
            <a:endParaRPr sz="1400"/>
          </a:p>
          <a:p>
            <a:pPr indent="0" lvl="0" marL="0" rtl="0" algn="l">
              <a:spcBef>
                <a:spcPts val="1600"/>
              </a:spcBef>
              <a:spcAft>
                <a:spcPts val="0"/>
              </a:spcAft>
              <a:buNone/>
            </a:pPr>
            <a:r>
              <a:rPr lang="en-GB" sz="1400"/>
              <a:t>Eager executions implifies your code</a:t>
            </a:r>
            <a:endParaRPr sz="1400"/>
          </a:p>
          <a:p>
            <a:pPr indent="0" lvl="0" marL="0" rtl="0" algn="l">
              <a:spcBef>
                <a:spcPts val="1600"/>
              </a:spcBef>
              <a:spcAft>
                <a:spcPts val="0"/>
              </a:spcAft>
              <a:buNone/>
            </a:pPr>
            <a:r>
              <a:rPr lang="en-GB" sz="1400"/>
              <a:t>You no longer need to worry about </a:t>
            </a:r>
            <a:endParaRPr sz="1400"/>
          </a:p>
          <a:p>
            <a:pPr indent="0" lvl="0" marL="457200" rtl="0" algn="l">
              <a:spcBef>
                <a:spcPts val="1600"/>
              </a:spcBef>
              <a:spcAft>
                <a:spcPts val="0"/>
              </a:spcAft>
              <a:buNone/>
            </a:pPr>
            <a:r>
              <a:rPr lang="en-GB" sz="1400"/>
              <a:t>Placeholders </a:t>
            </a:r>
            <a:endParaRPr sz="1400"/>
          </a:p>
          <a:p>
            <a:pPr indent="0" lvl="0" marL="457200" rtl="0" algn="l">
              <a:spcBef>
                <a:spcPts val="1600"/>
              </a:spcBef>
              <a:spcAft>
                <a:spcPts val="0"/>
              </a:spcAft>
              <a:buNone/>
            </a:pPr>
            <a:r>
              <a:rPr lang="en-GB" sz="1400"/>
              <a:t>Sessions</a:t>
            </a:r>
            <a:endParaRPr sz="1400"/>
          </a:p>
          <a:p>
            <a:pPr indent="0" lvl="0" marL="457200" rtl="0" algn="l">
              <a:spcBef>
                <a:spcPts val="1600"/>
              </a:spcBef>
              <a:spcAft>
                <a:spcPts val="0"/>
              </a:spcAft>
              <a:buNone/>
            </a:pPr>
            <a:r>
              <a:rPr lang="en-GB" sz="1400"/>
              <a:t>control dependencies</a:t>
            </a:r>
            <a:endParaRPr sz="1400"/>
          </a:p>
          <a:p>
            <a:pPr indent="0" lvl="0" marL="457200" rtl="0" algn="l">
              <a:spcBef>
                <a:spcPts val="1600"/>
              </a:spcBef>
              <a:spcAft>
                <a:spcPts val="0"/>
              </a:spcAft>
              <a:buClr>
                <a:srgbClr val="000000"/>
              </a:buClr>
              <a:buSzPts val="1100"/>
              <a:buFont typeface="Arial"/>
              <a:buNone/>
            </a:pPr>
            <a:r>
              <a:rPr lang="en-GB" sz="1400"/>
              <a:t>{name, variable, op} scopes</a:t>
            </a:r>
            <a:endParaRPr sz="1400"/>
          </a:p>
          <a:p>
            <a:pPr indent="0" lvl="0" marL="0" rtl="0" algn="l">
              <a:spcBef>
                <a:spcPts val="1600"/>
              </a:spcBef>
              <a:spcAft>
                <a:spcPts val="1600"/>
              </a:spcAft>
              <a:buNone/>
            </a:pPr>
            <a:r>
              <a:t/>
            </a:r>
            <a:endParaRPr sz="14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import tensorflow </a:t>
            </a:r>
            <a:endParaRPr/>
          </a:p>
          <a:p>
            <a:pPr indent="0" lvl="0" marL="0" rtl="0" algn="l">
              <a:spcBef>
                <a:spcPts val="1600"/>
              </a:spcBef>
              <a:spcAft>
                <a:spcPts val="0"/>
              </a:spcAft>
              <a:buNone/>
            </a:pPr>
            <a:r>
              <a:rPr lang="en-GB"/>
              <a:t># version &gt;= 1.50</a:t>
            </a:r>
            <a:endParaRPr/>
          </a:p>
          <a:p>
            <a:pPr indent="0" lvl="0" marL="0" rtl="0" algn="l">
              <a:spcBef>
                <a:spcPts val="1600"/>
              </a:spcBef>
              <a:spcAft>
                <a:spcPts val="0"/>
              </a:spcAft>
              <a:buNone/>
            </a:pPr>
            <a:r>
              <a:rPr lang="en-GB"/>
              <a:t>import tensorflow.contrib.eager as tfe</a:t>
            </a:r>
            <a:endParaRPr/>
          </a:p>
          <a:p>
            <a:pPr indent="0" lvl="0" marL="0" rtl="0" algn="l">
              <a:spcBef>
                <a:spcPts val="1600"/>
              </a:spcBef>
              <a:spcAft>
                <a:spcPts val="1600"/>
              </a:spcAft>
              <a:buNone/>
            </a:pPr>
            <a:r>
              <a:rPr lang="en-GB"/>
              <a:t>tfe.enable_eager_execution()</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Earlier</a:t>
            </a:r>
            <a:endParaRPr/>
          </a:p>
        </p:txBody>
      </p:sp>
      <p:sp>
        <p:nvSpPr>
          <p:cNvPr id="399" name="Google Shape;399;p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400">
                <a:solidFill>
                  <a:srgbClr val="FFFFFF"/>
                </a:solidFill>
                <a:latin typeface="Arial"/>
                <a:ea typeface="Arial"/>
                <a:cs typeface="Arial"/>
                <a:sym typeface="Arial"/>
              </a:rPr>
              <a:t>x = tf.placeholder(tf.float32, shape=[1, 1])</a:t>
            </a:r>
            <a:br>
              <a:rPr lang="en-GB" sz="1400">
                <a:solidFill>
                  <a:srgbClr val="FFFFFF"/>
                </a:solidFill>
                <a:latin typeface="Arial"/>
                <a:ea typeface="Arial"/>
                <a:cs typeface="Arial"/>
                <a:sym typeface="Arial"/>
              </a:rPr>
            </a:br>
            <a:r>
              <a:rPr lang="en-GB" sz="1400">
                <a:solidFill>
                  <a:srgbClr val="FFFFFF"/>
                </a:solidFill>
                <a:latin typeface="Arial"/>
                <a:ea typeface="Arial"/>
                <a:cs typeface="Arial"/>
                <a:sym typeface="Arial"/>
              </a:rPr>
              <a:t>m = tf.matmul(x, x)</a:t>
            </a:r>
            <a:br>
              <a:rPr lang="en-GB" sz="1400">
                <a:solidFill>
                  <a:srgbClr val="FFFFFF"/>
                </a:solidFill>
                <a:latin typeface="Arial"/>
                <a:ea typeface="Arial"/>
                <a:cs typeface="Arial"/>
                <a:sym typeface="Arial"/>
              </a:rPr>
            </a:br>
            <a:r>
              <a:rPr lang="en-GB" sz="1400">
                <a:solidFill>
                  <a:srgbClr val="FFFFFF"/>
                </a:solidFill>
                <a:latin typeface="Arial"/>
                <a:ea typeface="Arial"/>
                <a:cs typeface="Arial"/>
                <a:sym typeface="Arial"/>
              </a:rPr>
              <a:t>print(m)</a:t>
            </a:r>
            <a:br>
              <a:rPr lang="en-GB" sz="1400">
                <a:solidFill>
                  <a:srgbClr val="FFFFFF"/>
                </a:solidFill>
                <a:latin typeface="Arial"/>
                <a:ea typeface="Arial"/>
                <a:cs typeface="Arial"/>
                <a:sym typeface="Arial"/>
              </a:rPr>
            </a:br>
            <a:r>
              <a:rPr lang="en-GB" sz="1400">
                <a:solidFill>
                  <a:srgbClr val="FFFFFF"/>
                </a:solidFill>
                <a:latin typeface="Arial"/>
                <a:ea typeface="Arial"/>
                <a:cs typeface="Arial"/>
                <a:sym typeface="Arial"/>
              </a:rPr>
              <a:t># Tensor("MatMul:0", shape=(1, 1), dtype=float32)</a:t>
            </a:r>
            <a:br>
              <a:rPr lang="en-GB" sz="1400">
                <a:solidFill>
                  <a:srgbClr val="FFFFFF"/>
                </a:solidFill>
                <a:latin typeface="Arial"/>
                <a:ea typeface="Arial"/>
                <a:cs typeface="Arial"/>
                <a:sym typeface="Arial"/>
              </a:rPr>
            </a:br>
            <a:br>
              <a:rPr lang="en-GB" sz="1400">
                <a:solidFill>
                  <a:srgbClr val="FFFFFF"/>
                </a:solidFill>
                <a:latin typeface="Arial"/>
                <a:ea typeface="Arial"/>
                <a:cs typeface="Arial"/>
                <a:sym typeface="Arial"/>
              </a:rPr>
            </a:br>
            <a:r>
              <a:rPr lang="en-GB" sz="1400">
                <a:solidFill>
                  <a:srgbClr val="FFFFFF"/>
                </a:solidFill>
                <a:latin typeface="Arial"/>
                <a:ea typeface="Arial"/>
                <a:cs typeface="Arial"/>
                <a:sym typeface="Arial"/>
              </a:rPr>
              <a:t>with tf.Session() as sess:</a:t>
            </a:r>
            <a:br>
              <a:rPr lang="en-GB" sz="1400">
                <a:solidFill>
                  <a:srgbClr val="FFFFFF"/>
                </a:solidFill>
                <a:latin typeface="Arial"/>
                <a:ea typeface="Arial"/>
                <a:cs typeface="Arial"/>
                <a:sym typeface="Arial"/>
              </a:rPr>
            </a:br>
            <a:r>
              <a:rPr lang="en-GB" sz="1400">
                <a:solidFill>
                  <a:srgbClr val="FFFFFF"/>
                </a:solidFill>
                <a:latin typeface="Arial"/>
                <a:ea typeface="Arial"/>
                <a:cs typeface="Arial"/>
                <a:sym typeface="Arial"/>
              </a:rPr>
              <a:t>  m_out = sess.run(m, feed_dict={x: [[2.]]})</a:t>
            </a:r>
            <a:br>
              <a:rPr lang="en-GB" sz="1400">
                <a:solidFill>
                  <a:srgbClr val="FFFFFF"/>
                </a:solidFill>
                <a:latin typeface="Arial"/>
                <a:ea typeface="Arial"/>
                <a:cs typeface="Arial"/>
                <a:sym typeface="Arial"/>
              </a:rPr>
            </a:br>
            <a:r>
              <a:rPr lang="en-GB" sz="1400">
                <a:solidFill>
                  <a:srgbClr val="FFFFFF"/>
                </a:solidFill>
                <a:latin typeface="Arial"/>
                <a:ea typeface="Arial"/>
                <a:cs typeface="Arial"/>
                <a:sym typeface="Arial"/>
              </a:rPr>
              <a:t>print(m_out)</a:t>
            </a:r>
            <a:endParaRPr sz="1400">
              <a:solidFill>
                <a:srgbClr val="FFFFFF"/>
              </a:solidFill>
              <a:latin typeface="Arial"/>
              <a:ea typeface="Arial"/>
              <a:cs typeface="Arial"/>
              <a:sym typeface="Arial"/>
            </a:endParaRPr>
          </a:p>
          <a:p>
            <a:pPr indent="0" lvl="0" marL="0" rtl="0" algn="l">
              <a:lnSpc>
                <a:spcPct val="150000"/>
              </a:lnSpc>
              <a:spcBef>
                <a:spcPts val="0"/>
              </a:spcBef>
              <a:spcAft>
                <a:spcPts val="0"/>
              </a:spcAft>
              <a:buClr>
                <a:srgbClr val="000000"/>
              </a:buClr>
              <a:buSzPts val="1100"/>
              <a:buFont typeface="Arial"/>
              <a:buNone/>
            </a:pPr>
            <a:r>
              <a:t/>
            </a:r>
            <a:endParaRPr sz="1400">
              <a:solidFill>
                <a:srgbClr val="FFFFFF"/>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Now</a:t>
            </a:r>
            <a:endParaRPr/>
          </a:p>
        </p:txBody>
      </p:sp>
      <p:sp>
        <p:nvSpPr>
          <p:cNvPr id="405" name="Google Shape;405;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n-GB" sz="2400">
                <a:solidFill>
                  <a:srgbClr val="FFFFFF"/>
                </a:solidFill>
                <a:latin typeface="Arial"/>
                <a:ea typeface="Arial"/>
                <a:cs typeface="Arial"/>
                <a:sym typeface="Arial"/>
              </a:rPr>
              <a:t>x = [[2.]]  # No need for placeholders!</a:t>
            </a:r>
            <a:br>
              <a:rPr lang="en-GB" sz="2400">
                <a:solidFill>
                  <a:srgbClr val="FFFFFF"/>
                </a:solidFill>
                <a:latin typeface="Arial"/>
                <a:ea typeface="Arial"/>
                <a:cs typeface="Arial"/>
                <a:sym typeface="Arial"/>
              </a:rPr>
            </a:br>
            <a:r>
              <a:rPr lang="en-GB" sz="2400">
                <a:solidFill>
                  <a:srgbClr val="FFFFFF"/>
                </a:solidFill>
                <a:latin typeface="Arial"/>
                <a:ea typeface="Arial"/>
                <a:cs typeface="Arial"/>
                <a:sym typeface="Arial"/>
              </a:rPr>
              <a:t>m = tf.matmul(x, x)</a:t>
            </a:r>
            <a:br>
              <a:rPr lang="en-GB" sz="2400">
                <a:solidFill>
                  <a:srgbClr val="FFFFFF"/>
                </a:solidFill>
                <a:latin typeface="Arial"/>
                <a:ea typeface="Arial"/>
                <a:cs typeface="Arial"/>
                <a:sym typeface="Arial"/>
              </a:rPr>
            </a:br>
            <a:br>
              <a:rPr lang="en-GB" sz="2400">
                <a:solidFill>
                  <a:srgbClr val="FFFFFF"/>
                </a:solidFill>
                <a:latin typeface="Arial"/>
                <a:ea typeface="Arial"/>
                <a:cs typeface="Arial"/>
                <a:sym typeface="Arial"/>
              </a:rPr>
            </a:br>
            <a:r>
              <a:rPr lang="en-GB" sz="2400">
                <a:solidFill>
                  <a:srgbClr val="FFFFFF"/>
                </a:solidFill>
                <a:latin typeface="Arial"/>
                <a:ea typeface="Arial"/>
                <a:cs typeface="Arial"/>
                <a:sym typeface="Arial"/>
              </a:rPr>
              <a:t>print(m)  # No sessions!</a:t>
            </a:r>
            <a:endParaRPr sz="2400">
              <a:solidFill>
                <a:srgbClr val="FFFFFF"/>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Loss can be defined as </a:t>
            </a:r>
            <a:endParaRPr/>
          </a:p>
        </p:txBody>
      </p:sp>
      <p:sp>
        <p:nvSpPr>
          <p:cNvPr id="411" name="Google Shape;411;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n-GB" sz="2400">
                <a:solidFill>
                  <a:srgbClr val="FFFFFF"/>
                </a:solidFill>
                <a:latin typeface="Arial"/>
                <a:ea typeface="Arial"/>
                <a:cs typeface="Arial"/>
                <a:sym typeface="Arial"/>
              </a:rPr>
              <a:t>x = tfe.Variable(2.0)</a:t>
            </a:r>
            <a:endParaRPr sz="2400">
              <a:solidFill>
                <a:srgbClr val="FFFFFF"/>
              </a:solidFill>
              <a:latin typeface="Arial"/>
              <a:ea typeface="Arial"/>
              <a:cs typeface="Arial"/>
              <a:sym typeface="Arial"/>
            </a:endParaRPr>
          </a:p>
          <a:p>
            <a:pPr indent="0" lvl="0" marL="0" rtl="0" algn="l">
              <a:lnSpc>
                <a:spcPct val="150000"/>
              </a:lnSpc>
              <a:spcBef>
                <a:spcPts val="0"/>
              </a:spcBef>
              <a:spcAft>
                <a:spcPts val="0"/>
              </a:spcAft>
              <a:buClr>
                <a:srgbClr val="000000"/>
              </a:buClr>
              <a:buSzPts val="1100"/>
              <a:buFont typeface="Arial"/>
              <a:buNone/>
            </a:pPr>
            <a:r>
              <a:rPr lang="en-GB" sz="2400">
                <a:solidFill>
                  <a:srgbClr val="FFFFFF"/>
                </a:solidFill>
                <a:latin typeface="Arial"/>
                <a:ea typeface="Arial"/>
                <a:cs typeface="Arial"/>
                <a:sym typeface="Arial"/>
              </a:rPr>
              <a:t>def loss(y):</a:t>
            </a:r>
            <a:br>
              <a:rPr lang="en-GB" sz="2400">
                <a:solidFill>
                  <a:srgbClr val="FFFFFF"/>
                </a:solidFill>
                <a:latin typeface="Arial"/>
                <a:ea typeface="Arial"/>
                <a:cs typeface="Arial"/>
                <a:sym typeface="Arial"/>
              </a:rPr>
            </a:br>
            <a:r>
              <a:rPr lang="en-GB" sz="2400">
                <a:solidFill>
                  <a:srgbClr val="FFFFFF"/>
                </a:solidFill>
                <a:latin typeface="Arial"/>
                <a:ea typeface="Arial"/>
                <a:cs typeface="Arial"/>
                <a:sym typeface="Arial"/>
              </a:rPr>
              <a:t>  return (y - x ** 2) ** 2</a:t>
            </a:r>
            <a:br>
              <a:rPr lang="en-GB" sz="2400">
                <a:solidFill>
                  <a:srgbClr val="FFFFFF"/>
                </a:solidFill>
                <a:latin typeface="Arial"/>
                <a:ea typeface="Arial"/>
                <a:cs typeface="Arial"/>
                <a:sym typeface="Arial"/>
              </a:rPr>
            </a:br>
            <a:br>
              <a:rPr lang="en-GB" sz="2400">
                <a:solidFill>
                  <a:srgbClr val="FFFFFF"/>
                </a:solidFill>
                <a:latin typeface="Arial"/>
                <a:ea typeface="Arial"/>
                <a:cs typeface="Arial"/>
                <a:sym typeface="Arial"/>
              </a:rPr>
            </a:br>
            <a:r>
              <a:rPr lang="en-GB" sz="2400">
                <a:solidFill>
                  <a:srgbClr val="FFFFFF"/>
                </a:solidFill>
                <a:latin typeface="Arial"/>
                <a:ea typeface="Arial"/>
                <a:cs typeface="Arial"/>
                <a:sym typeface="Arial"/>
              </a:rPr>
              <a:t>grad = tfe.</a:t>
            </a:r>
            <a:r>
              <a:rPr b="1" lang="en-GB" sz="2400">
                <a:solidFill>
                  <a:srgbClr val="FFFFFF"/>
                </a:solidFill>
                <a:latin typeface="Arial"/>
                <a:ea typeface="Arial"/>
                <a:cs typeface="Arial"/>
                <a:sym typeface="Arial"/>
              </a:rPr>
              <a:t>implicit_gradients</a:t>
            </a:r>
            <a:r>
              <a:rPr lang="en-GB" sz="2400">
                <a:solidFill>
                  <a:srgbClr val="FFFFFF"/>
                </a:solidFill>
                <a:latin typeface="Arial"/>
                <a:ea typeface="Arial"/>
                <a:cs typeface="Arial"/>
                <a:sym typeface="Arial"/>
              </a:rPr>
              <a:t>(loss)</a:t>
            </a:r>
            <a:br>
              <a:rPr lang="en-GB" sz="2400">
                <a:solidFill>
                  <a:srgbClr val="FFFFFF"/>
                </a:solidFill>
                <a:latin typeface="Arial"/>
                <a:ea typeface="Arial"/>
                <a:cs typeface="Arial"/>
                <a:sym typeface="Arial"/>
              </a:rPr>
            </a:br>
            <a:endParaRPr sz="2400">
              <a:solidFill>
                <a:srgbClr val="FFFFF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210000" y="213045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FFFFFF"/>
                </a:solidFill>
                <a:latin typeface="Arial"/>
                <a:ea typeface="Arial"/>
                <a:cs typeface="Arial"/>
                <a:sym typeface="Arial"/>
              </a:rPr>
              <a:t>Tensorflow </a:t>
            </a:r>
            <a:endParaRPr b="1">
              <a:solidFill>
                <a:srgbClr val="FFFFFF"/>
              </a:solidFill>
              <a:latin typeface="Arial"/>
              <a:ea typeface="Arial"/>
              <a:cs typeface="Arial"/>
              <a:sym typeface="Arial"/>
            </a:endParaRPr>
          </a:p>
          <a:p>
            <a:pPr indent="0" lvl="0" marL="0" rtl="0" algn="ctr">
              <a:spcBef>
                <a:spcPts val="0"/>
              </a:spcBef>
              <a:spcAft>
                <a:spcPts val="0"/>
              </a:spcAft>
              <a:buNone/>
            </a:pPr>
            <a:r>
              <a:t/>
            </a:r>
            <a:endParaRPr b="1">
              <a:solidFill>
                <a:srgbClr val="FFFFFF"/>
              </a:solidFill>
              <a:latin typeface="Arial"/>
              <a:ea typeface="Arial"/>
              <a:cs typeface="Arial"/>
              <a:sym typeface="Arial"/>
            </a:endParaRPr>
          </a:p>
          <a:p>
            <a:pPr indent="0" lvl="0" marL="0" rtl="0" algn="ctr">
              <a:spcBef>
                <a:spcPts val="0"/>
              </a:spcBef>
              <a:spcAft>
                <a:spcPts val="0"/>
              </a:spcAft>
              <a:buClr>
                <a:schemeClr val="dk1"/>
              </a:buClr>
              <a:buSzPts val="1100"/>
              <a:buFont typeface="Arial"/>
              <a:buNone/>
            </a:pPr>
            <a:r>
              <a:rPr b="1" lang="en-GB">
                <a:solidFill>
                  <a:srgbClr val="FFFFFF"/>
                </a:solidFill>
                <a:latin typeface="Arial"/>
                <a:ea typeface="Arial"/>
                <a:cs typeface="Arial"/>
                <a:sym typeface="Arial"/>
              </a:rPr>
              <a:t>Open sourced in November 2015 by Google Brain Team</a:t>
            </a:r>
            <a:endParaRPr b="1">
              <a:solidFill>
                <a:srgbClr val="FFFFFF"/>
              </a:solidFill>
              <a:latin typeface="Arial"/>
              <a:ea typeface="Arial"/>
              <a:cs typeface="Arial"/>
              <a:sym typeface="Arial"/>
            </a:endParaRPr>
          </a:p>
          <a:p>
            <a:pPr indent="0" lvl="0" marL="0" rtl="0" algn="ctr">
              <a:spcBef>
                <a:spcPts val="0"/>
              </a:spcBef>
              <a:spcAft>
                <a:spcPts val="0"/>
              </a:spcAft>
              <a:buNone/>
            </a:pPr>
            <a:r>
              <a:t/>
            </a:r>
            <a:endParaRPr b="1">
              <a:solidFill>
                <a:srgbClr val="FFFFFF"/>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https://js.tensorflow.org/tutorials/</a:t>
            </a:r>
            <a:endParaRPr/>
          </a:p>
        </p:txBody>
      </p:sp>
      <p:pic>
        <p:nvPicPr>
          <p:cNvPr id="417" name="Google Shape;417;p72"/>
          <p:cNvPicPr preferRelativeResize="0"/>
          <p:nvPr/>
        </p:nvPicPr>
        <p:blipFill>
          <a:blip r:embed="rId3">
            <a:alphaModFix/>
          </a:blip>
          <a:stretch>
            <a:fillRect/>
          </a:stretch>
        </p:blipFill>
        <p:spPr>
          <a:xfrm>
            <a:off x="446625" y="1155000"/>
            <a:ext cx="8250743" cy="382097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Tensorflow Lite : https://www.tensorflow.org/lite/</a:t>
            </a:r>
            <a:endParaRPr/>
          </a:p>
        </p:txBody>
      </p:sp>
      <p:pic>
        <p:nvPicPr>
          <p:cNvPr id="423" name="Google Shape;423;p73"/>
          <p:cNvPicPr preferRelativeResize="0"/>
          <p:nvPr/>
        </p:nvPicPr>
        <p:blipFill>
          <a:blip r:embed="rId3">
            <a:alphaModFix/>
          </a:blip>
          <a:stretch>
            <a:fillRect/>
          </a:stretch>
        </p:blipFill>
        <p:spPr>
          <a:xfrm>
            <a:off x="0" y="1246530"/>
            <a:ext cx="9144001" cy="3316041"/>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Tensorflow 2.0</a:t>
            </a:r>
            <a:endParaRPr/>
          </a:p>
        </p:txBody>
      </p:sp>
      <p:pic>
        <p:nvPicPr>
          <p:cNvPr id="429" name="Google Shape;429;p74"/>
          <p:cNvPicPr preferRelativeResize="0"/>
          <p:nvPr/>
        </p:nvPicPr>
        <p:blipFill>
          <a:blip r:embed="rId3">
            <a:alphaModFix/>
          </a:blip>
          <a:stretch>
            <a:fillRect/>
          </a:stretch>
        </p:blipFill>
        <p:spPr>
          <a:xfrm>
            <a:off x="590838" y="2187113"/>
            <a:ext cx="7629525" cy="20097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pic>
        <p:nvPicPr>
          <p:cNvPr id="434" name="Google Shape;434;p75"/>
          <p:cNvPicPr preferRelativeResize="0"/>
          <p:nvPr/>
        </p:nvPicPr>
        <p:blipFill>
          <a:blip r:embed="rId3">
            <a:alphaModFix/>
          </a:blip>
          <a:stretch>
            <a:fillRect/>
          </a:stretch>
        </p:blipFill>
        <p:spPr>
          <a:xfrm>
            <a:off x="1400000" y="1546825"/>
            <a:ext cx="6344001" cy="18749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pic>
        <p:nvPicPr>
          <p:cNvPr id="439" name="Google Shape;439;p76"/>
          <p:cNvPicPr preferRelativeResize="0"/>
          <p:nvPr/>
        </p:nvPicPr>
        <p:blipFill>
          <a:blip r:embed="rId3">
            <a:alphaModFix/>
          </a:blip>
          <a:stretch>
            <a:fillRect/>
          </a:stretch>
        </p:blipFill>
        <p:spPr>
          <a:xfrm>
            <a:off x="800100" y="439825"/>
            <a:ext cx="7543800" cy="413385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DNN in Keras:  Step 1 : Import Tensorflow</a:t>
            </a:r>
            <a:endParaRPr/>
          </a:p>
        </p:txBody>
      </p:sp>
      <p:sp>
        <p:nvSpPr>
          <p:cNvPr id="445" name="Google Shape;445;p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3600">
              <a:solidFill>
                <a:srgbClr val="FFFFFF"/>
              </a:solidFill>
            </a:endParaRPr>
          </a:p>
          <a:p>
            <a:pPr indent="0" lvl="0" marL="0" rtl="0" algn="l">
              <a:lnSpc>
                <a:spcPct val="100000"/>
              </a:lnSpc>
              <a:spcBef>
                <a:spcPts val="1600"/>
              </a:spcBef>
              <a:spcAft>
                <a:spcPts val="0"/>
              </a:spcAft>
              <a:buNone/>
            </a:pPr>
            <a:r>
              <a:rPr lang="en-GB" sz="3600">
                <a:solidFill>
                  <a:srgbClr val="FFFFFF"/>
                </a:solidFill>
              </a:rPr>
              <a:t>import tensorflow as tf</a:t>
            </a:r>
            <a:endParaRPr sz="3600">
              <a:solidFill>
                <a:srgbClr val="FFFFFF"/>
              </a:solidFill>
            </a:endParaRPr>
          </a:p>
          <a:p>
            <a:pPr indent="0" lvl="0" marL="0" rtl="0" algn="l">
              <a:lnSpc>
                <a:spcPct val="100000"/>
              </a:lnSpc>
              <a:spcBef>
                <a:spcPts val="1600"/>
              </a:spcBef>
              <a:spcAft>
                <a:spcPts val="0"/>
              </a:spcAft>
              <a:buNone/>
            </a:pPr>
            <a:r>
              <a:t/>
            </a:r>
            <a:endParaRPr sz="3600">
              <a:solidFill>
                <a:srgbClr val="FFFFFF"/>
              </a:solidFill>
            </a:endParaRPr>
          </a:p>
          <a:p>
            <a:pPr indent="0" lvl="0" marL="0" rtl="0" algn="l">
              <a:lnSpc>
                <a:spcPct val="100000"/>
              </a:lnSpc>
              <a:spcBef>
                <a:spcPts val="1600"/>
              </a:spcBef>
              <a:spcAft>
                <a:spcPts val="1600"/>
              </a:spcAft>
              <a:buNone/>
            </a:pPr>
            <a:r>
              <a:t/>
            </a:r>
            <a:endParaRPr sz="3600">
              <a:solidFill>
                <a:srgbClr val="FFFFFF"/>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Step 2 : Get dataset</a:t>
            </a:r>
            <a:endParaRPr/>
          </a:p>
        </p:txBody>
      </p:sp>
      <p:sp>
        <p:nvSpPr>
          <p:cNvPr id="451" name="Google Shape;451;p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3600">
                <a:solidFill>
                  <a:srgbClr val="FFFFFF"/>
                </a:solidFill>
              </a:rPr>
              <a:t>import tensorflow as tf</a:t>
            </a:r>
            <a:endParaRPr sz="3600">
              <a:solidFill>
                <a:srgbClr val="FFFFFF"/>
              </a:solidFill>
            </a:endParaRPr>
          </a:p>
          <a:p>
            <a:pPr indent="0" lvl="0" marL="0" rtl="0" algn="l">
              <a:lnSpc>
                <a:spcPct val="100000"/>
              </a:lnSpc>
              <a:spcBef>
                <a:spcPts val="0"/>
              </a:spcBef>
              <a:spcAft>
                <a:spcPts val="0"/>
              </a:spcAft>
              <a:buNone/>
            </a:pPr>
            <a:r>
              <a:rPr lang="en-GB" sz="3600">
                <a:solidFill>
                  <a:srgbClr val="000000"/>
                </a:solidFill>
                <a:highlight>
                  <a:srgbClr val="FFFF00"/>
                </a:highlight>
              </a:rPr>
              <a:t>mnist = tf.keras.datasets.mnist</a:t>
            </a:r>
            <a:endParaRPr sz="3600">
              <a:solidFill>
                <a:srgbClr val="000000"/>
              </a:solidFill>
              <a:highlight>
                <a:srgbClr val="FFFF00"/>
              </a:highlight>
            </a:endParaRPr>
          </a:p>
          <a:p>
            <a:pPr indent="0" lvl="0" marL="0" rtl="0" algn="l">
              <a:lnSpc>
                <a:spcPct val="100000"/>
              </a:lnSpc>
              <a:spcBef>
                <a:spcPts val="0"/>
              </a:spcBef>
              <a:spcAft>
                <a:spcPts val="160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Step 3 : Train and Test </a:t>
            </a:r>
            <a:endParaRPr/>
          </a:p>
        </p:txBody>
      </p:sp>
      <p:sp>
        <p:nvSpPr>
          <p:cNvPr id="457" name="Google Shape;457;p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2400">
                <a:solidFill>
                  <a:srgbClr val="FFFFFF"/>
                </a:solidFill>
              </a:rPr>
              <a:t>import tensorflow as tf</a:t>
            </a:r>
            <a:endParaRPr sz="2400">
              <a:solidFill>
                <a:srgbClr val="FFFFFF"/>
              </a:solidFill>
            </a:endParaRPr>
          </a:p>
          <a:p>
            <a:pPr indent="0" lvl="0" marL="0" rtl="0" algn="l">
              <a:lnSpc>
                <a:spcPct val="100000"/>
              </a:lnSpc>
              <a:spcBef>
                <a:spcPts val="0"/>
              </a:spcBef>
              <a:spcAft>
                <a:spcPts val="0"/>
              </a:spcAft>
              <a:buNone/>
            </a:pPr>
            <a:r>
              <a:rPr lang="en-GB" sz="2400">
                <a:solidFill>
                  <a:srgbClr val="FFFFFF"/>
                </a:solidFill>
              </a:rPr>
              <a:t>mnist = tf.keras.datasets.mnist</a:t>
            </a:r>
            <a:endParaRPr sz="2400">
              <a:solidFill>
                <a:srgbClr val="FFFFFF"/>
              </a:solidFill>
            </a:endParaRPr>
          </a:p>
          <a:p>
            <a:pPr indent="0" lvl="0" marL="0" rtl="0" algn="l">
              <a:spcBef>
                <a:spcPts val="0"/>
              </a:spcBef>
              <a:spcAft>
                <a:spcPts val="0"/>
              </a:spcAft>
              <a:buNone/>
            </a:pPr>
            <a:r>
              <a:rPr lang="en-GB" sz="2400">
                <a:solidFill>
                  <a:srgbClr val="000000"/>
                </a:solidFill>
                <a:highlight>
                  <a:srgbClr val="FFFF00"/>
                </a:highlight>
              </a:rPr>
              <a:t>(x_train, y_train),(x_test, y_test) = mnist.load_data()</a:t>
            </a:r>
            <a:endParaRPr sz="2400">
              <a:solidFill>
                <a:srgbClr val="000000"/>
              </a:solidFill>
              <a:highlight>
                <a:srgbClr val="FFFF00"/>
              </a:highlight>
            </a:endParaRPr>
          </a:p>
          <a:p>
            <a:pPr indent="0" lvl="0" marL="0" rtl="0" algn="l">
              <a:spcBef>
                <a:spcPts val="1600"/>
              </a:spcBef>
              <a:spcAft>
                <a:spcPts val="1600"/>
              </a:spcAft>
              <a:buNone/>
            </a:pPr>
            <a:r>
              <a:t/>
            </a:r>
            <a:endParaRPr sz="24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p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Step 4 : Normalize your Input</a:t>
            </a:r>
            <a:endParaRPr/>
          </a:p>
          <a:p>
            <a:pPr indent="0" lvl="0" marL="0" rtl="0" algn="l">
              <a:spcBef>
                <a:spcPts val="0"/>
              </a:spcBef>
              <a:spcAft>
                <a:spcPts val="0"/>
              </a:spcAft>
              <a:buNone/>
            </a:pPr>
            <a:r>
              <a:t/>
            </a:r>
            <a:endParaRPr/>
          </a:p>
        </p:txBody>
      </p:sp>
      <p:sp>
        <p:nvSpPr>
          <p:cNvPr id="463" name="Google Shape;463;p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2400">
                <a:solidFill>
                  <a:srgbClr val="FFFFFF"/>
                </a:solidFill>
              </a:rPr>
              <a:t>import tensorflow as tf</a:t>
            </a:r>
            <a:endParaRPr sz="2400">
              <a:solidFill>
                <a:srgbClr val="FFFFFF"/>
              </a:solidFill>
            </a:endParaRPr>
          </a:p>
          <a:p>
            <a:pPr indent="0" lvl="0" marL="0" rtl="0" algn="l">
              <a:lnSpc>
                <a:spcPct val="100000"/>
              </a:lnSpc>
              <a:spcBef>
                <a:spcPts val="0"/>
              </a:spcBef>
              <a:spcAft>
                <a:spcPts val="0"/>
              </a:spcAft>
              <a:buNone/>
            </a:pPr>
            <a:r>
              <a:rPr lang="en-GB" sz="2400">
                <a:solidFill>
                  <a:srgbClr val="FFFFFF"/>
                </a:solidFill>
              </a:rPr>
              <a:t>mnist = tf.keras.datasets.mnist</a:t>
            </a:r>
            <a:endParaRPr sz="2400">
              <a:solidFill>
                <a:srgbClr val="FFFFFF"/>
              </a:solidFill>
            </a:endParaRPr>
          </a:p>
          <a:p>
            <a:pPr indent="0" lvl="0" marL="0" rtl="0" algn="l">
              <a:lnSpc>
                <a:spcPct val="100000"/>
              </a:lnSpc>
              <a:spcBef>
                <a:spcPts val="0"/>
              </a:spcBef>
              <a:spcAft>
                <a:spcPts val="0"/>
              </a:spcAft>
              <a:buNone/>
            </a:pPr>
            <a:r>
              <a:rPr lang="en-GB" sz="2400">
                <a:solidFill>
                  <a:srgbClr val="FFFFFF"/>
                </a:solidFill>
              </a:rPr>
              <a:t>(x_train, y_train),(x_test, y_test) = mnist.load_data()</a:t>
            </a:r>
            <a:endParaRPr sz="2400">
              <a:solidFill>
                <a:srgbClr val="000000"/>
              </a:solidFill>
              <a:highlight>
                <a:srgbClr val="FFFF00"/>
              </a:highlight>
            </a:endParaRPr>
          </a:p>
          <a:p>
            <a:pPr indent="0" lvl="0" marL="0" rtl="0" algn="l">
              <a:lnSpc>
                <a:spcPct val="100000"/>
              </a:lnSpc>
              <a:spcBef>
                <a:spcPts val="1600"/>
              </a:spcBef>
              <a:spcAft>
                <a:spcPts val="0"/>
              </a:spcAft>
              <a:buNone/>
            </a:pPr>
            <a:r>
              <a:rPr lang="en-GB" sz="2400">
                <a:solidFill>
                  <a:srgbClr val="000000"/>
                </a:solidFill>
                <a:highlight>
                  <a:srgbClr val="FFFF00"/>
                </a:highlight>
              </a:rPr>
              <a:t>x_train, x_test = x_train / 255.0, x_test / 255.0</a:t>
            </a:r>
            <a:endParaRPr sz="2400">
              <a:solidFill>
                <a:srgbClr val="000000"/>
              </a:solidFill>
              <a:highlight>
                <a:srgbClr val="FFFF00"/>
              </a:highlight>
            </a:endParaRPr>
          </a:p>
          <a:p>
            <a:pPr indent="0" lvl="0" marL="0" rtl="0" algn="l">
              <a:lnSpc>
                <a:spcPct val="100000"/>
              </a:lnSpc>
              <a:spcBef>
                <a:spcPts val="1600"/>
              </a:spcBef>
              <a:spcAft>
                <a:spcPts val="0"/>
              </a:spcAft>
              <a:buNone/>
            </a:pPr>
            <a:r>
              <a:t/>
            </a:r>
            <a:endParaRPr sz="2400">
              <a:solidFill>
                <a:srgbClr val="000000"/>
              </a:solidFill>
              <a:highlight>
                <a:srgbClr val="FFFF00"/>
              </a:highlight>
            </a:endParaRPr>
          </a:p>
          <a:p>
            <a:pPr indent="0" lvl="0" marL="0" rtl="0" algn="l">
              <a:spcBef>
                <a:spcPts val="1600"/>
              </a:spcBef>
              <a:spcAft>
                <a:spcPts val="1600"/>
              </a:spcAft>
              <a:buNone/>
            </a:pPr>
            <a:r>
              <a:t/>
            </a:r>
            <a:endParaRPr sz="2400">
              <a:solidFill>
                <a:srgbClr val="000000"/>
              </a:solidFill>
              <a:highlight>
                <a:srgbClr val="FFFF00"/>
              </a:highligh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Google Shape;468;p81"/>
          <p:cNvSpPr txBox="1"/>
          <p:nvPr>
            <p:ph type="title"/>
          </p:nvPr>
        </p:nvSpPr>
        <p:spPr>
          <a:xfrm>
            <a:off x="210000" y="125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Step 5 : Define your Model</a:t>
            </a:r>
            <a:endParaRPr/>
          </a:p>
        </p:txBody>
      </p:sp>
      <p:sp>
        <p:nvSpPr>
          <p:cNvPr id="469" name="Google Shape;469;p81"/>
          <p:cNvSpPr txBox="1"/>
          <p:nvPr>
            <p:ph idx="1" type="body"/>
          </p:nvPr>
        </p:nvSpPr>
        <p:spPr>
          <a:xfrm>
            <a:off x="122800" y="698075"/>
            <a:ext cx="8871000" cy="4445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2400">
                <a:solidFill>
                  <a:srgbClr val="FFFFFF"/>
                </a:solidFill>
              </a:rPr>
              <a:t>import tensorflow as tf</a:t>
            </a:r>
            <a:endParaRPr sz="2400">
              <a:solidFill>
                <a:srgbClr val="FFFFFF"/>
              </a:solidFill>
            </a:endParaRPr>
          </a:p>
          <a:p>
            <a:pPr indent="0" lvl="0" marL="0" rtl="0" algn="l">
              <a:lnSpc>
                <a:spcPct val="100000"/>
              </a:lnSpc>
              <a:spcBef>
                <a:spcPts val="0"/>
              </a:spcBef>
              <a:spcAft>
                <a:spcPts val="0"/>
              </a:spcAft>
              <a:buNone/>
            </a:pPr>
            <a:r>
              <a:rPr lang="en-GB" sz="2400">
                <a:solidFill>
                  <a:srgbClr val="FFFFFF"/>
                </a:solidFill>
              </a:rPr>
              <a:t>mnist = tf.keras.datasets.mnist</a:t>
            </a:r>
            <a:endParaRPr sz="2400">
              <a:solidFill>
                <a:srgbClr val="FFFFFF"/>
              </a:solidFill>
            </a:endParaRPr>
          </a:p>
          <a:p>
            <a:pPr indent="0" lvl="0" marL="0" rtl="0" algn="l">
              <a:lnSpc>
                <a:spcPct val="100000"/>
              </a:lnSpc>
              <a:spcBef>
                <a:spcPts val="0"/>
              </a:spcBef>
              <a:spcAft>
                <a:spcPts val="0"/>
              </a:spcAft>
              <a:buNone/>
            </a:pPr>
            <a:r>
              <a:rPr lang="en-GB" sz="2400">
                <a:solidFill>
                  <a:srgbClr val="FFFFFF"/>
                </a:solidFill>
              </a:rPr>
              <a:t>(x_train, y_train),(x_test, y_test) = mnist.load_data()</a:t>
            </a:r>
            <a:endParaRPr sz="2400">
              <a:solidFill>
                <a:srgbClr val="000000"/>
              </a:solidFill>
              <a:highlight>
                <a:srgbClr val="FFFF00"/>
              </a:highlight>
            </a:endParaRPr>
          </a:p>
          <a:p>
            <a:pPr indent="0" lvl="0" marL="0" rtl="0" algn="l">
              <a:lnSpc>
                <a:spcPct val="100000"/>
              </a:lnSpc>
              <a:spcBef>
                <a:spcPts val="1600"/>
              </a:spcBef>
              <a:spcAft>
                <a:spcPts val="0"/>
              </a:spcAft>
              <a:buNone/>
            </a:pPr>
            <a:r>
              <a:rPr lang="en-GB" sz="2400">
                <a:solidFill>
                  <a:srgbClr val="FFFFFF"/>
                </a:solidFill>
              </a:rPr>
              <a:t>x_train, x_test = x_train / 255.0, x_test / 255.0</a:t>
            </a:r>
            <a:endParaRPr sz="2400">
              <a:solidFill>
                <a:srgbClr val="000000"/>
              </a:solidFill>
              <a:highlight>
                <a:srgbClr val="FFFF00"/>
              </a:highlight>
            </a:endParaRPr>
          </a:p>
          <a:p>
            <a:pPr indent="0" lvl="0" marL="0" rtl="0" algn="l">
              <a:lnSpc>
                <a:spcPct val="100000"/>
              </a:lnSpc>
              <a:spcBef>
                <a:spcPts val="1600"/>
              </a:spcBef>
              <a:spcAft>
                <a:spcPts val="0"/>
              </a:spcAft>
              <a:buNone/>
            </a:pPr>
            <a:r>
              <a:rPr lang="en-GB">
                <a:solidFill>
                  <a:srgbClr val="000000"/>
                </a:solidFill>
                <a:highlight>
                  <a:srgbClr val="FFFF00"/>
                </a:highlight>
              </a:rPr>
              <a:t>model = tf.keras.models.Sequential([ tf.keras.layers.Flatten(),</a:t>
            </a:r>
            <a:endParaRPr>
              <a:solidFill>
                <a:srgbClr val="000000"/>
              </a:solidFill>
              <a:highlight>
                <a:srgbClr val="FFFF00"/>
              </a:highlight>
            </a:endParaRPr>
          </a:p>
          <a:p>
            <a:pPr indent="0" lvl="0" marL="2743200" rtl="0" algn="ctr">
              <a:lnSpc>
                <a:spcPct val="100000"/>
              </a:lnSpc>
              <a:spcBef>
                <a:spcPts val="1600"/>
              </a:spcBef>
              <a:spcAft>
                <a:spcPts val="0"/>
              </a:spcAft>
              <a:buNone/>
            </a:pPr>
            <a:r>
              <a:rPr lang="en-GB">
                <a:solidFill>
                  <a:srgbClr val="000000"/>
                </a:solidFill>
                <a:highlight>
                  <a:srgbClr val="FFFF00"/>
                </a:highlight>
              </a:rPr>
              <a:t>  tf.keras.layers.Dense(512, activation=tf.nn.relu),</a:t>
            </a:r>
            <a:endParaRPr>
              <a:solidFill>
                <a:srgbClr val="000000"/>
              </a:solidFill>
              <a:highlight>
                <a:srgbClr val="FFFF00"/>
              </a:highlight>
            </a:endParaRPr>
          </a:p>
          <a:p>
            <a:pPr indent="0" lvl="0" marL="3200400" rtl="0" algn="l">
              <a:lnSpc>
                <a:spcPct val="100000"/>
              </a:lnSpc>
              <a:spcBef>
                <a:spcPts val="1600"/>
              </a:spcBef>
              <a:spcAft>
                <a:spcPts val="0"/>
              </a:spcAft>
              <a:buNone/>
            </a:pPr>
            <a:r>
              <a:rPr lang="en-GB">
                <a:solidFill>
                  <a:srgbClr val="000000"/>
                </a:solidFill>
                <a:highlight>
                  <a:srgbClr val="FFFF00"/>
                </a:highlight>
              </a:rPr>
              <a:t>tf.keras.layers.Dropout(0.2),</a:t>
            </a:r>
            <a:endParaRPr>
              <a:solidFill>
                <a:srgbClr val="000000"/>
              </a:solidFill>
              <a:highlight>
                <a:srgbClr val="FFFF00"/>
              </a:highlight>
            </a:endParaRPr>
          </a:p>
          <a:p>
            <a:pPr indent="0" lvl="0" marL="3200400" rtl="0" algn="l">
              <a:lnSpc>
                <a:spcPct val="100000"/>
              </a:lnSpc>
              <a:spcBef>
                <a:spcPts val="1600"/>
              </a:spcBef>
              <a:spcAft>
                <a:spcPts val="0"/>
              </a:spcAft>
              <a:buNone/>
            </a:pPr>
            <a:r>
              <a:rPr lang="en-GB">
                <a:solidFill>
                  <a:srgbClr val="000000"/>
                </a:solidFill>
                <a:highlight>
                  <a:srgbClr val="FFFF00"/>
                </a:highlight>
              </a:rPr>
              <a:t>  tf.keras.layers.Dense(10, activation=tf.nn.softmax) ])</a:t>
            </a:r>
            <a:endParaRPr>
              <a:solidFill>
                <a:srgbClr val="000000"/>
              </a:solidFill>
              <a:highlight>
                <a:srgbClr val="FFFF00"/>
              </a:highlight>
            </a:endParaRPr>
          </a:p>
          <a:p>
            <a:pPr indent="0" lvl="0" marL="0" rtl="0" algn="l">
              <a:lnSpc>
                <a:spcPct val="100000"/>
              </a:lnSpc>
              <a:spcBef>
                <a:spcPts val="1600"/>
              </a:spcBef>
              <a:spcAft>
                <a:spcPts val="0"/>
              </a:spcAft>
              <a:buNone/>
            </a:pPr>
            <a:r>
              <a:t/>
            </a:r>
            <a:endParaRPr sz="2400">
              <a:solidFill>
                <a:srgbClr val="000000"/>
              </a:solidFill>
              <a:highlight>
                <a:srgbClr val="FFFF00"/>
              </a:highlight>
            </a:endParaRPr>
          </a:p>
          <a:p>
            <a:pPr indent="0" lvl="0" marL="0" rtl="0" algn="l">
              <a:spcBef>
                <a:spcPts val="1600"/>
              </a:spcBef>
              <a:spcAft>
                <a:spcPts val="0"/>
              </a:spcAft>
              <a:buNone/>
            </a:pPr>
            <a:r>
              <a:t/>
            </a:r>
            <a:endParaRPr sz="2400">
              <a:solidFill>
                <a:srgbClr val="000000"/>
              </a:solidFill>
              <a:highlight>
                <a:srgbClr val="FFFF00"/>
              </a:highlight>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Arial"/>
                <a:ea typeface="Arial"/>
                <a:cs typeface="Arial"/>
                <a:sym typeface="Arial"/>
              </a:rPr>
              <a:t>Companies Using </a:t>
            </a:r>
            <a:r>
              <a:rPr b="1" lang="en-GB">
                <a:latin typeface="Arial"/>
                <a:ea typeface="Arial"/>
                <a:cs typeface="Arial"/>
                <a:sym typeface="Arial"/>
              </a:rPr>
              <a:t>Tensorflow</a:t>
            </a:r>
            <a:endParaRPr b="1">
              <a:latin typeface="Arial"/>
              <a:ea typeface="Arial"/>
              <a:cs typeface="Arial"/>
              <a:sym typeface="Arial"/>
            </a:endParaRPr>
          </a:p>
        </p:txBody>
      </p:sp>
      <p:pic>
        <p:nvPicPr>
          <p:cNvPr id="101" name="Google Shape;101;p19"/>
          <p:cNvPicPr preferRelativeResize="0"/>
          <p:nvPr/>
        </p:nvPicPr>
        <p:blipFill>
          <a:blip r:embed="rId3">
            <a:alphaModFix/>
          </a:blip>
          <a:stretch>
            <a:fillRect/>
          </a:stretch>
        </p:blipFill>
        <p:spPr>
          <a:xfrm>
            <a:off x="1521075" y="1072900"/>
            <a:ext cx="6101826" cy="3844574"/>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Google Shape;474;p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Step 6 : Compile your Model</a:t>
            </a:r>
            <a:endParaRPr/>
          </a:p>
          <a:p>
            <a:pPr indent="0" lvl="0" marL="0" rtl="0" algn="l">
              <a:spcBef>
                <a:spcPts val="0"/>
              </a:spcBef>
              <a:spcAft>
                <a:spcPts val="0"/>
              </a:spcAft>
              <a:buNone/>
            </a:pPr>
            <a:r>
              <a:t/>
            </a:r>
            <a:endParaRPr/>
          </a:p>
        </p:txBody>
      </p:sp>
      <p:sp>
        <p:nvSpPr>
          <p:cNvPr id="475" name="Google Shape;475;p82"/>
          <p:cNvSpPr txBox="1"/>
          <p:nvPr>
            <p:ph idx="1" type="body"/>
          </p:nvPr>
        </p:nvSpPr>
        <p:spPr>
          <a:xfrm>
            <a:off x="311700" y="1152475"/>
            <a:ext cx="8520600" cy="3833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solidFill>
                  <a:srgbClr val="FFFFFF"/>
                </a:solidFill>
              </a:rPr>
              <a:t>import tensorflow as tf</a:t>
            </a:r>
            <a:endParaRPr>
              <a:solidFill>
                <a:srgbClr val="FFFFFF"/>
              </a:solidFill>
            </a:endParaRPr>
          </a:p>
          <a:p>
            <a:pPr indent="0" lvl="0" marL="0" rtl="0" algn="l">
              <a:lnSpc>
                <a:spcPct val="100000"/>
              </a:lnSpc>
              <a:spcBef>
                <a:spcPts val="0"/>
              </a:spcBef>
              <a:spcAft>
                <a:spcPts val="0"/>
              </a:spcAft>
              <a:buNone/>
            </a:pPr>
            <a:r>
              <a:rPr lang="en-GB">
                <a:solidFill>
                  <a:srgbClr val="FFFFFF"/>
                </a:solidFill>
              </a:rPr>
              <a:t>mnist = tf.keras.datasets.mnist</a:t>
            </a:r>
            <a:endParaRPr>
              <a:solidFill>
                <a:srgbClr val="FFFFFF"/>
              </a:solidFill>
            </a:endParaRPr>
          </a:p>
          <a:p>
            <a:pPr indent="0" lvl="0" marL="0" rtl="0" algn="l">
              <a:lnSpc>
                <a:spcPct val="100000"/>
              </a:lnSpc>
              <a:spcBef>
                <a:spcPts val="0"/>
              </a:spcBef>
              <a:spcAft>
                <a:spcPts val="0"/>
              </a:spcAft>
              <a:buNone/>
            </a:pPr>
            <a:r>
              <a:rPr lang="en-GB">
                <a:solidFill>
                  <a:srgbClr val="FFFFFF"/>
                </a:solidFill>
              </a:rPr>
              <a:t>(x_train, y_train),(x_test, y_test) = mnist.load_data()</a:t>
            </a:r>
            <a:endParaRPr>
              <a:solidFill>
                <a:srgbClr val="000000"/>
              </a:solidFill>
              <a:highlight>
                <a:srgbClr val="FFFF00"/>
              </a:highlight>
            </a:endParaRPr>
          </a:p>
          <a:p>
            <a:pPr indent="0" lvl="0" marL="0" rtl="0" algn="l">
              <a:lnSpc>
                <a:spcPct val="100000"/>
              </a:lnSpc>
              <a:spcBef>
                <a:spcPts val="0"/>
              </a:spcBef>
              <a:spcAft>
                <a:spcPts val="0"/>
              </a:spcAft>
              <a:buNone/>
            </a:pPr>
            <a:r>
              <a:rPr lang="en-GB">
                <a:solidFill>
                  <a:srgbClr val="FFFFFF"/>
                </a:solidFill>
              </a:rPr>
              <a:t>x_train, x_test = x_train / 255.0, x_test / 255.0</a:t>
            </a:r>
            <a:endParaRPr>
              <a:solidFill>
                <a:srgbClr val="000000"/>
              </a:solidFill>
              <a:highlight>
                <a:srgbClr val="FFFF00"/>
              </a:highlight>
            </a:endParaRPr>
          </a:p>
          <a:p>
            <a:pPr indent="0" lvl="0" marL="0" marR="0" rtl="0" algn="l">
              <a:lnSpc>
                <a:spcPct val="100000"/>
              </a:lnSpc>
              <a:spcBef>
                <a:spcPts val="0"/>
              </a:spcBef>
              <a:spcAft>
                <a:spcPts val="0"/>
              </a:spcAft>
              <a:buNone/>
            </a:pPr>
            <a:r>
              <a:rPr lang="en-GB">
                <a:solidFill>
                  <a:srgbClr val="FFFFFF"/>
                </a:solidFill>
              </a:rPr>
              <a:t>model = tf.keras.models.Sequential([ tf.keras.layers.Flatten(),</a:t>
            </a:r>
            <a:endParaRPr>
              <a:solidFill>
                <a:srgbClr val="FFFFFF"/>
              </a:solidFill>
            </a:endParaRPr>
          </a:p>
          <a:p>
            <a:pPr indent="0" lvl="0" marL="3200400" marR="0" rtl="0" algn="l">
              <a:lnSpc>
                <a:spcPct val="100000"/>
              </a:lnSpc>
              <a:spcBef>
                <a:spcPts val="0"/>
              </a:spcBef>
              <a:spcAft>
                <a:spcPts val="0"/>
              </a:spcAft>
              <a:buNone/>
            </a:pPr>
            <a:r>
              <a:rPr lang="en-GB">
                <a:solidFill>
                  <a:srgbClr val="FFFFFF"/>
                </a:solidFill>
              </a:rPr>
              <a:t>  tf.keras.layers.Dense(512, activation=tf.nn.relu),</a:t>
            </a:r>
            <a:endParaRPr>
              <a:solidFill>
                <a:srgbClr val="FFFFFF"/>
              </a:solidFill>
            </a:endParaRPr>
          </a:p>
          <a:p>
            <a:pPr indent="0" lvl="0" marL="3200400" marR="0" rtl="0" algn="l">
              <a:lnSpc>
                <a:spcPct val="100000"/>
              </a:lnSpc>
              <a:spcBef>
                <a:spcPts val="0"/>
              </a:spcBef>
              <a:spcAft>
                <a:spcPts val="0"/>
              </a:spcAft>
              <a:buNone/>
            </a:pPr>
            <a:r>
              <a:rPr lang="en-GB">
                <a:solidFill>
                  <a:srgbClr val="FFFFFF"/>
                </a:solidFill>
              </a:rPr>
              <a:t>  tf.keras.layers.Dropout(0.2),</a:t>
            </a:r>
            <a:endParaRPr>
              <a:solidFill>
                <a:srgbClr val="FFFFFF"/>
              </a:solidFill>
            </a:endParaRPr>
          </a:p>
          <a:p>
            <a:pPr indent="0" lvl="0" marL="3200400" marR="0" rtl="0" algn="l">
              <a:lnSpc>
                <a:spcPct val="100000"/>
              </a:lnSpc>
              <a:spcBef>
                <a:spcPts val="0"/>
              </a:spcBef>
              <a:spcAft>
                <a:spcPts val="0"/>
              </a:spcAft>
              <a:buNone/>
            </a:pPr>
            <a:r>
              <a:rPr lang="en-GB">
                <a:solidFill>
                  <a:srgbClr val="FFFFFF"/>
                </a:solidFill>
              </a:rPr>
              <a:t>  tf.keras.layers.Dense(10, activation=tf.nn.softmax) ])</a:t>
            </a:r>
            <a:endParaRPr>
              <a:solidFill>
                <a:srgbClr val="FFFFFF"/>
              </a:solidFill>
            </a:endParaRPr>
          </a:p>
          <a:p>
            <a:pPr indent="0" lvl="0" marL="0" marR="0" rtl="0" algn="l">
              <a:lnSpc>
                <a:spcPct val="100000"/>
              </a:lnSpc>
              <a:spcBef>
                <a:spcPts val="0"/>
              </a:spcBef>
              <a:spcAft>
                <a:spcPts val="0"/>
              </a:spcAft>
              <a:buNone/>
            </a:pPr>
            <a:r>
              <a:rPr lang="en-GB">
                <a:solidFill>
                  <a:srgbClr val="000000"/>
                </a:solidFill>
                <a:highlight>
                  <a:srgbClr val="FFFF00"/>
                </a:highlight>
              </a:rPr>
              <a:t>model.compile(optimizer='adam',</a:t>
            </a:r>
            <a:endParaRPr>
              <a:solidFill>
                <a:srgbClr val="000000"/>
              </a:solidFill>
              <a:highlight>
                <a:srgbClr val="FFFF00"/>
              </a:highlight>
            </a:endParaRPr>
          </a:p>
          <a:p>
            <a:pPr indent="0" lvl="0" marL="0" marR="0" rtl="0" algn="l">
              <a:lnSpc>
                <a:spcPct val="100000"/>
              </a:lnSpc>
              <a:spcBef>
                <a:spcPts val="0"/>
              </a:spcBef>
              <a:spcAft>
                <a:spcPts val="0"/>
              </a:spcAft>
              <a:buNone/>
            </a:pPr>
            <a:r>
              <a:rPr lang="en-GB">
                <a:solidFill>
                  <a:srgbClr val="000000"/>
                </a:solidFill>
                <a:highlight>
                  <a:srgbClr val="FFFF00"/>
                </a:highlight>
              </a:rPr>
              <a:t>              loss='sparse_categorical_crossentropy',</a:t>
            </a:r>
            <a:endParaRPr>
              <a:solidFill>
                <a:srgbClr val="000000"/>
              </a:solidFill>
              <a:highlight>
                <a:srgbClr val="FFFF00"/>
              </a:highlight>
            </a:endParaRPr>
          </a:p>
          <a:p>
            <a:pPr indent="0" lvl="0" marL="0" marR="0" rtl="0" algn="l">
              <a:lnSpc>
                <a:spcPct val="100000"/>
              </a:lnSpc>
              <a:spcBef>
                <a:spcPts val="0"/>
              </a:spcBef>
              <a:spcAft>
                <a:spcPts val="0"/>
              </a:spcAft>
              <a:buNone/>
            </a:pPr>
            <a:r>
              <a:rPr lang="en-GB">
                <a:solidFill>
                  <a:srgbClr val="000000"/>
                </a:solidFill>
                <a:highlight>
                  <a:srgbClr val="FFFF00"/>
                </a:highlight>
              </a:rPr>
              <a:t>              metrics=['accuracy'])</a:t>
            </a:r>
            <a:endParaRPr>
              <a:solidFill>
                <a:srgbClr val="000000"/>
              </a:solidFill>
              <a:highlight>
                <a:srgbClr val="FFFF00"/>
              </a:highlight>
            </a:endParaRPr>
          </a:p>
          <a:p>
            <a:pPr indent="0" lvl="0" marL="0" rtl="0" algn="l">
              <a:lnSpc>
                <a:spcPct val="100000"/>
              </a:lnSpc>
              <a:spcBef>
                <a:spcPts val="0"/>
              </a:spcBef>
              <a:spcAft>
                <a:spcPts val="0"/>
              </a:spcAft>
              <a:buNone/>
            </a:pPr>
            <a:r>
              <a:t/>
            </a:r>
            <a:endParaRPr>
              <a:solidFill>
                <a:srgbClr val="000000"/>
              </a:solidFill>
              <a:highlight>
                <a:srgbClr val="FFFF00"/>
              </a:highlight>
            </a:endParaRPr>
          </a:p>
          <a:p>
            <a:pPr indent="0" lvl="0" marL="3200400" rtl="0" algn="l">
              <a:lnSpc>
                <a:spcPct val="100000"/>
              </a:lnSpc>
              <a:spcBef>
                <a:spcPts val="0"/>
              </a:spcBef>
              <a:spcAft>
                <a:spcPts val="0"/>
              </a:spcAft>
              <a:buNone/>
            </a:pPr>
            <a:r>
              <a:t/>
            </a:r>
            <a:endParaRPr>
              <a:solidFill>
                <a:srgbClr val="000000"/>
              </a:solidFill>
              <a:highlight>
                <a:srgbClr val="FFFF00"/>
              </a:highlight>
            </a:endParaRPr>
          </a:p>
          <a:p>
            <a:pPr indent="0" lvl="0" marL="0" rtl="0" algn="l">
              <a:lnSpc>
                <a:spcPct val="100000"/>
              </a:lnSpc>
              <a:spcBef>
                <a:spcPts val="0"/>
              </a:spcBef>
              <a:spcAft>
                <a:spcPts val="0"/>
              </a:spcAft>
              <a:buNone/>
            </a:pPr>
            <a:r>
              <a:t/>
            </a:r>
            <a:endParaRPr>
              <a:solidFill>
                <a:srgbClr val="000000"/>
              </a:solidFill>
              <a:highlight>
                <a:srgbClr val="FFFF00"/>
              </a:highlight>
            </a:endParaRPr>
          </a:p>
          <a:p>
            <a:pPr indent="0" lvl="0" marL="0" rtl="0" algn="l">
              <a:lnSpc>
                <a:spcPct val="100000"/>
              </a:lnSpc>
              <a:spcBef>
                <a:spcPts val="0"/>
              </a:spcBef>
              <a:spcAft>
                <a:spcPts val="0"/>
              </a:spcAft>
              <a:buNone/>
            </a:pPr>
            <a:r>
              <a:t/>
            </a:r>
            <a:endParaRPr>
              <a:solidFill>
                <a:srgbClr val="000000"/>
              </a:solidFill>
              <a:highlight>
                <a:srgbClr val="FFFF00"/>
              </a:highlight>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Step 7 : Fit your Model</a:t>
            </a:r>
            <a:endParaRPr/>
          </a:p>
          <a:p>
            <a:pPr indent="0" lvl="0" marL="0" rtl="0" algn="l">
              <a:spcBef>
                <a:spcPts val="0"/>
              </a:spcBef>
              <a:spcAft>
                <a:spcPts val="0"/>
              </a:spcAft>
              <a:buNone/>
            </a:pPr>
            <a:r>
              <a:t/>
            </a:r>
            <a:endParaRPr/>
          </a:p>
        </p:txBody>
      </p:sp>
      <p:sp>
        <p:nvSpPr>
          <p:cNvPr id="481" name="Google Shape;481;p83"/>
          <p:cNvSpPr txBox="1"/>
          <p:nvPr>
            <p:ph idx="1" type="body"/>
          </p:nvPr>
        </p:nvSpPr>
        <p:spPr>
          <a:xfrm>
            <a:off x="311700" y="1152475"/>
            <a:ext cx="8520600" cy="3804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solidFill>
                  <a:srgbClr val="FFFFFF"/>
                </a:solidFill>
              </a:rPr>
              <a:t>import tensorflow as tf</a:t>
            </a:r>
            <a:endParaRPr>
              <a:solidFill>
                <a:srgbClr val="FFFFFF"/>
              </a:solidFill>
            </a:endParaRPr>
          </a:p>
          <a:p>
            <a:pPr indent="0" lvl="0" marL="0" rtl="0" algn="l">
              <a:lnSpc>
                <a:spcPct val="100000"/>
              </a:lnSpc>
              <a:spcBef>
                <a:spcPts val="0"/>
              </a:spcBef>
              <a:spcAft>
                <a:spcPts val="0"/>
              </a:spcAft>
              <a:buNone/>
            </a:pPr>
            <a:r>
              <a:rPr lang="en-GB">
                <a:solidFill>
                  <a:srgbClr val="FFFFFF"/>
                </a:solidFill>
              </a:rPr>
              <a:t>mnist = tf.keras.datasets.mnist</a:t>
            </a:r>
            <a:endParaRPr>
              <a:solidFill>
                <a:srgbClr val="FFFFFF"/>
              </a:solidFill>
            </a:endParaRPr>
          </a:p>
          <a:p>
            <a:pPr indent="0" lvl="0" marL="0" rtl="0" algn="l">
              <a:lnSpc>
                <a:spcPct val="100000"/>
              </a:lnSpc>
              <a:spcBef>
                <a:spcPts val="0"/>
              </a:spcBef>
              <a:spcAft>
                <a:spcPts val="0"/>
              </a:spcAft>
              <a:buNone/>
            </a:pPr>
            <a:r>
              <a:rPr lang="en-GB">
                <a:solidFill>
                  <a:srgbClr val="FFFFFF"/>
                </a:solidFill>
              </a:rPr>
              <a:t>(x_train, y_train),(x_test, y_test) = mnist.load_data()</a:t>
            </a:r>
            <a:endParaRPr>
              <a:solidFill>
                <a:srgbClr val="000000"/>
              </a:solidFill>
              <a:highlight>
                <a:srgbClr val="FFFF00"/>
              </a:highlight>
            </a:endParaRPr>
          </a:p>
          <a:p>
            <a:pPr indent="0" lvl="0" marL="0" rtl="0" algn="l">
              <a:lnSpc>
                <a:spcPct val="100000"/>
              </a:lnSpc>
              <a:spcBef>
                <a:spcPts val="0"/>
              </a:spcBef>
              <a:spcAft>
                <a:spcPts val="0"/>
              </a:spcAft>
              <a:buNone/>
            </a:pPr>
            <a:r>
              <a:rPr lang="en-GB">
                <a:solidFill>
                  <a:srgbClr val="FFFFFF"/>
                </a:solidFill>
              </a:rPr>
              <a:t>x_train, x_test = x_train / 255.0, x_test / 255.0</a:t>
            </a:r>
            <a:endParaRPr>
              <a:solidFill>
                <a:srgbClr val="000000"/>
              </a:solidFill>
              <a:highlight>
                <a:srgbClr val="FFFF00"/>
              </a:highlight>
            </a:endParaRPr>
          </a:p>
          <a:p>
            <a:pPr indent="0" lvl="0" marL="0" rtl="0" algn="l">
              <a:lnSpc>
                <a:spcPct val="100000"/>
              </a:lnSpc>
              <a:spcBef>
                <a:spcPts val="0"/>
              </a:spcBef>
              <a:spcAft>
                <a:spcPts val="0"/>
              </a:spcAft>
              <a:buNone/>
            </a:pPr>
            <a:r>
              <a:rPr lang="en-GB">
                <a:solidFill>
                  <a:srgbClr val="FFFFFF"/>
                </a:solidFill>
              </a:rPr>
              <a:t>model = tf.keras.models.Sequential([ tf.keras.layers.Flatten(),</a:t>
            </a:r>
            <a:endParaRPr>
              <a:solidFill>
                <a:srgbClr val="FFFFFF"/>
              </a:solidFill>
            </a:endParaRPr>
          </a:p>
          <a:p>
            <a:pPr indent="0" lvl="0" marL="3200400" rtl="0" algn="l">
              <a:lnSpc>
                <a:spcPct val="100000"/>
              </a:lnSpc>
              <a:spcBef>
                <a:spcPts val="0"/>
              </a:spcBef>
              <a:spcAft>
                <a:spcPts val="0"/>
              </a:spcAft>
              <a:buNone/>
            </a:pPr>
            <a:r>
              <a:rPr lang="en-GB">
                <a:solidFill>
                  <a:srgbClr val="FFFFFF"/>
                </a:solidFill>
              </a:rPr>
              <a:t>  tf.keras.layers.Dense(512, activation=tf.nn.relu),</a:t>
            </a:r>
            <a:endParaRPr>
              <a:solidFill>
                <a:srgbClr val="FFFFFF"/>
              </a:solidFill>
            </a:endParaRPr>
          </a:p>
          <a:p>
            <a:pPr indent="0" lvl="0" marL="3200400" rtl="0" algn="l">
              <a:lnSpc>
                <a:spcPct val="100000"/>
              </a:lnSpc>
              <a:spcBef>
                <a:spcPts val="0"/>
              </a:spcBef>
              <a:spcAft>
                <a:spcPts val="0"/>
              </a:spcAft>
              <a:buNone/>
            </a:pPr>
            <a:r>
              <a:rPr lang="en-GB">
                <a:solidFill>
                  <a:srgbClr val="FFFFFF"/>
                </a:solidFill>
              </a:rPr>
              <a:t>  tf.keras.layers.Dropout(0.2),</a:t>
            </a:r>
            <a:endParaRPr>
              <a:solidFill>
                <a:srgbClr val="FFFFFF"/>
              </a:solidFill>
            </a:endParaRPr>
          </a:p>
          <a:p>
            <a:pPr indent="0" lvl="0" marL="3200400" rtl="0" algn="l">
              <a:lnSpc>
                <a:spcPct val="100000"/>
              </a:lnSpc>
              <a:spcBef>
                <a:spcPts val="0"/>
              </a:spcBef>
              <a:spcAft>
                <a:spcPts val="0"/>
              </a:spcAft>
              <a:buNone/>
            </a:pPr>
            <a:r>
              <a:rPr lang="en-GB">
                <a:solidFill>
                  <a:srgbClr val="FFFFFF"/>
                </a:solidFill>
              </a:rPr>
              <a:t>  tf.keras.layers.Dense(10, activation=tf.nn.softmax) ])</a:t>
            </a:r>
            <a:endParaRPr>
              <a:solidFill>
                <a:srgbClr val="FFFFFF"/>
              </a:solidFill>
            </a:endParaRPr>
          </a:p>
          <a:p>
            <a:pPr indent="0" lvl="0" marL="0" rtl="0" algn="l">
              <a:lnSpc>
                <a:spcPct val="100000"/>
              </a:lnSpc>
              <a:spcBef>
                <a:spcPts val="0"/>
              </a:spcBef>
              <a:spcAft>
                <a:spcPts val="0"/>
              </a:spcAft>
              <a:buNone/>
            </a:pPr>
            <a:r>
              <a:rPr lang="en-GB">
                <a:solidFill>
                  <a:srgbClr val="FFFFFF"/>
                </a:solidFill>
              </a:rPr>
              <a:t>model.compile(optimizer='adam',</a:t>
            </a:r>
            <a:endParaRPr>
              <a:solidFill>
                <a:srgbClr val="FFFFFF"/>
              </a:solidFill>
            </a:endParaRPr>
          </a:p>
          <a:p>
            <a:pPr indent="0" lvl="0" marL="457200" rtl="0" algn="l">
              <a:lnSpc>
                <a:spcPct val="100000"/>
              </a:lnSpc>
              <a:spcBef>
                <a:spcPts val="0"/>
              </a:spcBef>
              <a:spcAft>
                <a:spcPts val="0"/>
              </a:spcAft>
              <a:buNone/>
            </a:pPr>
            <a:r>
              <a:rPr lang="en-GB">
                <a:solidFill>
                  <a:srgbClr val="FFFFFF"/>
                </a:solidFill>
              </a:rPr>
              <a:t>              loss='sparse_categorical_crossentropy',</a:t>
            </a:r>
            <a:endParaRPr>
              <a:solidFill>
                <a:srgbClr val="FFFFFF"/>
              </a:solidFill>
            </a:endParaRPr>
          </a:p>
          <a:p>
            <a:pPr indent="0" lvl="0" marL="457200" rtl="0" algn="l">
              <a:lnSpc>
                <a:spcPct val="100000"/>
              </a:lnSpc>
              <a:spcBef>
                <a:spcPts val="0"/>
              </a:spcBef>
              <a:spcAft>
                <a:spcPts val="0"/>
              </a:spcAft>
              <a:buNone/>
            </a:pPr>
            <a:r>
              <a:rPr lang="en-GB">
                <a:solidFill>
                  <a:srgbClr val="FFFFFF"/>
                </a:solidFill>
              </a:rPr>
              <a:t>              metrics=['accuracy'])</a:t>
            </a:r>
            <a:endParaRPr>
              <a:solidFill>
                <a:srgbClr val="000000"/>
              </a:solidFill>
              <a:highlight>
                <a:srgbClr val="FFFF00"/>
              </a:highlight>
            </a:endParaRPr>
          </a:p>
          <a:p>
            <a:pPr indent="0" lvl="0" marL="0" rtl="0" algn="l">
              <a:lnSpc>
                <a:spcPct val="100000"/>
              </a:lnSpc>
              <a:spcBef>
                <a:spcPts val="0"/>
              </a:spcBef>
              <a:spcAft>
                <a:spcPts val="0"/>
              </a:spcAft>
              <a:buNone/>
            </a:pPr>
            <a:r>
              <a:rPr lang="en-GB">
                <a:solidFill>
                  <a:srgbClr val="000000"/>
                </a:solidFill>
                <a:highlight>
                  <a:srgbClr val="FFFF00"/>
                </a:highlight>
              </a:rPr>
              <a:t>model.fit(x_train, y_train, epochs=5)</a:t>
            </a:r>
            <a:endParaRPr>
              <a:solidFill>
                <a:srgbClr val="000000"/>
              </a:solidFill>
              <a:highlight>
                <a:srgbClr val="FFFF00"/>
              </a:highlight>
            </a:endParaRPr>
          </a:p>
          <a:p>
            <a:pPr indent="0" lvl="0" marL="0" rtl="0" algn="l">
              <a:lnSpc>
                <a:spcPct val="100000"/>
              </a:lnSpc>
              <a:spcBef>
                <a:spcPts val="0"/>
              </a:spcBef>
              <a:spcAft>
                <a:spcPts val="0"/>
              </a:spcAft>
              <a:buNone/>
            </a:pPr>
            <a:r>
              <a:t/>
            </a:r>
            <a:endParaRPr>
              <a:solidFill>
                <a:srgbClr val="000000"/>
              </a:solidFill>
              <a:highlight>
                <a:srgbClr val="FFFF00"/>
              </a:highlight>
            </a:endParaRPr>
          </a:p>
          <a:p>
            <a:pPr indent="0" lvl="0" marL="3200400" rtl="0" algn="l">
              <a:lnSpc>
                <a:spcPct val="100000"/>
              </a:lnSpc>
              <a:spcBef>
                <a:spcPts val="0"/>
              </a:spcBef>
              <a:spcAft>
                <a:spcPts val="0"/>
              </a:spcAft>
              <a:buNone/>
            </a:pPr>
            <a:r>
              <a:t/>
            </a:r>
            <a:endParaRPr>
              <a:solidFill>
                <a:srgbClr val="000000"/>
              </a:solidFill>
              <a:highlight>
                <a:srgbClr val="FFFF00"/>
              </a:highlight>
            </a:endParaRPr>
          </a:p>
          <a:p>
            <a:pPr indent="0" lvl="0" marL="0" rtl="0" algn="l">
              <a:lnSpc>
                <a:spcPct val="100000"/>
              </a:lnSpc>
              <a:spcBef>
                <a:spcPts val="0"/>
              </a:spcBef>
              <a:spcAft>
                <a:spcPts val="0"/>
              </a:spcAft>
              <a:buNone/>
            </a:pPr>
            <a:r>
              <a:t/>
            </a:r>
            <a:endParaRPr>
              <a:solidFill>
                <a:srgbClr val="000000"/>
              </a:solidFill>
              <a:highlight>
                <a:srgbClr val="FFFF00"/>
              </a:highlight>
            </a:endParaRPr>
          </a:p>
          <a:p>
            <a:pPr indent="0" lvl="0" marL="0" rtl="0" algn="l">
              <a:lnSpc>
                <a:spcPct val="100000"/>
              </a:lnSpc>
              <a:spcBef>
                <a:spcPts val="0"/>
              </a:spcBef>
              <a:spcAft>
                <a:spcPts val="0"/>
              </a:spcAft>
              <a:buNone/>
            </a:pPr>
            <a:r>
              <a:t/>
            </a:r>
            <a:endParaRPr>
              <a:solidFill>
                <a:srgbClr val="000000"/>
              </a:solidFill>
              <a:highlight>
                <a:srgbClr val="FFFF00"/>
              </a:highlight>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spcBef>
                <a:spcPts val="0"/>
              </a:spcBef>
              <a:spcAft>
                <a:spcPts val="160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Step 8 : Evaluate your Model on test data</a:t>
            </a:r>
            <a:endParaRPr/>
          </a:p>
          <a:p>
            <a:pPr indent="0" lvl="0" marL="0" rtl="0" algn="l">
              <a:spcBef>
                <a:spcPts val="0"/>
              </a:spcBef>
              <a:spcAft>
                <a:spcPts val="0"/>
              </a:spcAft>
              <a:buNone/>
            </a:pPr>
            <a:r>
              <a:t/>
            </a:r>
            <a:endParaRPr/>
          </a:p>
        </p:txBody>
      </p:sp>
      <p:sp>
        <p:nvSpPr>
          <p:cNvPr id="487" name="Google Shape;487;p84"/>
          <p:cNvSpPr txBox="1"/>
          <p:nvPr>
            <p:ph idx="1" type="body"/>
          </p:nvPr>
        </p:nvSpPr>
        <p:spPr>
          <a:xfrm>
            <a:off x="130775" y="1152475"/>
            <a:ext cx="8701500" cy="3891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solidFill>
                  <a:srgbClr val="FFFFFF"/>
                </a:solidFill>
              </a:rPr>
              <a:t>import tensorflow as tf</a:t>
            </a:r>
            <a:endParaRPr>
              <a:solidFill>
                <a:srgbClr val="FFFFFF"/>
              </a:solidFill>
            </a:endParaRPr>
          </a:p>
          <a:p>
            <a:pPr indent="0" lvl="0" marL="0" rtl="0" algn="l">
              <a:lnSpc>
                <a:spcPct val="100000"/>
              </a:lnSpc>
              <a:spcBef>
                <a:spcPts val="0"/>
              </a:spcBef>
              <a:spcAft>
                <a:spcPts val="0"/>
              </a:spcAft>
              <a:buNone/>
            </a:pPr>
            <a:r>
              <a:rPr lang="en-GB">
                <a:solidFill>
                  <a:srgbClr val="FFFFFF"/>
                </a:solidFill>
              </a:rPr>
              <a:t>mnist = tf.keras.datasets.mnist</a:t>
            </a:r>
            <a:endParaRPr>
              <a:solidFill>
                <a:srgbClr val="FFFFFF"/>
              </a:solidFill>
            </a:endParaRPr>
          </a:p>
          <a:p>
            <a:pPr indent="0" lvl="0" marL="0" rtl="0" algn="l">
              <a:lnSpc>
                <a:spcPct val="100000"/>
              </a:lnSpc>
              <a:spcBef>
                <a:spcPts val="0"/>
              </a:spcBef>
              <a:spcAft>
                <a:spcPts val="0"/>
              </a:spcAft>
              <a:buNone/>
            </a:pPr>
            <a:r>
              <a:rPr lang="en-GB">
                <a:solidFill>
                  <a:srgbClr val="FFFFFF"/>
                </a:solidFill>
              </a:rPr>
              <a:t>(x_train, y_train),(x_test, y_test) = mnist.load_data()</a:t>
            </a:r>
            <a:endParaRPr>
              <a:solidFill>
                <a:srgbClr val="000000"/>
              </a:solidFill>
              <a:highlight>
                <a:srgbClr val="FFFF00"/>
              </a:highlight>
            </a:endParaRPr>
          </a:p>
          <a:p>
            <a:pPr indent="0" lvl="0" marL="0" rtl="0" algn="l">
              <a:lnSpc>
                <a:spcPct val="100000"/>
              </a:lnSpc>
              <a:spcBef>
                <a:spcPts val="0"/>
              </a:spcBef>
              <a:spcAft>
                <a:spcPts val="0"/>
              </a:spcAft>
              <a:buNone/>
            </a:pPr>
            <a:r>
              <a:rPr lang="en-GB">
                <a:solidFill>
                  <a:srgbClr val="FFFFFF"/>
                </a:solidFill>
              </a:rPr>
              <a:t>x_train, x_test = x_train / 255.0, x_test / 255.0</a:t>
            </a:r>
            <a:endParaRPr>
              <a:solidFill>
                <a:srgbClr val="000000"/>
              </a:solidFill>
              <a:highlight>
                <a:srgbClr val="FFFF00"/>
              </a:highlight>
            </a:endParaRPr>
          </a:p>
          <a:p>
            <a:pPr indent="0" lvl="0" marL="0" rtl="0" algn="l">
              <a:lnSpc>
                <a:spcPct val="100000"/>
              </a:lnSpc>
              <a:spcBef>
                <a:spcPts val="0"/>
              </a:spcBef>
              <a:spcAft>
                <a:spcPts val="0"/>
              </a:spcAft>
              <a:buNone/>
            </a:pPr>
            <a:r>
              <a:rPr lang="en-GB">
                <a:solidFill>
                  <a:srgbClr val="FFFFFF"/>
                </a:solidFill>
              </a:rPr>
              <a:t>model = tf.keras.models.Sequential([ tf.keras.layers.Flatten(),</a:t>
            </a:r>
            <a:endParaRPr>
              <a:solidFill>
                <a:srgbClr val="FFFFFF"/>
              </a:solidFill>
            </a:endParaRPr>
          </a:p>
          <a:p>
            <a:pPr indent="0" lvl="0" marL="3200400" rtl="0" algn="l">
              <a:lnSpc>
                <a:spcPct val="100000"/>
              </a:lnSpc>
              <a:spcBef>
                <a:spcPts val="0"/>
              </a:spcBef>
              <a:spcAft>
                <a:spcPts val="0"/>
              </a:spcAft>
              <a:buNone/>
            </a:pPr>
            <a:r>
              <a:rPr lang="en-GB">
                <a:solidFill>
                  <a:srgbClr val="FFFFFF"/>
                </a:solidFill>
              </a:rPr>
              <a:t>  tf.keras.layers.Dense(512, activation=tf.nn.relu),</a:t>
            </a:r>
            <a:endParaRPr>
              <a:solidFill>
                <a:srgbClr val="FFFFFF"/>
              </a:solidFill>
            </a:endParaRPr>
          </a:p>
          <a:p>
            <a:pPr indent="0" lvl="0" marL="3200400" rtl="0" algn="l">
              <a:lnSpc>
                <a:spcPct val="100000"/>
              </a:lnSpc>
              <a:spcBef>
                <a:spcPts val="0"/>
              </a:spcBef>
              <a:spcAft>
                <a:spcPts val="0"/>
              </a:spcAft>
              <a:buNone/>
            </a:pPr>
            <a:r>
              <a:rPr lang="en-GB">
                <a:solidFill>
                  <a:srgbClr val="FFFFFF"/>
                </a:solidFill>
              </a:rPr>
              <a:t>  tf.keras.layers.Dropout(0.2),</a:t>
            </a:r>
            <a:endParaRPr>
              <a:solidFill>
                <a:srgbClr val="FFFFFF"/>
              </a:solidFill>
            </a:endParaRPr>
          </a:p>
          <a:p>
            <a:pPr indent="0" lvl="0" marL="3200400" rtl="0" algn="l">
              <a:lnSpc>
                <a:spcPct val="100000"/>
              </a:lnSpc>
              <a:spcBef>
                <a:spcPts val="0"/>
              </a:spcBef>
              <a:spcAft>
                <a:spcPts val="0"/>
              </a:spcAft>
              <a:buNone/>
            </a:pPr>
            <a:r>
              <a:rPr lang="en-GB">
                <a:solidFill>
                  <a:srgbClr val="FFFFFF"/>
                </a:solidFill>
              </a:rPr>
              <a:t>  tf.keras.layers.Dense(10, activation=tf.nn.softmax) ])</a:t>
            </a:r>
            <a:endParaRPr>
              <a:solidFill>
                <a:srgbClr val="FFFFFF"/>
              </a:solidFill>
            </a:endParaRPr>
          </a:p>
          <a:p>
            <a:pPr indent="0" lvl="0" marL="0" rtl="0" algn="l">
              <a:lnSpc>
                <a:spcPct val="100000"/>
              </a:lnSpc>
              <a:spcBef>
                <a:spcPts val="0"/>
              </a:spcBef>
              <a:spcAft>
                <a:spcPts val="0"/>
              </a:spcAft>
              <a:buNone/>
            </a:pPr>
            <a:r>
              <a:rPr lang="en-GB">
                <a:solidFill>
                  <a:srgbClr val="FFFFFF"/>
                </a:solidFill>
              </a:rPr>
              <a:t>model.compile(optimizer='adam',</a:t>
            </a:r>
            <a:endParaRPr>
              <a:solidFill>
                <a:srgbClr val="FFFFFF"/>
              </a:solidFill>
            </a:endParaRPr>
          </a:p>
          <a:p>
            <a:pPr indent="0" lvl="0" marL="457200" rtl="0" algn="l">
              <a:lnSpc>
                <a:spcPct val="100000"/>
              </a:lnSpc>
              <a:spcBef>
                <a:spcPts val="0"/>
              </a:spcBef>
              <a:spcAft>
                <a:spcPts val="0"/>
              </a:spcAft>
              <a:buNone/>
            </a:pPr>
            <a:r>
              <a:rPr lang="en-GB">
                <a:solidFill>
                  <a:srgbClr val="FFFFFF"/>
                </a:solidFill>
              </a:rPr>
              <a:t>              loss='sparse_categorical_crossentropy',</a:t>
            </a:r>
            <a:endParaRPr>
              <a:solidFill>
                <a:srgbClr val="FFFFFF"/>
              </a:solidFill>
            </a:endParaRPr>
          </a:p>
          <a:p>
            <a:pPr indent="0" lvl="0" marL="457200" rtl="0" algn="l">
              <a:lnSpc>
                <a:spcPct val="100000"/>
              </a:lnSpc>
              <a:spcBef>
                <a:spcPts val="0"/>
              </a:spcBef>
              <a:spcAft>
                <a:spcPts val="0"/>
              </a:spcAft>
              <a:buNone/>
            </a:pPr>
            <a:r>
              <a:rPr lang="en-GB">
                <a:solidFill>
                  <a:srgbClr val="FFFFFF"/>
                </a:solidFill>
              </a:rPr>
              <a:t>              metrics=['accuracy'])</a:t>
            </a:r>
            <a:endParaRPr>
              <a:solidFill>
                <a:srgbClr val="FFFFFF"/>
              </a:solidFill>
            </a:endParaRPr>
          </a:p>
          <a:p>
            <a:pPr indent="0" lvl="0" marL="0" rtl="0" algn="l">
              <a:lnSpc>
                <a:spcPct val="100000"/>
              </a:lnSpc>
              <a:spcBef>
                <a:spcPts val="0"/>
              </a:spcBef>
              <a:spcAft>
                <a:spcPts val="0"/>
              </a:spcAft>
              <a:buNone/>
            </a:pPr>
            <a:r>
              <a:rPr lang="en-GB">
                <a:solidFill>
                  <a:srgbClr val="FFFFFF"/>
                </a:solidFill>
              </a:rPr>
              <a:t>model.fit(x_train, y_train, epochs=5)</a:t>
            </a:r>
            <a:endParaRPr>
              <a:solidFill>
                <a:srgbClr val="000000"/>
              </a:solidFill>
              <a:highlight>
                <a:srgbClr val="FFFF00"/>
              </a:highlight>
            </a:endParaRPr>
          </a:p>
          <a:p>
            <a:pPr indent="0" lvl="0" marL="0" rtl="0" algn="l">
              <a:lnSpc>
                <a:spcPct val="100000"/>
              </a:lnSpc>
              <a:spcBef>
                <a:spcPts val="0"/>
              </a:spcBef>
              <a:spcAft>
                <a:spcPts val="0"/>
              </a:spcAft>
              <a:buNone/>
            </a:pPr>
            <a:r>
              <a:rPr lang="en-GB">
                <a:solidFill>
                  <a:srgbClr val="000000"/>
                </a:solidFill>
                <a:highlight>
                  <a:srgbClr val="FFFF00"/>
                </a:highlight>
              </a:rPr>
              <a:t>model.evaluate(x_test, y_test)</a:t>
            </a:r>
            <a:endParaRPr>
              <a:solidFill>
                <a:srgbClr val="000000"/>
              </a:solidFill>
              <a:highlight>
                <a:srgbClr val="FFFF00"/>
              </a:highlight>
            </a:endParaRPr>
          </a:p>
          <a:p>
            <a:pPr indent="0" lvl="0" marL="3200400" rtl="0" algn="l">
              <a:lnSpc>
                <a:spcPct val="100000"/>
              </a:lnSpc>
              <a:spcBef>
                <a:spcPts val="0"/>
              </a:spcBef>
              <a:spcAft>
                <a:spcPts val="0"/>
              </a:spcAft>
              <a:buNone/>
            </a:pPr>
            <a:r>
              <a:t/>
            </a:r>
            <a:endParaRPr>
              <a:solidFill>
                <a:srgbClr val="000000"/>
              </a:solidFill>
              <a:highlight>
                <a:srgbClr val="FFFF00"/>
              </a:highlight>
            </a:endParaRPr>
          </a:p>
          <a:p>
            <a:pPr indent="0" lvl="0" marL="0" rtl="0" algn="l">
              <a:lnSpc>
                <a:spcPct val="100000"/>
              </a:lnSpc>
              <a:spcBef>
                <a:spcPts val="0"/>
              </a:spcBef>
              <a:spcAft>
                <a:spcPts val="0"/>
              </a:spcAft>
              <a:buNone/>
            </a:pPr>
            <a:r>
              <a:t/>
            </a:r>
            <a:endParaRPr>
              <a:solidFill>
                <a:srgbClr val="000000"/>
              </a:solidFill>
              <a:highlight>
                <a:srgbClr val="FFFF00"/>
              </a:highlight>
            </a:endParaRPr>
          </a:p>
          <a:p>
            <a:pPr indent="0" lvl="0" marL="0" rtl="0" algn="l">
              <a:lnSpc>
                <a:spcPct val="100000"/>
              </a:lnSpc>
              <a:spcBef>
                <a:spcPts val="0"/>
              </a:spcBef>
              <a:spcAft>
                <a:spcPts val="0"/>
              </a:spcAft>
              <a:buNone/>
            </a:pPr>
            <a:r>
              <a:t/>
            </a:r>
            <a:endParaRPr>
              <a:solidFill>
                <a:srgbClr val="000000"/>
              </a:solidFill>
              <a:highlight>
                <a:srgbClr val="FFFF00"/>
              </a:highlight>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DNN neural </a:t>
            </a:r>
            <a:r>
              <a:rPr lang="en-GB"/>
              <a:t>network</a:t>
            </a:r>
            <a:r>
              <a:rPr lang="en-GB"/>
              <a:t> with MNIST </a:t>
            </a:r>
            <a:endParaRPr/>
          </a:p>
        </p:txBody>
      </p:sp>
      <p:sp>
        <p:nvSpPr>
          <p:cNvPr id="493" name="Google Shape;493;p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GB" u="sng">
                <a:solidFill>
                  <a:schemeClr val="hlink"/>
                </a:solidFill>
                <a:hlinkClick r:id="rId3"/>
              </a:rPr>
              <a:t>https://colab.research.google.com/drive/1vmocNyEwsBcKFPy4GtYQSt40VRlin6ii</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Google Shape;498;p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Rources</a:t>
            </a:r>
            <a:endParaRPr/>
          </a:p>
        </p:txBody>
      </p:sp>
      <p:sp>
        <p:nvSpPr>
          <p:cNvPr id="499" name="Google Shape;499;p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3"/>
              </a:rPr>
              <a:t>http://web.stanford.edu/class/cs20si/</a:t>
            </a:r>
            <a:endParaRPr/>
          </a:p>
          <a:p>
            <a:pPr indent="0" lvl="0" marL="0" rtl="0" algn="l">
              <a:spcBef>
                <a:spcPts val="1600"/>
              </a:spcBef>
              <a:spcAft>
                <a:spcPts val="1600"/>
              </a:spcAft>
              <a:buNone/>
            </a:pPr>
            <a:r>
              <a:rPr lang="en-GB" u="sng">
                <a:solidFill>
                  <a:schemeClr val="hlink"/>
                </a:solidFill>
                <a:hlinkClick r:id="rId4"/>
              </a:rPr>
              <a:t>https://www.tensorflow.org/tutorials/</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Google Shape;504;p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CNN and its feature demo</a:t>
            </a:r>
            <a:endParaRPr/>
          </a:p>
        </p:txBody>
      </p:sp>
      <p:sp>
        <p:nvSpPr>
          <p:cNvPr id="505" name="Google Shape;505;p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http://scs.ryerson.ca/~aharley/vis/conv/flat.html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Arial"/>
                <a:ea typeface="Arial"/>
                <a:cs typeface="Arial"/>
                <a:sym typeface="Arial"/>
              </a:rPr>
              <a:t>What is Tensor ?</a:t>
            </a:r>
            <a:endParaRPr b="1">
              <a:latin typeface="Arial"/>
              <a:ea typeface="Arial"/>
              <a:cs typeface="Arial"/>
              <a:sym typeface="Arial"/>
            </a:endParaRPr>
          </a:p>
          <a:p>
            <a:pPr indent="0" lvl="0" marL="0" rtl="0" algn="l">
              <a:spcBef>
                <a:spcPts val="0"/>
              </a:spcBef>
              <a:spcAft>
                <a:spcPts val="0"/>
              </a:spcAft>
              <a:buNone/>
            </a:pPr>
            <a:r>
              <a:t/>
            </a:r>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solidFill>
                  <a:srgbClr val="FFFFFF"/>
                </a:solidFill>
                <a:latin typeface="Arial"/>
                <a:ea typeface="Arial"/>
                <a:cs typeface="Arial"/>
                <a:sym typeface="Arial"/>
              </a:rPr>
              <a:t>An n-dimensional array</a:t>
            </a:r>
            <a:endParaRPr b="1" sz="2400">
              <a:solidFill>
                <a:srgbClr val="FFFFFF"/>
              </a:solidFill>
              <a:latin typeface="Arial"/>
              <a:ea typeface="Arial"/>
              <a:cs typeface="Arial"/>
              <a:sym typeface="Arial"/>
            </a:endParaRPr>
          </a:p>
          <a:p>
            <a:pPr indent="0" lvl="0" marL="457200" rtl="0" algn="l">
              <a:spcBef>
                <a:spcPts val="1600"/>
              </a:spcBef>
              <a:spcAft>
                <a:spcPts val="0"/>
              </a:spcAft>
              <a:buNone/>
            </a:pPr>
            <a:r>
              <a:rPr b="1" lang="en-GB" sz="2400">
                <a:solidFill>
                  <a:srgbClr val="FFFFFF"/>
                </a:solidFill>
                <a:latin typeface="Arial"/>
                <a:ea typeface="Arial"/>
                <a:cs typeface="Arial"/>
                <a:sym typeface="Arial"/>
              </a:rPr>
              <a:t>0-d is a scalar</a:t>
            </a:r>
            <a:endParaRPr b="1" sz="2400">
              <a:solidFill>
                <a:srgbClr val="FFFFFF"/>
              </a:solidFill>
              <a:latin typeface="Arial"/>
              <a:ea typeface="Arial"/>
              <a:cs typeface="Arial"/>
              <a:sym typeface="Arial"/>
            </a:endParaRPr>
          </a:p>
          <a:p>
            <a:pPr indent="0" lvl="0" marL="457200" rtl="0" algn="l">
              <a:spcBef>
                <a:spcPts val="1600"/>
              </a:spcBef>
              <a:spcAft>
                <a:spcPts val="0"/>
              </a:spcAft>
              <a:buNone/>
            </a:pPr>
            <a:r>
              <a:rPr b="1" lang="en-GB" sz="2400">
                <a:solidFill>
                  <a:srgbClr val="FFFFFF"/>
                </a:solidFill>
                <a:latin typeface="Arial"/>
                <a:ea typeface="Arial"/>
                <a:cs typeface="Arial"/>
                <a:sym typeface="Arial"/>
              </a:rPr>
              <a:t>1-d is a vector</a:t>
            </a:r>
            <a:endParaRPr b="1" sz="2400">
              <a:solidFill>
                <a:srgbClr val="FFFFFF"/>
              </a:solidFill>
              <a:latin typeface="Arial"/>
              <a:ea typeface="Arial"/>
              <a:cs typeface="Arial"/>
              <a:sym typeface="Arial"/>
            </a:endParaRPr>
          </a:p>
          <a:p>
            <a:pPr indent="0" lvl="0" marL="457200" rtl="0" algn="l">
              <a:spcBef>
                <a:spcPts val="1600"/>
              </a:spcBef>
              <a:spcAft>
                <a:spcPts val="1600"/>
              </a:spcAft>
              <a:buClr>
                <a:schemeClr val="dk1"/>
              </a:buClr>
              <a:buSzPts val="1100"/>
              <a:buFont typeface="Arial"/>
              <a:buNone/>
            </a:pPr>
            <a:r>
              <a:rPr b="1" lang="en-GB" sz="2400">
                <a:solidFill>
                  <a:srgbClr val="FFFFFF"/>
                </a:solidFill>
                <a:latin typeface="Arial"/>
                <a:ea typeface="Arial"/>
                <a:cs typeface="Arial"/>
                <a:sym typeface="Arial"/>
              </a:rPr>
              <a:t>2-d is a matrix</a:t>
            </a:r>
            <a:endParaRPr sz="24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Tensor Examples </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solidFill>
                  <a:srgbClr val="FFFFFF"/>
                </a:solidFill>
              </a:rPr>
              <a:t> # a rank 0 tensor; a scalar with shape [],</a:t>
            </a:r>
            <a:endParaRPr b="1" sz="2400">
              <a:solidFill>
                <a:srgbClr val="FFFFFF"/>
              </a:solidFill>
            </a:endParaRPr>
          </a:p>
          <a:p>
            <a:pPr indent="0" lvl="0" marL="0" rtl="0" algn="l">
              <a:spcBef>
                <a:spcPts val="1600"/>
              </a:spcBef>
              <a:spcAft>
                <a:spcPts val="0"/>
              </a:spcAft>
              <a:buNone/>
            </a:pPr>
            <a:r>
              <a:rPr b="1" lang="en-GB" sz="2400">
                <a:solidFill>
                  <a:srgbClr val="FFFFFF"/>
                </a:solidFill>
              </a:rPr>
              <a:t> # a rank 1 tensor; a vector with shape [3]</a:t>
            </a:r>
            <a:endParaRPr b="1" sz="2400">
              <a:solidFill>
                <a:srgbClr val="FFFFFF"/>
              </a:solidFill>
            </a:endParaRPr>
          </a:p>
          <a:p>
            <a:pPr indent="0" lvl="0" marL="0" rtl="0" algn="l">
              <a:spcBef>
                <a:spcPts val="1600"/>
              </a:spcBef>
              <a:spcAft>
                <a:spcPts val="0"/>
              </a:spcAft>
              <a:buNone/>
            </a:pPr>
            <a:r>
              <a:rPr b="1" lang="en-GB" sz="2400">
                <a:solidFill>
                  <a:srgbClr val="FFFFFF"/>
                </a:solidFill>
              </a:rPr>
              <a:t>[1., 2., 3.]  </a:t>
            </a:r>
            <a:endParaRPr b="1" sz="2400">
              <a:solidFill>
                <a:srgbClr val="FFFFFF"/>
              </a:solidFill>
            </a:endParaRPr>
          </a:p>
          <a:p>
            <a:pPr indent="0" lvl="0" marL="0" rtl="0" algn="l">
              <a:spcBef>
                <a:spcPts val="1600"/>
              </a:spcBef>
              <a:spcAft>
                <a:spcPts val="0"/>
              </a:spcAft>
              <a:buNone/>
            </a:pPr>
            <a:r>
              <a:rPr b="1" lang="en-GB" sz="2400">
                <a:solidFill>
                  <a:srgbClr val="FFFFFF"/>
                </a:solidFill>
              </a:rPr>
              <a:t># a rank 2 tensor; a matrix with shape [2, 3]</a:t>
            </a:r>
            <a:endParaRPr b="1" sz="2400">
              <a:solidFill>
                <a:srgbClr val="FFFFFF"/>
              </a:solidFill>
            </a:endParaRPr>
          </a:p>
          <a:p>
            <a:pPr indent="0" lvl="0" marL="0" rtl="0" algn="l">
              <a:spcBef>
                <a:spcPts val="1600"/>
              </a:spcBef>
              <a:spcAft>
                <a:spcPts val="0"/>
              </a:spcAft>
              <a:buNone/>
            </a:pPr>
            <a:r>
              <a:rPr b="1" lang="en-GB" sz="2400">
                <a:solidFill>
                  <a:srgbClr val="FFFFFF"/>
                </a:solidFill>
              </a:rPr>
              <a:t>[[1., 2., 3.], [4., 5., 6.]]    </a:t>
            </a:r>
            <a:endParaRPr b="1" sz="2400">
              <a:solidFill>
                <a:srgbClr val="FFFFFF"/>
              </a:solidFill>
            </a:endParaRPr>
          </a:p>
          <a:p>
            <a:pPr indent="0" lvl="0" marL="0" rtl="0" algn="l">
              <a:spcBef>
                <a:spcPts val="1600"/>
              </a:spcBef>
              <a:spcAft>
                <a:spcPts val="0"/>
              </a:spcAft>
              <a:buNone/>
            </a:pPr>
            <a:r>
              <a:t/>
            </a:r>
            <a:endParaRPr b="1" sz="2400">
              <a:solidFill>
                <a:srgbClr val="FFFFFF"/>
              </a:solidFill>
            </a:endParaRPr>
          </a:p>
          <a:p>
            <a:pPr indent="0" lvl="0" marL="0" rtl="0" algn="l">
              <a:spcBef>
                <a:spcPts val="1600"/>
              </a:spcBef>
              <a:spcAft>
                <a:spcPts val="1600"/>
              </a:spcAft>
              <a:buNone/>
            </a:pPr>
            <a:r>
              <a:t/>
            </a:r>
            <a:endParaRPr b="1" sz="24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