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9" r:id="rId6"/>
    <p:sldId id="268" r:id="rId7"/>
    <p:sldId id="259" r:id="rId8"/>
    <p:sldId id="270" r:id="rId9"/>
    <p:sldId id="260" r:id="rId10"/>
    <p:sldId id="261" r:id="rId11"/>
    <p:sldId id="273" r:id="rId12"/>
    <p:sldId id="272" r:id="rId13"/>
    <p:sldId id="262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2D222-D56E-F827-B84B-AE3EE4B74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0B5B89-8C69-E099-9A25-D60CA5DA8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B7AAC-A626-869B-E91D-97C29BB7F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D22B8-ED76-4038-12C2-A7AA0063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36A0DB-597F-28CF-E498-DFA7C63B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7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2CC4A-CD91-6340-DE19-4141F5D6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AA8F35-3CF9-8C38-449C-405F7E592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B1A71-B4A5-2042-76DD-51B79625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54A218-208B-7EA7-28FF-2B9E1210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DE5454-FAFB-A80A-7EBC-49F7EEBD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6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E397E7-512F-9FBA-DA9B-705AE38D1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2A3696-F119-3ED9-FF4B-895F5CEBD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CA9CD-CE63-4E95-FB59-DB21B40F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657244-D538-D60B-DD00-025B7DBA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3C2354-5E4E-0F2E-FAB7-46462200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7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E1698-30BC-F2C0-84AC-7761B846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26DBE5-CCF4-9AE8-6FCA-F6B11DA1E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A8FB6-41D5-3DFB-C832-E0277376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69F93-EE02-28A5-768C-578AE6EF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14AE1F-E4CF-8801-12F4-28F80502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1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D825F-6236-6996-075F-5F5FE1A20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BD1AC9-392C-50EC-F7CD-2FEC9B892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57352-24C9-9B4C-04B3-11C8107D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40B4EA-CDE8-BF85-89F2-970BF3C4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317A2-6A5A-67F8-CE01-8C748F9F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6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E9D35-537E-9FC3-2367-0E521AC3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18394-CB15-7FAE-1708-FD5CD3027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2B9FEB-E18C-4C6A-1A20-4C1DE0A13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C6FB1D-0BD3-9003-B55D-5E785ADC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E4ABE2-3707-F841-26C0-72B4CB099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B5BCFD-50B2-B15F-AAD7-0493C416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7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33527-053D-8677-6908-B0746BD56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4B1E0B-B750-7101-430C-441E83EF4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49429D-A9B7-07E9-6817-B25A673B3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082601-CCF4-D980-6545-9B910EFCD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8ACC21-8B32-2906-97E7-F841DDA63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3E27E1-A356-8A56-2E22-83F3933E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4BC61F-892F-971F-9CE7-120AA9A6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359FC0-3890-EBF8-7E38-DB8D1859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8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F2E58-077D-DAA0-8EFB-6DE8A27E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94210B-63D6-CF36-51C1-98E5B781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169536-6715-7EA0-55FA-A42055D1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D81164-0DF2-32E3-B12A-DC3D0894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6BD5C2-C6ED-9820-43F0-18A10FE3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494AF2-C0AB-B4FE-2871-8DE13649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8698C4-2F13-C6D7-8919-15569F9E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9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5E5AF-A8FF-7353-EDE4-5087E63A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3EA28-857C-F8D3-56CC-7E60579DB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1E9570-16DD-09A5-CB05-36D77E91A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171B9A-E068-C6C0-3F7B-03328B61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0FC729-4474-50C9-FF1A-A3172EAB0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056B31-256F-FCD9-749A-06C28D80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3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6C7D6-2BEF-4995-053A-96701A232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6415B8-2CBA-5C16-BC1E-CF23E9420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ED298A-D9B0-06F0-2B39-B13D74203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EFD371-0328-F118-2D84-E2F49715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16E2AD-F5FD-7AD4-80D3-BD186819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B0EF94-06E3-6649-5C75-579AA003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8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F56458-B35A-B0D8-C126-E88B04667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9DC361-E185-B382-367F-F6B49D08D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0D74A-1349-DC2E-652D-B28F37F7A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220816-16DB-4C6E-82FB-E75E46147CB6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1041F7-8A2F-D745-50D4-FE1B42D70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41FC6F-0615-6611-08DD-E7F291A7C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1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F2C17-75E6-10F6-2C98-ECAB8A61E5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Documentation for Device submodule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3121C9-B28A-BCA1-C0F9-39823AD3DB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Shuhao Wu</a:t>
            </a:r>
          </a:p>
        </p:txBody>
      </p:sp>
    </p:spTree>
    <p:extLst>
      <p:ext uri="{BB962C8B-B14F-4D97-AF65-F5344CB8AC3E}">
        <p14:creationId xmlns:p14="http://schemas.microsoft.com/office/powerpoint/2010/main" val="826340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9B5E2-4C7A-F205-4042-16927A11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</a:t>
            </a: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063FC0C7-9B64-BF52-F289-D6BA0FAB9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8299"/>
            <a:ext cx="3300664" cy="49345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6D636B-E82A-05D6-DB26-63C600C0C6AA}"/>
              </a:ext>
            </a:extLst>
          </p:cNvPr>
          <p:cNvSpPr txBox="1"/>
          <p:nvPr/>
        </p:nvSpPr>
        <p:spPr>
          <a:xfrm>
            <a:off x="4615543" y="1690688"/>
            <a:ext cx="6299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counter is child class of </a:t>
            </a:r>
            <a:r>
              <a:rPr lang="en-US" dirty="0" err="1"/>
              <a:t>BaseCounter</a:t>
            </a:r>
            <a:r>
              <a:rPr lang="en-US" dirty="0"/>
              <a:t> therefore must has these methods.</a:t>
            </a:r>
          </a:p>
          <a:p>
            <a:endParaRPr lang="en-US" dirty="0"/>
          </a:p>
          <a:p>
            <a:r>
              <a:rPr lang="en-US" dirty="0" err="1"/>
              <a:t>Data_len</a:t>
            </a:r>
            <a:r>
              <a:rPr lang="en-US" dirty="0"/>
              <a:t> gives the length of returning array, default is 1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98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7FB5E-BA0F-4CF2-C26C-8F307189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BaseCounterNI</a:t>
            </a:r>
            <a:endParaRPr lang="en-US" dirty="0"/>
          </a:p>
        </p:txBody>
      </p:sp>
      <p:pic>
        <p:nvPicPr>
          <p:cNvPr id="4" name="Picture 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241F4344-DC6C-5E3D-F25C-8C2DF91AD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85" y="3140697"/>
            <a:ext cx="3591426" cy="2886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B30A0E-742B-9EE2-1927-355E0557CCB1}"/>
              </a:ext>
            </a:extLst>
          </p:cNvPr>
          <p:cNvSpPr txBox="1"/>
          <p:nvPr/>
        </p:nvSpPr>
        <p:spPr>
          <a:xfrm>
            <a:off x="838200" y="1531031"/>
            <a:ext cx="629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BaseCounterNI</a:t>
            </a:r>
            <a:r>
              <a:rPr lang="en-US" dirty="0"/>
              <a:t> wraps NIDAQ as counter</a:t>
            </a:r>
          </a:p>
          <a:p>
            <a:endParaRPr lang="en-US" dirty="0"/>
          </a:p>
          <a:p>
            <a:r>
              <a:rPr lang="en-US" dirty="0"/>
              <a:t>Default settings are,</a:t>
            </a:r>
          </a:p>
          <a:p>
            <a:r>
              <a:rPr lang="en-US" dirty="0" err="1"/>
              <a:t>Data_mode</a:t>
            </a:r>
            <a:r>
              <a:rPr lang="en-US" dirty="0"/>
              <a:t>: one of the </a:t>
            </a:r>
            <a:r>
              <a:rPr lang="en-US" dirty="0" err="1"/>
              <a:t>data_mode_valid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5BCBF1-9F73-92B7-950D-D115E0721E47}"/>
              </a:ext>
            </a:extLst>
          </p:cNvPr>
          <p:cNvSpPr txBox="1"/>
          <p:nvPr/>
        </p:nvSpPr>
        <p:spPr>
          <a:xfrm>
            <a:off x="5671457" y="1161699"/>
            <a:ext cx="506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</a:t>
            </a:r>
            <a:r>
              <a:rPr lang="en-US" dirty="0" err="1"/>
              <a:t>couter_mode</a:t>
            </a:r>
            <a:r>
              <a:rPr lang="en-US" dirty="0"/>
              <a:t> is one of </a:t>
            </a:r>
            <a:r>
              <a:rPr lang="en-US" dirty="0" err="1"/>
              <a:t>counter_mode_valid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C535CA-9BEA-8774-39C5-511FFF2AD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7" y="1607033"/>
            <a:ext cx="5201376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03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8043-A794-D433-4E30-B13E7176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BaseCounterNI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05C2DA-5150-CAAB-89DE-57A613B69D83}"/>
              </a:ext>
            </a:extLst>
          </p:cNvPr>
          <p:cNvSpPr txBox="1"/>
          <p:nvPr/>
        </p:nvSpPr>
        <p:spPr>
          <a:xfrm>
            <a:off x="896257" y="3544718"/>
            <a:ext cx="108167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Apd</a:t>
            </a:r>
            <a:r>
              <a:rPr lang="en-US" dirty="0"/>
              <a:t>: count the edges at </a:t>
            </a:r>
            <a:r>
              <a:rPr lang="en-US" dirty="0" err="1"/>
              <a:t>apd_signal</a:t>
            </a:r>
            <a:r>
              <a:rPr lang="en-US" dirty="0"/>
              <a:t> port, with </a:t>
            </a:r>
            <a:r>
              <a:rPr lang="en-US" dirty="0" err="1"/>
              <a:t>apd_gate</a:t>
            </a:r>
            <a:r>
              <a:rPr lang="en-US" dirty="0"/>
              <a:t>, </a:t>
            </a:r>
            <a:r>
              <a:rPr lang="en-US" dirty="0" err="1"/>
              <a:t>apd_gate_ref</a:t>
            </a:r>
            <a:r>
              <a:rPr lang="en-US" dirty="0"/>
              <a:t> provide </a:t>
            </a:r>
            <a:r>
              <a:rPr lang="en-US" dirty="0" err="1"/>
              <a:t>gatings</a:t>
            </a:r>
            <a:r>
              <a:rPr lang="en-US" dirty="0"/>
              <a:t> for </a:t>
            </a:r>
            <a:r>
              <a:rPr lang="en-US" dirty="0" err="1"/>
              <a:t>data_main</a:t>
            </a:r>
            <a:r>
              <a:rPr lang="en-US" dirty="0"/>
              <a:t> and </a:t>
            </a:r>
            <a:r>
              <a:rPr lang="en-US" dirty="0" err="1"/>
              <a:t>data_ref</a:t>
            </a:r>
            <a:r>
              <a:rPr lang="en-US" dirty="0"/>
              <a:t>. Exposure is controlled by on board clock, but since exposure may not be integer times of actual pulse cycle so </a:t>
            </a:r>
            <a:r>
              <a:rPr lang="en-US" dirty="0" err="1"/>
              <a:t>apd</a:t>
            </a:r>
            <a:r>
              <a:rPr lang="en-US" dirty="0"/>
              <a:t> </a:t>
            </a:r>
            <a:r>
              <a:rPr lang="en-US" dirty="0" err="1"/>
              <a:t>data_mode</a:t>
            </a:r>
            <a:r>
              <a:rPr lang="en-US" dirty="0"/>
              <a:t> may still have counting error.</a:t>
            </a:r>
          </a:p>
          <a:p>
            <a:br>
              <a:rPr lang="en-US" dirty="0"/>
            </a:br>
            <a:r>
              <a:rPr lang="en-US" dirty="0"/>
              <a:t>Analog: similar to </a:t>
            </a:r>
            <a:r>
              <a:rPr lang="en-US" dirty="0" err="1"/>
              <a:t>apd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Apd_sample</a:t>
            </a:r>
            <a:r>
              <a:rPr lang="en-US" dirty="0"/>
              <a:t>: similar to </a:t>
            </a:r>
            <a:r>
              <a:rPr lang="en-US" dirty="0" err="1"/>
              <a:t>apd</a:t>
            </a:r>
            <a:r>
              <a:rPr lang="en-US" dirty="0"/>
              <a:t> but gate using sample number which overcomes the counting error. </a:t>
            </a:r>
            <a:r>
              <a:rPr lang="en-US" dirty="0" err="1"/>
              <a:t>Apd_clock</a:t>
            </a:r>
            <a:r>
              <a:rPr lang="en-US" dirty="0"/>
              <a:t> defines how many samples are acquired which means only one </a:t>
            </a:r>
            <a:r>
              <a:rPr lang="en-US" dirty="0" err="1"/>
              <a:t>apd_clock</a:t>
            </a:r>
            <a:r>
              <a:rPr lang="en-US" dirty="0"/>
              <a:t> high signal during on complete pulse cycle.</a:t>
            </a:r>
          </a:p>
          <a:p>
            <a:endParaRPr lang="en-US" dirty="0"/>
          </a:p>
          <a:p>
            <a:r>
              <a:rPr lang="en-US" dirty="0"/>
              <a:t>Call function </a:t>
            </a:r>
            <a:r>
              <a:rPr lang="en-US" dirty="0" err="1"/>
              <a:t>read_counts</a:t>
            </a:r>
            <a:r>
              <a:rPr lang="en-US" dirty="0"/>
              <a:t> to get counts</a:t>
            </a: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2DB2D243-3DD1-D31D-20A5-CDC541032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75" y="1390365"/>
            <a:ext cx="2905530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40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7C7A3-8B92-5778-0AAC-42DFADDE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0056C04-60FD-4642-CFF1-0F994E1EA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713" y="1558018"/>
            <a:ext cx="5142574" cy="493485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C404FA-35E8-51AA-562A-B695F3F3785D}"/>
              </a:ext>
            </a:extLst>
          </p:cNvPr>
          <p:cNvCxnSpPr>
            <a:cxnSpLocks/>
          </p:cNvCxnSpPr>
          <p:nvPr/>
        </p:nvCxnSpPr>
        <p:spPr>
          <a:xfrm flipH="1">
            <a:off x="3011714" y="4025446"/>
            <a:ext cx="1161838" cy="147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A45A501-249D-4DB9-E0F2-D7F6C74B44A0}"/>
              </a:ext>
            </a:extLst>
          </p:cNvPr>
          <p:cNvSpPr txBox="1"/>
          <p:nvPr/>
        </p:nvSpPr>
        <p:spPr>
          <a:xfrm>
            <a:off x="183311" y="4018209"/>
            <a:ext cx="2828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channel names to </a:t>
            </a:r>
          </a:p>
          <a:p>
            <a:r>
              <a:rPr lang="en-US" dirty="0"/>
              <a:t>the names you want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4B9667-185B-262B-0929-2C10684A7C20}"/>
              </a:ext>
            </a:extLst>
          </p:cNvPr>
          <p:cNvCxnSpPr/>
          <p:nvPr/>
        </p:nvCxnSpPr>
        <p:spPr>
          <a:xfrm flipH="1">
            <a:off x="2351314" y="4172755"/>
            <a:ext cx="2993418" cy="1004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00BA06-00FD-AC2A-D5CA-8AA719E9BA2E}"/>
              </a:ext>
            </a:extLst>
          </p:cNvPr>
          <p:cNvSpPr txBox="1"/>
          <p:nvPr/>
        </p:nvSpPr>
        <p:spPr>
          <a:xfrm>
            <a:off x="838200" y="5331853"/>
            <a:ext cx="1969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delays to channel to compensate hardware latency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722E24-7BA2-02B1-71AD-51DFD684491F}"/>
              </a:ext>
            </a:extLst>
          </p:cNvPr>
          <p:cNvCxnSpPr/>
          <p:nvPr/>
        </p:nvCxnSpPr>
        <p:spPr>
          <a:xfrm flipH="1" flipV="1">
            <a:off x="5847008" y="1262130"/>
            <a:ext cx="248992" cy="4726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879B831-64E6-E9A6-CBE2-31550E35E114}"/>
              </a:ext>
            </a:extLst>
          </p:cNvPr>
          <p:cNvSpPr txBox="1"/>
          <p:nvPr/>
        </p:nvSpPr>
        <p:spPr>
          <a:xfrm>
            <a:off x="4902557" y="374877"/>
            <a:ext cx="2137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Sync pulse in GUI with pulse running in hardware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03A8E7-DA3A-FCE8-A831-72660FC6B966}"/>
              </a:ext>
            </a:extLst>
          </p:cNvPr>
          <p:cNvCxnSpPr>
            <a:cxnSpLocks/>
          </p:cNvCxnSpPr>
          <p:nvPr/>
        </p:nvCxnSpPr>
        <p:spPr>
          <a:xfrm flipV="1">
            <a:off x="8010659" y="1558018"/>
            <a:ext cx="978795" cy="1159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9171CA-893A-D088-1FA1-2E3815146045}"/>
              </a:ext>
            </a:extLst>
          </p:cNvPr>
          <p:cNvSpPr txBox="1"/>
          <p:nvPr/>
        </p:nvSpPr>
        <p:spPr>
          <a:xfrm>
            <a:off x="9001268" y="680855"/>
            <a:ext cx="28666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durations, delays, X, will be rounded to grid of min(</a:t>
            </a:r>
            <a:r>
              <a:rPr lang="en-US" dirty="0" err="1"/>
              <a:t>min_width</a:t>
            </a:r>
            <a:r>
              <a:rPr lang="en-US" dirty="0"/>
              <a:t>, resolution) that is determined by hardware. E.g. </a:t>
            </a:r>
            <a:r>
              <a:rPr lang="en-US" dirty="0" err="1"/>
              <a:t>Spincore</a:t>
            </a:r>
            <a:r>
              <a:rPr lang="en-US" dirty="0"/>
              <a:t> 12ns, </a:t>
            </a:r>
            <a:r>
              <a:rPr lang="en-US" dirty="0" err="1"/>
              <a:t>PulseStreamer</a:t>
            </a:r>
            <a:r>
              <a:rPr lang="en-US" dirty="0"/>
              <a:t> 1ns.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A98DB3-47D5-D6D6-7796-CAEB487F60D8}"/>
              </a:ext>
            </a:extLst>
          </p:cNvPr>
          <p:cNvCxnSpPr>
            <a:cxnSpLocks/>
          </p:cNvCxnSpPr>
          <p:nvPr/>
        </p:nvCxnSpPr>
        <p:spPr>
          <a:xfrm flipV="1">
            <a:off x="8112490" y="4339457"/>
            <a:ext cx="773933" cy="8201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524628-EA56-A66B-5BC3-1496D21DB643}"/>
              </a:ext>
            </a:extLst>
          </p:cNvPr>
          <p:cNvCxnSpPr>
            <a:cxnSpLocks/>
          </p:cNvCxnSpPr>
          <p:nvPr/>
        </p:nvCxnSpPr>
        <p:spPr>
          <a:xfrm>
            <a:off x="7040450" y="6104586"/>
            <a:ext cx="2343956" cy="228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E146319-7A1D-3F2D-5C8E-BDF29A77EF67}"/>
              </a:ext>
            </a:extLst>
          </p:cNvPr>
          <p:cNvSpPr txBox="1"/>
          <p:nvPr/>
        </p:nvSpPr>
        <p:spPr>
          <a:xfrm>
            <a:off x="8989454" y="3046796"/>
            <a:ext cx="31482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 append ref: will append pulse after current pulse for </a:t>
            </a:r>
            <a:r>
              <a:rPr lang="en-US" dirty="0" err="1"/>
              <a:t>data_ref</a:t>
            </a:r>
            <a:r>
              <a:rPr lang="en-US" dirty="0"/>
              <a:t>. Signal will be turned off, DAQ on period will be replaced by </a:t>
            </a:r>
            <a:r>
              <a:rPr lang="en-US" dirty="0" err="1"/>
              <a:t>DAQ_ref</a:t>
            </a:r>
            <a:r>
              <a:rPr lang="en-US" dirty="0"/>
              <a:t> on, and clock will not appear in ref pulse. Do not turn it on if you already have ref gating in pulse.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31CAED-2D23-C6F6-1D27-429FD7FAF3F1}"/>
              </a:ext>
            </a:extLst>
          </p:cNvPr>
          <p:cNvSpPr txBox="1"/>
          <p:nvPr/>
        </p:nvSpPr>
        <p:spPr>
          <a:xfrm>
            <a:off x="9448344" y="5932017"/>
            <a:ext cx="2560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 block which you can repeat pulse within bracket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4ED5F8-9A2A-E3E6-6550-9A215D139B97}"/>
              </a:ext>
            </a:extLst>
          </p:cNvPr>
          <p:cNvCxnSpPr/>
          <p:nvPr/>
        </p:nvCxnSpPr>
        <p:spPr>
          <a:xfrm flipH="1">
            <a:off x="2910625" y="2435181"/>
            <a:ext cx="2434107" cy="153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2D8A6C-C366-2498-70E4-55E3409ACC34}"/>
              </a:ext>
            </a:extLst>
          </p:cNvPr>
          <p:cNvSpPr txBox="1"/>
          <p:nvPr/>
        </p:nvSpPr>
        <p:spPr>
          <a:xfrm>
            <a:off x="196081" y="1942529"/>
            <a:ext cx="26242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can appear in delays, durations, is a variable you can change for certain experiments, e.g. Rabi oscillation</a:t>
            </a:r>
          </a:p>
        </p:txBody>
      </p:sp>
    </p:spTree>
    <p:extLst>
      <p:ext uri="{BB962C8B-B14F-4D97-AF65-F5344CB8AC3E}">
        <p14:creationId xmlns:p14="http://schemas.microsoft.com/office/powerpoint/2010/main" val="161557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F5D16-F778-17D2-D120-0B065469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your own devices</a:t>
            </a: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9D1B089D-094B-436D-4A61-E7A54F4F3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4768"/>
            <a:ext cx="4755717" cy="4662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8E048-EE1D-57BA-C3BF-0D14AE6B7BA5}"/>
              </a:ext>
            </a:extLst>
          </p:cNvPr>
          <p:cNvSpPr txBox="1"/>
          <p:nvPr/>
        </p:nvSpPr>
        <p:spPr>
          <a:xfrm>
            <a:off x="5710031" y="1396082"/>
            <a:ext cx="659808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 Make sure </a:t>
            </a:r>
            <a:r>
              <a:rPr lang="en-US" dirty="0" err="1"/>
              <a:t>inherite</a:t>
            </a:r>
            <a:r>
              <a:rPr lang="en-US" dirty="0"/>
              <a:t> </a:t>
            </a:r>
            <a:r>
              <a:rPr lang="en-US" dirty="0" err="1"/>
              <a:t>BaseXXX</a:t>
            </a:r>
            <a:r>
              <a:rPr lang="en-US" dirty="0"/>
              <a:t> therefore </a:t>
            </a:r>
            <a:r>
              <a:rPr lang="en-US" dirty="0" err="1"/>
              <a:t>inherite</a:t>
            </a:r>
            <a:r>
              <a:rPr lang="en-US" dirty="0"/>
              <a:t> </a:t>
            </a:r>
            <a:r>
              <a:rPr lang="en-US" dirty="0" err="1"/>
              <a:t>BaseDevice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2, You must have a </a:t>
            </a:r>
            <a:r>
              <a:rPr lang="en-US" dirty="0" err="1"/>
              <a:t>unique_id</a:t>
            </a:r>
            <a:r>
              <a:rPr lang="en-US" dirty="0"/>
              <a:t> parameter, this is how </a:t>
            </a:r>
            <a:r>
              <a:rPr lang="en-US" dirty="0" err="1"/>
              <a:t>BaseDevice</a:t>
            </a:r>
            <a:r>
              <a:rPr lang="en-US" dirty="0"/>
              <a:t> uses to realize single instance of a physical device.</a:t>
            </a:r>
          </a:p>
          <a:p>
            <a:endParaRPr lang="en-US" dirty="0"/>
          </a:p>
          <a:p>
            <a:r>
              <a:rPr lang="en-US" dirty="0"/>
              <a:t>3, Define how you want the device clean up itself at exit, if no then leave pass in close method.</a:t>
            </a:r>
          </a:p>
          <a:p>
            <a:endParaRPr lang="en-US" dirty="0"/>
          </a:p>
          <a:p>
            <a:r>
              <a:rPr lang="en-US" dirty="0"/>
              <a:t>4, Make sure you decorate all properties that you want to access externally/GUI.  </a:t>
            </a:r>
          </a:p>
          <a:p>
            <a:r>
              <a:rPr lang="en-US" dirty="0"/>
              <a:t>4.1, Can be one of ‘float’, ‘bool’, ‘str’, ‘</a:t>
            </a:r>
            <a:r>
              <a:rPr lang="en-US" dirty="0" err="1"/>
              <a:t>func</a:t>
            </a:r>
            <a:r>
              <a:rPr lang="en-US" dirty="0"/>
              <a:t>’, read </a:t>
            </a:r>
            <a:r>
              <a:rPr lang="en-US" dirty="0" err="1"/>
              <a:t>ManagedProperty</a:t>
            </a:r>
            <a:r>
              <a:rPr lang="en-US" dirty="0"/>
              <a:t> comment</a:t>
            </a:r>
          </a:p>
          <a:p>
            <a:r>
              <a:rPr lang="en-US" dirty="0"/>
              <a:t>4.2, monitor=True if you want to cache the result, otherwise will only read when you call the property</a:t>
            </a:r>
          </a:p>
          <a:p>
            <a:r>
              <a:rPr lang="en-US" dirty="0"/>
              <a:t>4.3, </a:t>
            </a:r>
            <a:r>
              <a:rPr lang="en-US" dirty="0" err="1"/>
              <a:t>thread_safe</a:t>
            </a:r>
            <a:r>
              <a:rPr lang="en-US" dirty="0"/>
              <a:t>=True if this involves communication with physical device to make sure only one thread is talking to device at one time.</a:t>
            </a:r>
          </a:p>
        </p:txBody>
      </p:sp>
    </p:spTree>
    <p:extLst>
      <p:ext uri="{BB962C8B-B14F-4D97-AF65-F5344CB8AC3E}">
        <p14:creationId xmlns:p14="http://schemas.microsoft.com/office/powerpoint/2010/main" val="167342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CA8D8-FE06-0D26-4B16-FEAAC052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148"/>
            <a:ext cx="10515600" cy="65958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Location: Confocal-GUIv2/Confocal_GUIv2/device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图片 4" descr="图形用户界面, 应用程序&#10;&#10;AI 生成的内容可能不正确。">
            <a:extLst>
              <a:ext uri="{FF2B5EF4-FFF2-40B4-BE49-F238E27FC236}">
                <a16:creationId xmlns:a16="http://schemas.microsoft.com/office/drawing/2014/main" id="{7984F81B-7E12-67C1-7655-804FBC653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9202"/>
            <a:ext cx="4696680" cy="4447301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B731146-BF7D-E50F-35F1-7536F6B5FC1D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703871" y="1196242"/>
            <a:ext cx="4696680" cy="652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DC546AB-C38F-728C-A7FB-C49B315ED71A}"/>
              </a:ext>
            </a:extLst>
          </p:cNvPr>
          <p:cNvSpPr txBox="1"/>
          <p:nvPr/>
        </p:nvSpPr>
        <p:spPr>
          <a:xfrm>
            <a:off x="7400551" y="873076"/>
            <a:ext cx="327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Folder for saving </a:t>
            </a:r>
            <a:r>
              <a:rPr lang="en-US" dirty="0" err="1"/>
              <a:t>rsa</a:t>
            </a:r>
            <a:r>
              <a:rPr lang="en-US" dirty="0"/>
              <a:t> related files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5812BCA-87CA-EE71-6995-45080FDDF403}"/>
              </a:ext>
            </a:extLst>
          </p:cNvPr>
          <p:cNvCxnSpPr>
            <a:cxnSpLocks/>
          </p:cNvCxnSpPr>
          <p:nvPr/>
        </p:nvCxnSpPr>
        <p:spPr>
          <a:xfrm flipV="1">
            <a:off x="2418735" y="2006628"/>
            <a:ext cx="3421626" cy="323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文本&#10;&#10;AI 生成的内容可能不正确。">
            <a:extLst>
              <a:ext uri="{FF2B5EF4-FFF2-40B4-BE49-F238E27FC236}">
                <a16:creationId xmlns:a16="http://schemas.microsoft.com/office/drawing/2014/main" id="{7DE432FC-1DC5-8607-E559-847459A8E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61" y="1599756"/>
            <a:ext cx="2180119" cy="99215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CFEA6C5-D05F-2ED7-F496-E79CD8206FD6}"/>
              </a:ext>
            </a:extLst>
          </p:cNvPr>
          <p:cNvSpPr txBox="1"/>
          <p:nvPr/>
        </p:nvSpPr>
        <p:spPr>
          <a:xfrm>
            <a:off x="7620681" y="1704831"/>
            <a:ext cx="2556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files for configuring an experiment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F58AB53-827D-06E5-4C88-D97099C634D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261419" y="2723535"/>
            <a:ext cx="4090222" cy="289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B938DF7-F678-06EF-90B7-CAA64914E6E2}"/>
              </a:ext>
            </a:extLst>
          </p:cNvPr>
          <p:cNvSpPr txBox="1"/>
          <p:nvPr/>
        </p:nvSpPr>
        <p:spPr>
          <a:xfrm>
            <a:off x="6351641" y="2689957"/>
            <a:ext cx="3436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Pulse files for generating your pulse sequence for experiment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38DF07B-6A5D-49AF-593C-D2B45F2B57D1}"/>
              </a:ext>
            </a:extLst>
          </p:cNvPr>
          <p:cNvCxnSpPr>
            <a:cxnSpLocks/>
          </p:cNvCxnSpPr>
          <p:nvPr/>
        </p:nvCxnSpPr>
        <p:spPr>
          <a:xfrm>
            <a:off x="2261419" y="3628103"/>
            <a:ext cx="4591665" cy="214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A4B8F2A-F308-F3AE-A764-B54EB81B22A7}"/>
              </a:ext>
            </a:extLst>
          </p:cNvPr>
          <p:cNvCxnSpPr>
            <a:cxnSpLocks/>
          </p:cNvCxnSpPr>
          <p:nvPr/>
        </p:nvCxnSpPr>
        <p:spPr>
          <a:xfrm>
            <a:off x="2703871" y="4493342"/>
            <a:ext cx="4611329" cy="359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54F6087-D339-B3AA-653A-83B5CDD95A42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864077" y="4965290"/>
            <a:ext cx="3705533" cy="600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C5FF5B4-4D26-1FC7-A992-F84D37238C79}"/>
              </a:ext>
            </a:extLst>
          </p:cNvPr>
          <p:cNvCxnSpPr/>
          <p:nvPr/>
        </p:nvCxnSpPr>
        <p:spPr>
          <a:xfrm>
            <a:off x="1877961" y="5427406"/>
            <a:ext cx="3656919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B5432C5-517D-486A-0026-BDA4AB33C27A}"/>
              </a:ext>
            </a:extLst>
          </p:cNvPr>
          <p:cNvSpPr txBox="1"/>
          <p:nvPr/>
        </p:nvSpPr>
        <p:spPr>
          <a:xfrm>
            <a:off x="5761703" y="6116670"/>
            <a:ext cx="2556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generate_ssl_certificate</a:t>
            </a:r>
            <a:r>
              <a:rPr lang="en-US" dirty="0"/>
              <a:t> function 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7A3F14F-A928-4C1D-4F3A-566E58348787}"/>
              </a:ext>
            </a:extLst>
          </p:cNvPr>
          <p:cNvSpPr txBox="1"/>
          <p:nvPr/>
        </p:nvSpPr>
        <p:spPr>
          <a:xfrm>
            <a:off x="6979673" y="3521712"/>
            <a:ext cx="3436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classes and functions for all devices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B1DFAD2-7B14-50A5-3FA4-86725481D1E0}"/>
              </a:ext>
            </a:extLst>
          </p:cNvPr>
          <p:cNvSpPr txBox="1"/>
          <p:nvPr/>
        </p:nvSpPr>
        <p:spPr>
          <a:xfrm>
            <a:off x="7400551" y="4631976"/>
            <a:ext cx="343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Simulated devices for test only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59F1D72-2D8D-B0F8-98D2-7652A596CC5E}"/>
              </a:ext>
            </a:extLst>
          </p:cNvPr>
          <p:cNvSpPr txBox="1"/>
          <p:nvPr/>
        </p:nvSpPr>
        <p:spPr>
          <a:xfrm>
            <a:off x="7569610" y="5242288"/>
            <a:ext cx="3436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your own devices for you own experiment</a:t>
            </a:r>
          </a:p>
        </p:txBody>
      </p:sp>
    </p:spTree>
    <p:extLst>
      <p:ext uri="{BB962C8B-B14F-4D97-AF65-F5344CB8AC3E}">
        <p14:creationId xmlns:p14="http://schemas.microsoft.com/office/powerpoint/2010/main" val="375361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6FE23-92AD-2295-4B63-3E4A63F7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 devices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EAC114-2A6D-AC53-4420-6F452F4DF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0256"/>
            <a:ext cx="8982880" cy="62203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F95302-DC10-D509-3F34-349CFBFE2B1D}"/>
              </a:ext>
            </a:extLst>
          </p:cNvPr>
          <p:cNvCxnSpPr>
            <a:cxnSpLocks/>
          </p:cNvCxnSpPr>
          <p:nvPr/>
        </p:nvCxnSpPr>
        <p:spPr>
          <a:xfrm flipH="1">
            <a:off x="1442434" y="2202288"/>
            <a:ext cx="2923504" cy="685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BE50EE-17B6-97A4-6A3D-9DE41C6E809A}"/>
              </a:ext>
            </a:extLst>
          </p:cNvPr>
          <p:cNvSpPr txBox="1"/>
          <p:nvPr/>
        </p:nvSpPr>
        <p:spPr>
          <a:xfrm>
            <a:off x="155620" y="2888087"/>
            <a:ext cx="352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the </a:t>
            </a:r>
            <a:r>
              <a:rPr lang="en-US" dirty="0" err="1"/>
              <a:t>jupyter</a:t>
            </a:r>
            <a:r>
              <a:rPr lang="en-US" dirty="0"/>
              <a:t> environment to </a:t>
            </a:r>
            <a:r>
              <a:rPr lang="en-US" dirty="0" err="1"/>
              <a:t>device_manager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94C4F-C2D4-73A3-95E3-FDBECBDEE8A1}"/>
              </a:ext>
            </a:extLst>
          </p:cNvPr>
          <p:cNvCxnSpPr/>
          <p:nvPr/>
        </p:nvCxnSpPr>
        <p:spPr>
          <a:xfrm flipH="1">
            <a:off x="5821251" y="2202288"/>
            <a:ext cx="978794" cy="811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33B2CE3-D491-A273-E76D-147D0558C7B6}"/>
              </a:ext>
            </a:extLst>
          </p:cNvPr>
          <p:cNvSpPr txBox="1"/>
          <p:nvPr/>
        </p:nvSpPr>
        <p:spPr>
          <a:xfrm>
            <a:off x="4591318" y="3059668"/>
            <a:ext cx="2459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of the config file (support re expression), if no file use None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D1044A-DD83-5A24-0AAB-F0C0C375526C}"/>
              </a:ext>
            </a:extLst>
          </p:cNvPr>
          <p:cNvCxnSpPr/>
          <p:nvPr/>
        </p:nvCxnSpPr>
        <p:spPr>
          <a:xfrm>
            <a:off x="8783392" y="2202288"/>
            <a:ext cx="476518" cy="1226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B688D0-B11D-8E08-5036-EDCC620F39EC}"/>
              </a:ext>
            </a:extLst>
          </p:cNvPr>
          <p:cNvSpPr txBox="1"/>
          <p:nvPr/>
        </p:nvSpPr>
        <p:spPr>
          <a:xfrm>
            <a:off x="7959143" y="3490484"/>
            <a:ext cx="2905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GUI to edit if you want to change or create new config, otherwise pass False</a:t>
            </a:r>
          </a:p>
        </p:txBody>
      </p:sp>
    </p:spTree>
    <p:extLst>
      <p:ext uri="{BB962C8B-B14F-4D97-AF65-F5344CB8AC3E}">
        <p14:creationId xmlns:p14="http://schemas.microsoft.com/office/powerpoint/2010/main" val="233043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2DBBC-D9C1-9748-6340-CF0C0250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 devices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D73BFB0-1F15-6234-4C82-14F11AF73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40" y="2359786"/>
            <a:ext cx="5486701" cy="429367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9BDEAC-2088-1D89-8902-45DCDDDFB60E}"/>
              </a:ext>
            </a:extLst>
          </p:cNvPr>
          <p:cNvCxnSpPr>
            <a:cxnSpLocks/>
          </p:cNvCxnSpPr>
          <p:nvPr/>
        </p:nvCxnSpPr>
        <p:spPr>
          <a:xfrm flipH="1" flipV="1">
            <a:off x="1674254" y="2137893"/>
            <a:ext cx="103031" cy="679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B0FAD4-6659-137E-5807-00CE4F4F7C40}"/>
              </a:ext>
            </a:extLst>
          </p:cNvPr>
          <p:cNvSpPr txBox="1"/>
          <p:nvPr/>
        </p:nvSpPr>
        <p:spPr>
          <a:xfrm>
            <a:off x="631064" y="1491562"/>
            <a:ext cx="340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name you want to use for calling this device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2E1632-F6F9-3442-D25B-C471112244AB}"/>
              </a:ext>
            </a:extLst>
          </p:cNvPr>
          <p:cNvCxnSpPr>
            <a:cxnSpLocks/>
          </p:cNvCxnSpPr>
          <p:nvPr/>
        </p:nvCxnSpPr>
        <p:spPr>
          <a:xfrm flipV="1">
            <a:off x="2962141" y="2009104"/>
            <a:ext cx="1519707" cy="8046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179509-F3A1-9CE5-BFB0-295E34B146A0}"/>
              </a:ext>
            </a:extLst>
          </p:cNvPr>
          <p:cNvSpPr txBox="1"/>
          <p:nvPr/>
        </p:nvSpPr>
        <p:spPr>
          <a:xfrm>
            <a:off x="3875381" y="1351390"/>
            <a:ext cx="2279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class name of this device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E35788-A582-CDDF-E1BA-75DC10DFB5BF}"/>
              </a:ext>
            </a:extLst>
          </p:cNvPr>
          <p:cNvCxnSpPr/>
          <p:nvPr/>
        </p:nvCxnSpPr>
        <p:spPr>
          <a:xfrm flipV="1">
            <a:off x="4893972" y="1584101"/>
            <a:ext cx="2910625" cy="1229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3C77994-A10E-E1D1-C141-5CFF76027857}"/>
              </a:ext>
            </a:extLst>
          </p:cNvPr>
          <p:cNvSpPr txBox="1"/>
          <p:nvPr/>
        </p:nvSpPr>
        <p:spPr>
          <a:xfrm>
            <a:off x="6694695" y="944794"/>
            <a:ext cx="2704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Params for initializing the device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66AD8B-C5A9-329A-4355-D2DCFD2663D0}"/>
              </a:ext>
            </a:extLst>
          </p:cNvPr>
          <p:cNvSpPr txBox="1"/>
          <p:nvPr/>
        </p:nvSpPr>
        <p:spPr>
          <a:xfrm>
            <a:off x="6787166" y="2359785"/>
            <a:ext cx="50742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Unique_id</a:t>
            </a:r>
            <a:r>
              <a:rPr lang="en-US" dirty="0"/>
              <a:t>: None if you </a:t>
            </a:r>
            <a:r>
              <a:rPr lang="en-US" dirty="0" err="1"/>
              <a:t>dont</a:t>
            </a:r>
            <a:r>
              <a:rPr lang="en-US" dirty="0"/>
              <a:t> care about this parameter</a:t>
            </a:r>
            <a:br>
              <a:rPr lang="en-US" dirty="0"/>
            </a:br>
            <a:r>
              <a:rPr lang="en-US" dirty="0"/>
              <a:t>(initialization using same device class and same </a:t>
            </a:r>
            <a:r>
              <a:rPr lang="en-US" dirty="0" err="1"/>
              <a:t>unique_id</a:t>
            </a:r>
            <a:r>
              <a:rPr lang="en-US" dirty="0"/>
              <a:t> will be treated as same device, therefore reuse the old instance or close the old instance and </a:t>
            </a:r>
            <a:r>
              <a:rPr lang="en-US" dirty="0" err="1"/>
              <a:t>reinit</a:t>
            </a:r>
            <a:r>
              <a:rPr lang="en-US" dirty="0"/>
              <a:t> with new params)</a:t>
            </a:r>
          </a:p>
          <a:p>
            <a:endParaRPr lang="en-US" dirty="0"/>
          </a:p>
          <a:p>
            <a:r>
              <a:rPr lang="en-US" dirty="0" err="1"/>
              <a:t>Xxx_handle:reference</a:t>
            </a:r>
            <a:r>
              <a:rPr lang="en-US" dirty="0"/>
              <a:t> to other device </a:t>
            </a:r>
          </a:p>
        </p:txBody>
      </p:sp>
    </p:spTree>
    <p:extLst>
      <p:ext uri="{BB962C8B-B14F-4D97-AF65-F5344CB8AC3E}">
        <p14:creationId xmlns:p14="http://schemas.microsoft.com/office/powerpoint/2010/main" val="3261015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D238-5346-EE41-12EA-64B40981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 devices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D1E255E-4447-61DA-566C-B3C67C5BF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9796"/>
            <a:ext cx="4978849" cy="37957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8A4406-785D-3E86-A120-0CBA6B0EE8B5}"/>
              </a:ext>
            </a:extLst>
          </p:cNvPr>
          <p:cNvSpPr txBox="1"/>
          <p:nvPr/>
        </p:nvSpPr>
        <p:spPr>
          <a:xfrm>
            <a:off x="6358597" y="2067951"/>
            <a:ext cx="4087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Monitor all devices you have initialized, </a:t>
            </a:r>
          </a:p>
          <a:p>
            <a:r>
              <a:rPr lang="en-US" dirty="0"/>
              <a:t>or all </a:t>
            </a:r>
            <a:r>
              <a:rPr lang="en-US" dirty="0" err="1"/>
              <a:t>pyvisa</a:t>
            </a:r>
            <a:r>
              <a:rPr lang="en-US" dirty="0"/>
              <a:t> devices you have</a:t>
            </a:r>
          </a:p>
        </p:txBody>
      </p:sp>
    </p:spTree>
    <p:extLst>
      <p:ext uri="{BB962C8B-B14F-4D97-AF65-F5344CB8AC3E}">
        <p14:creationId xmlns:p14="http://schemas.microsoft.com/office/powerpoint/2010/main" val="190236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05ECC-0811-275B-B28E-18E6E054A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 device</a:t>
            </a:r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0BF9B88-6499-DB7C-9F8D-DB7137BB5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149528" cy="4598840"/>
          </a:xfrm>
          <a:prstGeom prst="rect">
            <a:avLst/>
          </a:prstGeom>
        </p:spPr>
      </p:pic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6089954-7607-9AB7-DE4A-08E116690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345" y="1690688"/>
            <a:ext cx="6257149" cy="35123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D32798-E70A-3AC4-48C5-027C8C02B75D}"/>
              </a:ext>
            </a:extLst>
          </p:cNvPr>
          <p:cNvSpPr txBox="1"/>
          <p:nvPr/>
        </p:nvSpPr>
        <p:spPr>
          <a:xfrm>
            <a:off x="5614345" y="5585345"/>
            <a:ext cx="527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the comment on </a:t>
            </a:r>
            <a:r>
              <a:rPr lang="en-US" dirty="0" err="1"/>
              <a:t>ManagedProperty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91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693D2-400C-F62D-ABEB-53A468DA0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GUI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76A6C-3D25-181A-86BB-7DDE0C819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361" y="656766"/>
            <a:ext cx="1442747" cy="515266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27A6394-856A-82F0-EDAD-6088C0161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676" y="1804866"/>
            <a:ext cx="5898685" cy="46880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4E34DB-D2E4-27BE-B8D8-8E6E666A5F7B}"/>
              </a:ext>
            </a:extLst>
          </p:cNvPr>
          <p:cNvSpPr txBox="1"/>
          <p:nvPr/>
        </p:nvSpPr>
        <p:spPr>
          <a:xfrm>
            <a:off x="5331655" y="729733"/>
            <a:ext cx="372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Once you have the device, call .</a:t>
            </a:r>
            <a:r>
              <a:rPr lang="en-US" dirty="0" err="1"/>
              <a:t>gui</a:t>
            </a:r>
            <a:r>
              <a:rPr lang="en-US" dirty="0"/>
              <a:t>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943412-DE93-42AF-5ADA-0DB2188402F9}"/>
              </a:ext>
            </a:extLst>
          </p:cNvPr>
          <p:cNvCxnSpPr/>
          <p:nvPr/>
        </p:nvCxnSpPr>
        <p:spPr>
          <a:xfrm flipH="1" flipV="1">
            <a:off x="1842868" y="2250831"/>
            <a:ext cx="1716258" cy="267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F3A464-BFEE-64D6-6985-EC15FD54C1B0}"/>
              </a:ext>
            </a:extLst>
          </p:cNvPr>
          <p:cNvSpPr txBox="1"/>
          <p:nvPr/>
        </p:nvSpPr>
        <p:spPr>
          <a:xfrm>
            <a:off x="249194" y="1881499"/>
            <a:ext cx="3187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remote devices section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3EEDB2-26EF-2A5C-78BE-5A447F2ECC3C}"/>
              </a:ext>
            </a:extLst>
          </p:cNvPr>
          <p:cNvCxnSpPr>
            <a:cxnSpLocks/>
          </p:cNvCxnSpPr>
          <p:nvPr/>
        </p:nvCxnSpPr>
        <p:spPr>
          <a:xfrm flipH="1" flipV="1">
            <a:off x="2562896" y="3876541"/>
            <a:ext cx="996230" cy="272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0F80C07-B11A-45EE-E7DD-ECC4CF61C3BB}"/>
              </a:ext>
            </a:extLst>
          </p:cNvPr>
          <p:cNvSpPr txBox="1"/>
          <p:nvPr/>
        </p:nvSpPr>
        <p:spPr>
          <a:xfrm>
            <a:off x="298349" y="2946043"/>
            <a:ext cx="2627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device is interrupted by external , normally you don’t need to care about this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A21CCF-D016-96CD-2B0E-8CFC43DD5537}"/>
              </a:ext>
            </a:extLst>
          </p:cNvPr>
          <p:cNvCxnSpPr/>
          <p:nvPr/>
        </p:nvCxnSpPr>
        <p:spPr>
          <a:xfrm flipH="1">
            <a:off x="1842867" y="5589431"/>
            <a:ext cx="15936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5851BEC-AE4C-9917-A23D-32315EA15669}"/>
              </a:ext>
            </a:extLst>
          </p:cNvPr>
          <p:cNvSpPr txBox="1"/>
          <p:nvPr/>
        </p:nvSpPr>
        <p:spPr>
          <a:xfrm>
            <a:off x="249194" y="5127766"/>
            <a:ext cx="1697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by </a:t>
            </a:r>
            <a:r>
              <a:rPr lang="en-US" dirty="0" err="1"/>
              <a:t>frequency_lb</a:t>
            </a:r>
            <a:r>
              <a:rPr lang="en-US" dirty="0"/>
              <a:t>, </a:t>
            </a:r>
            <a:r>
              <a:rPr lang="en-US" dirty="0" err="1"/>
              <a:t>frequency_ub</a:t>
            </a:r>
            <a:endParaRPr lang="en-US" dirty="0"/>
          </a:p>
        </p:txBody>
      </p:sp>
      <p:pic>
        <p:nvPicPr>
          <p:cNvPr id="21" name="Picture 2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D72A41B-17CE-6AF0-FA72-6EEC0DB3B6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986" y="1755233"/>
            <a:ext cx="1200318" cy="10478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DCF8A5F-83A6-1B42-160C-2A365E1C4137}"/>
              </a:ext>
            </a:extLst>
          </p:cNvPr>
          <p:cNvSpPr txBox="1"/>
          <p:nvPr/>
        </p:nvSpPr>
        <p:spPr>
          <a:xfrm>
            <a:off x="9708398" y="2946043"/>
            <a:ext cx="1884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also access/change the property of device in non-GUI way</a:t>
            </a:r>
          </a:p>
        </p:txBody>
      </p:sp>
    </p:spTree>
    <p:extLst>
      <p:ext uri="{BB962C8B-B14F-4D97-AF65-F5344CB8AC3E}">
        <p14:creationId xmlns:p14="http://schemas.microsoft.com/office/powerpoint/2010/main" val="309546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32D6-6EDD-8C21-0412-E888AE7F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device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9E0E41E-0E17-2F5E-72DB-597376FFE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4627"/>
            <a:ext cx="7020905" cy="1381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F829AF-CE25-66BD-9694-F692B2512320}"/>
              </a:ext>
            </a:extLst>
          </p:cNvPr>
          <p:cNvSpPr txBox="1"/>
          <p:nvPr/>
        </p:nvSpPr>
        <p:spPr>
          <a:xfrm>
            <a:off x="838200" y="3236685"/>
            <a:ext cx="8770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key and certificate before you can safely create remote device at server and use at client.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Run this </a:t>
            </a:r>
            <a:r>
              <a:rPr lang="en-US" dirty="0" err="1"/>
              <a:t>generate_ssl_certificate</a:t>
            </a:r>
            <a:r>
              <a:rPr lang="en-US" dirty="0"/>
              <a:t>() at server, and make sure you have the same (copy using flash drive etc.) file at the client.</a:t>
            </a:r>
          </a:p>
        </p:txBody>
      </p:sp>
    </p:spTree>
    <p:extLst>
      <p:ext uri="{BB962C8B-B14F-4D97-AF65-F5344CB8AC3E}">
        <p14:creationId xmlns:p14="http://schemas.microsoft.com/office/powerpoint/2010/main" val="232392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2D5C1-1152-3FBF-F7B6-7F82E63C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device</a:t>
            </a:r>
          </a:p>
        </p:txBody>
      </p:sp>
      <p:pic>
        <p:nvPicPr>
          <p:cNvPr id="5" name="Content Placeholder 4" descr="A screenshot of a chat&#10;&#10;AI-generated content may be incorrect.">
            <a:extLst>
              <a:ext uri="{FF2B5EF4-FFF2-40B4-BE49-F238E27FC236}">
                <a16:creationId xmlns:a16="http://schemas.microsoft.com/office/drawing/2014/main" id="{B8688DBB-24CD-AD23-5EAB-EC6041DBC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6872"/>
            <a:ext cx="4086795" cy="2267266"/>
          </a:xfrm>
        </p:spPr>
      </p:pic>
      <p:pic>
        <p:nvPicPr>
          <p:cNvPr id="7" name="Picture 6" descr="A screenshot of a computer error&#10;&#10;AI-generated content may be incorrect.">
            <a:extLst>
              <a:ext uri="{FF2B5EF4-FFF2-40B4-BE49-F238E27FC236}">
                <a16:creationId xmlns:a16="http://schemas.microsoft.com/office/drawing/2014/main" id="{69EE6358-5F4D-E09C-D352-988C92844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609" y="1498293"/>
            <a:ext cx="4086795" cy="22958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8B74B1-B058-36FE-E5BE-D40E055AA535}"/>
              </a:ext>
            </a:extLst>
          </p:cNvPr>
          <p:cNvSpPr txBox="1"/>
          <p:nvPr/>
        </p:nvSpPr>
        <p:spPr>
          <a:xfrm>
            <a:off x="838200" y="3938954"/>
            <a:ext cx="9374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and close allow access on the server device. The client can then access to server device using the </a:t>
            </a:r>
            <a:r>
              <a:rPr lang="en-US" dirty="0" err="1"/>
              <a:t>ip</a:t>
            </a:r>
            <a:r>
              <a:rPr lang="en-US" dirty="0"/>
              <a:t> and port shown above.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device on client side should be initialized using </a:t>
            </a:r>
            <a:r>
              <a:rPr lang="en-US" dirty="0" err="1"/>
              <a:t>RemoteDevice</a:t>
            </a:r>
            <a:r>
              <a:rPr lang="en-US" dirty="0"/>
              <a:t> class with </a:t>
            </a:r>
            <a:r>
              <a:rPr lang="en-US" dirty="0" err="1"/>
              <a:t>ip</a:t>
            </a:r>
            <a:r>
              <a:rPr lang="en-US" dirty="0"/>
              <a:t> and port. </a:t>
            </a:r>
          </a:p>
        </p:txBody>
      </p:sp>
    </p:spTree>
    <p:extLst>
      <p:ext uri="{BB962C8B-B14F-4D97-AF65-F5344CB8AC3E}">
        <p14:creationId xmlns:p14="http://schemas.microsoft.com/office/powerpoint/2010/main" val="216029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848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主题​​</vt:lpstr>
      <vt:lpstr>Documentation for Device submodule</vt:lpstr>
      <vt:lpstr>PowerPoint Presentation</vt:lpstr>
      <vt:lpstr>Init devices</vt:lpstr>
      <vt:lpstr>Init devices</vt:lpstr>
      <vt:lpstr>Init devices</vt:lpstr>
      <vt:lpstr>Init device</vt:lpstr>
      <vt:lpstr>Device GUI</vt:lpstr>
      <vt:lpstr>Remote device</vt:lpstr>
      <vt:lpstr>Remote device</vt:lpstr>
      <vt:lpstr>Counter</vt:lpstr>
      <vt:lpstr>BaseCounterNI</vt:lpstr>
      <vt:lpstr>BaseCounterNI</vt:lpstr>
      <vt:lpstr>Pulse</vt:lpstr>
      <vt:lpstr>Write your own devices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Shuhao Wu</dc:creator>
  <cp:lastModifiedBy>Shuhao Wu</cp:lastModifiedBy>
  <cp:revision>7</cp:revision>
  <dcterms:created xsi:type="dcterms:W3CDTF">2025-09-10T22:39:18Z</dcterms:created>
  <dcterms:modified xsi:type="dcterms:W3CDTF">2025-09-16T21:22:32Z</dcterms:modified>
</cp:coreProperties>
</file>