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Logic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2EA2-DB63-F790-2CA4-0C255AA2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Raw_plot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D649FB-C396-EE83-989F-D5D5262F5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1936"/>
            <a:ext cx="5077534" cy="1181265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BE33A9A-2772-464A-41C2-0EC03746F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0" y="2729036"/>
            <a:ext cx="1829055" cy="685896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F7D529B-A496-B602-06C4-B161BA75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80" y="3446699"/>
            <a:ext cx="2038635" cy="828791"/>
          </a:xfrm>
          <a:prstGeom prst="rect">
            <a:avLst/>
          </a:prstGeom>
        </p:spPr>
      </p:pic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70DD3965-8E14-A8ED-7D82-3797DA530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55" y="1501936"/>
            <a:ext cx="5100176" cy="4295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39BB31-0AF5-8F42-371D-84EB28780E7E}"/>
              </a:ext>
            </a:extLst>
          </p:cNvPr>
          <p:cNvSpPr txBox="1"/>
          <p:nvPr/>
        </p:nvSpPr>
        <p:spPr>
          <a:xfrm>
            <a:off x="838200" y="4754880"/>
            <a:ext cx="5773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</a:t>
            </a:r>
            <a:r>
              <a:rPr lang="en-US" dirty="0" err="1"/>
              <a:t>live_plot</a:t>
            </a:r>
            <a:r>
              <a:rPr lang="en-US" dirty="0"/>
              <a:t> using any </a:t>
            </a:r>
            <a:r>
              <a:rPr lang="en-US" dirty="0" err="1"/>
              <a:t>data_x</a:t>
            </a:r>
            <a:r>
              <a:rPr lang="en-US" dirty="0"/>
              <a:t>, </a:t>
            </a:r>
            <a:r>
              <a:rPr lang="en-US" dirty="0" err="1"/>
              <a:t>data_y</a:t>
            </a:r>
            <a:endParaRPr lang="en-US" dirty="0"/>
          </a:p>
          <a:p>
            <a:r>
              <a:rPr lang="en-US" dirty="0"/>
              <a:t>1, </a:t>
            </a:r>
            <a:r>
              <a:rPr lang="en-US" dirty="0" err="1"/>
              <a:t>data_x</a:t>
            </a:r>
            <a:r>
              <a:rPr lang="en-US" dirty="0"/>
              <a:t> is (n,1) </a:t>
            </a:r>
            <a:r>
              <a:rPr lang="en-US" dirty="0" err="1"/>
              <a:t>np.array</a:t>
            </a:r>
            <a:r>
              <a:rPr lang="en-US" dirty="0"/>
              <a:t>, </a:t>
            </a:r>
            <a:r>
              <a:rPr lang="en-US" dirty="0" err="1"/>
              <a:t>data_y</a:t>
            </a:r>
            <a:r>
              <a:rPr lang="en-US" dirty="0"/>
              <a:t> is (n,1) </a:t>
            </a:r>
            <a:r>
              <a:rPr lang="en-US" dirty="0" err="1"/>
              <a:t>np.array</a:t>
            </a:r>
            <a:endParaRPr lang="en-US" dirty="0"/>
          </a:p>
          <a:p>
            <a:r>
              <a:rPr lang="en-US" dirty="0"/>
              <a:t>2, </a:t>
            </a:r>
            <a:r>
              <a:rPr lang="en-US" dirty="0" err="1"/>
              <a:t>raw_plot</a:t>
            </a:r>
            <a:r>
              <a:rPr lang="en-US" dirty="0"/>
              <a:t> uses the caller in </a:t>
            </a:r>
            <a:r>
              <a:rPr lang="en-US" dirty="0" err="1"/>
              <a:t>cls_name_str</a:t>
            </a:r>
            <a:r>
              <a:rPr lang="en-US" dirty="0"/>
              <a:t> to plot this figure, ‘</a:t>
            </a:r>
            <a:r>
              <a:rPr lang="en-US" dirty="0" err="1"/>
              <a:t>ple</a:t>
            </a:r>
            <a:r>
              <a:rPr lang="en-US" dirty="0"/>
              <a:t>’ in this case, you can use other e.g. </a:t>
            </a:r>
            <a:r>
              <a:rPr lang="en-US"/>
              <a:t>‘pl’.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7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6F24-D5E9-1C22-F407-35194598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pic>
        <p:nvPicPr>
          <p:cNvPr id="5" name="Picture 4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5E99D69A-4FC7-CF28-D452-F65ADF7F6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500"/>
            <a:ext cx="10078857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18D74-1605-4932-879B-DFEF0672A1B0}"/>
              </a:ext>
            </a:extLst>
          </p:cNvPr>
          <p:cNvSpPr txBox="1"/>
          <p:nvPr/>
        </p:nvSpPr>
        <p:spPr>
          <a:xfrm>
            <a:off x="838200" y="4825218"/>
            <a:ext cx="1007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tasks should end with _task to be found in GUI</a:t>
            </a:r>
          </a:p>
        </p:txBody>
      </p:sp>
    </p:spTree>
    <p:extLst>
      <p:ext uri="{BB962C8B-B14F-4D97-AF65-F5344CB8AC3E}">
        <p14:creationId xmlns:p14="http://schemas.microsoft.com/office/powerpoint/2010/main" val="34373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A8D8-FE06-0D26-4B16-FEAAC052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"/>
            <a:ext cx="10515600" cy="6595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Location: Confocal-GUIv2/Confocal_GUIv2/logic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3CAF6F-BB70-A196-A4B4-CAA550BD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8303"/>
            <a:ext cx="3563875" cy="14684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8D6C90-A65A-2D76-26FC-3131FA56DF9C}"/>
              </a:ext>
            </a:extLst>
          </p:cNvPr>
          <p:cNvCxnSpPr>
            <a:cxnSpLocks/>
          </p:cNvCxnSpPr>
          <p:nvPr/>
        </p:nvCxnSpPr>
        <p:spPr>
          <a:xfrm flipV="1">
            <a:off x="2884868" y="2428303"/>
            <a:ext cx="2461380" cy="623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CC5773-03A6-F45B-92A8-EE2E4AF0EC30}"/>
              </a:ext>
            </a:extLst>
          </p:cNvPr>
          <p:cNvSpPr txBox="1"/>
          <p:nvPr/>
        </p:nvSpPr>
        <p:spPr>
          <a:xfrm>
            <a:off x="5658473" y="2093967"/>
            <a:ext cx="42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logic of different measurement, e.g. Rabi, PL, PLE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6EDEA-24BD-C094-14AB-19279947CD8E}"/>
              </a:ext>
            </a:extLst>
          </p:cNvPr>
          <p:cNvCxnSpPr/>
          <p:nvPr/>
        </p:nvCxnSpPr>
        <p:spPr>
          <a:xfrm>
            <a:off x="2150772" y="3618963"/>
            <a:ext cx="2627290" cy="1133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E4552E-936E-FA99-A769-000FAEE168A6}"/>
              </a:ext>
            </a:extLst>
          </p:cNvPr>
          <p:cNvSpPr txBox="1"/>
          <p:nvPr/>
        </p:nvSpPr>
        <p:spPr>
          <a:xfrm>
            <a:off x="4886017" y="4440309"/>
            <a:ext cx="452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complicated logic that multiple measurements may be involved, and also may have processing of data</a:t>
            </a:r>
          </a:p>
        </p:txBody>
      </p:sp>
    </p:spTree>
    <p:extLst>
      <p:ext uri="{BB962C8B-B14F-4D97-AF65-F5344CB8AC3E}">
        <p14:creationId xmlns:p14="http://schemas.microsoft.com/office/powerpoint/2010/main" val="3753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FE23-92AD-2295-4B63-3E4A63F7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BaseMeasurement</a:t>
            </a:r>
            <a:endParaRPr lang="en-US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091A8E-704C-CB8D-94FE-AC7F91B60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65437" cy="33964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704EEF-EB6B-4813-FD8F-B43F64E48A5B}"/>
              </a:ext>
            </a:extLst>
          </p:cNvPr>
          <p:cNvCxnSpPr>
            <a:cxnSpLocks/>
          </p:cNvCxnSpPr>
          <p:nvPr/>
        </p:nvCxnSpPr>
        <p:spPr>
          <a:xfrm flipH="1">
            <a:off x="838200" y="3606119"/>
            <a:ext cx="413825" cy="2537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AE5E80-4FC4-0366-9561-C5A5B83A212B}"/>
              </a:ext>
            </a:extLst>
          </p:cNvPr>
          <p:cNvSpPr txBox="1"/>
          <p:nvPr/>
        </p:nvSpPr>
        <p:spPr>
          <a:xfrm>
            <a:off x="1045112" y="5958557"/>
            <a:ext cx="34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of the measurement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F2A54-20CA-931B-3202-CF80CBA0FED8}"/>
              </a:ext>
            </a:extLst>
          </p:cNvPr>
          <p:cNvSpPr txBox="1"/>
          <p:nvPr/>
        </p:nvSpPr>
        <p:spPr>
          <a:xfrm>
            <a:off x="6812924" y="1493949"/>
            <a:ext cx="5215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consists of a few key steps:</a:t>
            </a:r>
          </a:p>
          <a:p>
            <a:endParaRPr lang="en-US" dirty="0"/>
          </a:p>
          <a:p>
            <a:r>
              <a:rPr lang="en-US" dirty="0"/>
              <a:t>1, </a:t>
            </a:r>
            <a:r>
              <a:rPr lang="en-US" dirty="0" err="1"/>
              <a:t>to_initial_state</a:t>
            </a:r>
            <a:r>
              <a:rPr lang="en-US" dirty="0"/>
              <a:t>(), set all devices to the initial state for this measurement</a:t>
            </a:r>
          </a:p>
          <a:p>
            <a:endParaRPr lang="en-US" dirty="0"/>
          </a:p>
          <a:p>
            <a:r>
              <a:rPr lang="en-US" dirty="0"/>
              <a:t>2, loop </a:t>
            </a:r>
            <a:r>
              <a:rPr lang="en-US" dirty="0" err="1"/>
              <a:t>repeat_cur</a:t>
            </a:r>
            <a:r>
              <a:rPr lang="en-US" dirty="0"/>
              <a:t>, value in repeat, </a:t>
            </a:r>
            <a:r>
              <a:rPr lang="en-US" dirty="0" err="1"/>
              <a:t>data_x</a:t>
            </a:r>
            <a:r>
              <a:rPr lang="en-US" dirty="0"/>
              <a:t>. This is the variable in a measurement, e.g. frequency in ODMR measurement</a:t>
            </a:r>
          </a:p>
          <a:p>
            <a:endParaRPr lang="en-US" dirty="0"/>
          </a:p>
          <a:p>
            <a:r>
              <a:rPr lang="en-US" dirty="0"/>
              <a:t>3, </a:t>
            </a:r>
            <a:r>
              <a:rPr lang="en-US" dirty="0" err="1"/>
              <a:t>device_to_state</a:t>
            </a:r>
            <a:r>
              <a:rPr lang="en-US" dirty="0"/>
              <a:t>(value), set devices to certain state based on current </a:t>
            </a:r>
            <a:r>
              <a:rPr lang="en-US" dirty="0" err="1"/>
              <a:t>data_x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4, </a:t>
            </a:r>
            <a:r>
              <a:rPr lang="en-US" dirty="0" err="1"/>
              <a:t>update_data_y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), acquire </a:t>
            </a:r>
            <a:r>
              <a:rPr lang="en-US" dirty="0" err="1"/>
              <a:t>data_y</a:t>
            </a:r>
            <a:r>
              <a:rPr lang="en-US" dirty="0"/>
              <a:t> (photon counts in most cases) and update its value to </a:t>
            </a:r>
            <a:r>
              <a:rPr lang="en-US" dirty="0" err="1"/>
              <a:t>data_y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5, </a:t>
            </a:r>
            <a:r>
              <a:rPr lang="en-US" dirty="0" err="1"/>
              <a:t>to_final_state</a:t>
            </a:r>
            <a:r>
              <a:rPr lang="en-US" dirty="0"/>
              <a:t>(), set devices to its final state, or in other words, clean up.</a:t>
            </a:r>
          </a:p>
        </p:txBody>
      </p:sp>
    </p:spTree>
    <p:extLst>
      <p:ext uri="{BB962C8B-B14F-4D97-AF65-F5344CB8AC3E}">
        <p14:creationId xmlns:p14="http://schemas.microsoft.com/office/powerpoint/2010/main" val="233043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0E9-CD1B-3EF5-D983-C8B6D01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60CD2DD-339D-EA09-639B-62CF3D18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81" y="1261294"/>
            <a:ext cx="4910438" cy="54349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45E0B-4453-F4BC-35F1-F1D3650A5BAC}"/>
              </a:ext>
            </a:extLst>
          </p:cNvPr>
          <p:cNvCxnSpPr>
            <a:cxnSpLocks/>
          </p:cNvCxnSpPr>
          <p:nvPr/>
        </p:nvCxnSpPr>
        <p:spPr>
          <a:xfrm flipV="1">
            <a:off x="3010486" y="991673"/>
            <a:ext cx="3020114" cy="69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8A8BDB-CD26-DDB5-7A8B-382FC861ED03}"/>
              </a:ext>
            </a:extLst>
          </p:cNvPr>
          <p:cNvSpPr txBox="1"/>
          <p:nvPr/>
        </p:nvSpPr>
        <p:spPr>
          <a:xfrm>
            <a:off x="6096000" y="114510"/>
            <a:ext cx="5984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decorator to register basic information</a:t>
            </a:r>
          </a:p>
          <a:p>
            <a:r>
              <a:rPr lang="en-US" dirty="0"/>
              <a:t>1, caller defines how you can call this measurement</a:t>
            </a:r>
          </a:p>
          <a:p>
            <a:r>
              <a:rPr lang="en-US" dirty="0"/>
              <a:t>2, plotter defines which </a:t>
            </a:r>
            <a:r>
              <a:rPr lang="en-US" dirty="0" err="1"/>
              <a:t>live_plotter</a:t>
            </a:r>
            <a:r>
              <a:rPr lang="en-US" dirty="0"/>
              <a:t> to plot the live result, can be Live1D, Live2DDis, </a:t>
            </a:r>
            <a:r>
              <a:rPr lang="en-US" dirty="0" err="1"/>
              <a:t>LiveLiveDis</a:t>
            </a:r>
            <a:endParaRPr lang="en-US" dirty="0"/>
          </a:p>
          <a:p>
            <a:r>
              <a:rPr lang="en-US" dirty="0"/>
              <a:t>3, </a:t>
            </a:r>
            <a:r>
              <a:rPr lang="en-US" dirty="0" err="1"/>
              <a:t>device_names</a:t>
            </a:r>
            <a:r>
              <a:rPr lang="en-US" dirty="0"/>
              <a:t> are all the devices used</a:t>
            </a:r>
          </a:p>
          <a:p>
            <a:r>
              <a:rPr lang="en-US" dirty="0"/>
              <a:t>4, </a:t>
            </a:r>
            <a:r>
              <a:rPr lang="en-US" dirty="0" err="1"/>
              <a:t>update_mode_valid</a:t>
            </a:r>
            <a:r>
              <a:rPr lang="en-US" dirty="0"/>
              <a:t> defines all useable </a:t>
            </a:r>
            <a:r>
              <a:rPr lang="en-US" dirty="0" err="1"/>
              <a:t>update_mode</a:t>
            </a:r>
            <a:endParaRPr lang="en-US" dirty="0"/>
          </a:p>
          <a:p>
            <a:r>
              <a:rPr lang="en-US" dirty="0"/>
              <a:t>5, use 1 for unit if you don’t have a unit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FF781-E4E1-CB18-A430-88DBE6A10583}"/>
              </a:ext>
            </a:extLst>
          </p:cNvPr>
          <p:cNvCxnSpPr>
            <a:cxnSpLocks/>
          </p:cNvCxnSpPr>
          <p:nvPr/>
        </p:nvCxnSpPr>
        <p:spPr>
          <a:xfrm flipV="1">
            <a:off x="2614411" y="531110"/>
            <a:ext cx="0" cy="234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C26E33-B5C5-CD5B-FBC2-70C399FD182F}"/>
              </a:ext>
            </a:extLst>
          </p:cNvPr>
          <p:cNvSpPr txBox="1"/>
          <p:nvPr/>
        </p:nvSpPr>
        <p:spPr>
          <a:xfrm>
            <a:off x="1581075" y="161778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your axis labels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4D321-B49A-16BA-80E3-9AC7A864AFA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54569" y="2533121"/>
            <a:ext cx="2432714" cy="1445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3D49FB-8E12-999F-1CAE-029D2DCBA410}"/>
              </a:ext>
            </a:extLst>
          </p:cNvPr>
          <p:cNvSpPr txBox="1"/>
          <p:nvPr/>
        </p:nvSpPr>
        <p:spPr>
          <a:xfrm>
            <a:off x="5987283" y="2348455"/>
            <a:ext cx="630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methods you must realize to complete a base </a:t>
            </a:r>
            <a:r>
              <a:rPr lang="en-US" dirty="0" err="1"/>
              <a:t>measuement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F8F418-A36C-D795-1F43-BCFA3C335E4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155324" y="3197406"/>
            <a:ext cx="2994146" cy="137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459546-28AE-D06F-19EA-C6D8445BB559}"/>
              </a:ext>
            </a:extLst>
          </p:cNvPr>
          <p:cNvSpPr txBox="1"/>
          <p:nvPr/>
        </p:nvSpPr>
        <p:spPr>
          <a:xfrm>
            <a:off x="6149470" y="2874240"/>
            <a:ext cx="53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Read_x</a:t>
            </a:r>
            <a:r>
              <a:rPr lang="en-US" dirty="0"/>
              <a:t>, </a:t>
            </a:r>
            <a:r>
              <a:rPr lang="en-US" dirty="0" err="1"/>
              <a:t>set_x</a:t>
            </a:r>
            <a:r>
              <a:rPr lang="en-US" dirty="0"/>
              <a:t> used by GUI to display and set data, </a:t>
            </a:r>
            <a:r>
              <a:rPr lang="en-US" dirty="0" err="1"/>
              <a:t>set_x</a:t>
            </a:r>
            <a:r>
              <a:rPr lang="en-US" dirty="0"/>
              <a:t> can be </a:t>
            </a:r>
            <a:r>
              <a:rPr lang="en-US" dirty="0" err="1"/>
              <a:t>device_to_state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F6F75E-6278-EAAD-77EC-1717D546157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554569" y="5223609"/>
            <a:ext cx="2541431" cy="777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D8D82A-D473-B47D-606A-68723B31A232}"/>
              </a:ext>
            </a:extLst>
          </p:cNvPr>
          <p:cNvSpPr txBox="1"/>
          <p:nvPr/>
        </p:nvSpPr>
        <p:spPr>
          <a:xfrm>
            <a:off x="6096000" y="3792448"/>
            <a:ext cx="5778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parameters you need to input to start a measurement</a:t>
            </a:r>
          </a:p>
          <a:p>
            <a:r>
              <a:rPr lang="en-US" dirty="0"/>
              <a:t>1, </a:t>
            </a:r>
            <a:r>
              <a:rPr lang="en-US" dirty="0" err="1"/>
              <a:t>data_x</a:t>
            </a:r>
            <a:r>
              <a:rPr lang="en-US" dirty="0"/>
              <a:t> is (n, 1) </a:t>
            </a:r>
            <a:r>
              <a:rPr lang="en-US" dirty="0" err="1"/>
              <a:t>np.array</a:t>
            </a:r>
            <a:r>
              <a:rPr lang="en-US" dirty="0"/>
              <a:t>, generated from </a:t>
            </a:r>
            <a:r>
              <a:rPr lang="en-US" dirty="0" err="1"/>
              <a:t>x_array</a:t>
            </a:r>
            <a:r>
              <a:rPr lang="en-US" dirty="0"/>
              <a:t>, </a:t>
            </a:r>
            <a:r>
              <a:rPr lang="en-US" dirty="0" err="1"/>
              <a:t>y_array</a:t>
            </a:r>
            <a:r>
              <a:rPr lang="en-US" dirty="0"/>
              <a:t> etc. if not given</a:t>
            </a:r>
          </a:p>
          <a:p>
            <a:r>
              <a:rPr lang="en-US" dirty="0"/>
              <a:t>2, if </a:t>
            </a:r>
            <a:r>
              <a:rPr lang="en-US" dirty="0" err="1"/>
              <a:t>pulse_file</a:t>
            </a:r>
            <a:r>
              <a:rPr lang="en-US" dirty="0"/>
              <a:t> is not None, then measurement will apply given pulse in the beginning</a:t>
            </a:r>
          </a:p>
          <a:p>
            <a:r>
              <a:rPr lang="en-US" dirty="0"/>
              <a:t>3, counter=‘counter’, the first counter is the device name in measurement code, the second counter is the device name in your </a:t>
            </a:r>
            <a:r>
              <a:rPr lang="en-US" dirty="0" err="1"/>
              <a:t>jupyter</a:t>
            </a:r>
            <a:r>
              <a:rPr lang="en-US" dirty="0"/>
              <a:t> environment. Others as well.</a:t>
            </a:r>
          </a:p>
          <a:p>
            <a:r>
              <a:rPr lang="en-US" dirty="0"/>
              <a:t>4, If you add/use any other params, add to caller and also to __</a:t>
            </a:r>
            <a:r>
              <a:rPr lang="en-US" dirty="0" err="1"/>
              <a:t>init</a:t>
            </a:r>
            <a:r>
              <a:rPr lang="en-US" dirty="0"/>
              <a:t>__, ref to </a:t>
            </a:r>
            <a:r>
              <a:rPr lang="en-US" dirty="0" err="1"/>
              <a:t>ODMRMeasurement</a:t>
            </a:r>
            <a:r>
              <a:rPr lang="en-US" dirty="0"/>
              <a:t> for example. </a:t>
            </a:r>
          </a:p>
        </p:txBody>
      </p:sp>
    </p:spTree>
    <p:extLst>
      <p:ext uri="{BB962C8B-B14F-4D97-AF65-F5344CB8AC3E}">
        <p14:creationId xmlns:p14="http://schemas.microsoft.com/office/powerpoint/2010/main" val="5282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D451-5879-F387-2B0F-B1A8D00C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Update_mode</a:t>
            </a:r>
            <a:endParaRPr lang="en-US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5E3697B-DC69-ACBA-D076-81B234BF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488"/>
            <a:ext cx="7011572" cy="410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9B28C-46EA-78B5-AAE8-F7513E586862}"/>
              </a:ext>
            </a:extLst>
          </p:cNvPr>
          <p:cNvSpPr txBox="1"/>
          <p:nvPr/>
        </p:nvSpPr>
        <p:spPr>
          <a:xfrm>
            <a:off x="8032653" y="2442801"/>
            <a:ext cx="3868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Update_mode</a:t>
            </a:r>
            <a:r>
              <a:rPr lang="en-US" dirty="0"/>
              <a:t> defines how </a:t>
            </a:r>
            <a:r>
              <a:rPr lang="en-US" dirty="0" err="1"/>
              <a:t>data_y</a:t>
            </a:r>
            <a:r>
              <a:rPr lang="en-US" dirty="0"/>
              <a:t> acquired in </a:t>
            </a:r>
            <a:r>
              <a:rPr lang="en-US" dirty="0" err="1"/>
              <a:t>repeat_cur</a:t>
            </a:r>
            <a:r>
              <a:rPr lang="en-US" dirty="0"/>
              <a:t> more than one ‘add’ to previous </a:t>
            </a:r>
            <a:r>
              <a:rPr lang="en-US" dirty="0" err="1"/>
              <a:t>data_y</a:t>
            </a:r>
            <a:r>
              <a:rPr lang="en-US" dirty="0"/>
              <a:t> results</a:t>
            </a:r>
          </a:p>
          <a:p>
            <a:endParaRPr lang="en-US" dirty="0"/>
          </a:p>
          <a:p>
            <a:r>
              <a:rPr lang="en-US" dirty="0"/>
              <a:t>1, add means add</a:t>
            </a:r>
          </a:p>
          <a:p>
            <a:r>
              <a:rPr lang="en-US" dirty="0"/>
              <a:t>2, replace means replace </a:t>
            </a:r>
          </a:p>
          <a:p>
            <a:r>
              <a:rPr lang="en-US" dirty="0"/>
              <a:t>3, create means create new line without clear the old results</a:t>
            </a:r>
          </a:p>
          <a:p>
            <a:r>
              <a:rPr lang="en-US" dirty="0"/>
              <a:t>4, roll means shift the results, used in live measurement which newest data always at the left most position </a:t>
            </a:r>
          </a:p>
        </p:txBody>
      </p:sp>
    </p:spTree>
    <p:extLst>
      <p:ext uri="{BB962C8B-B14F-4D97-AF65-F5344CB8AC3E}">
        <p14:creationId xmlns:p14="http://schemas.microsoft.com/office/powerpoint/2010/main" val="186339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C868645F-EA27-AB02-9200-F2C4FD622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4"/>
          <a:stretch>
            <a:fillRect/>
          </a:stretch>
        </p:blipFill>
        <p:spPr>
          <a:xfrm>
            <a:off x="6085280" y="720622"/>
            <a:ext cx="6106720" cy="5144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3FEDA-F8E7-8B7F-679C-F17B772D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measurement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6A04E7-50E2-4ECE-05B8-C92E39DC0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" y="1483795"/>
            <a:ext cx="5925377" cy="1314633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6A067F7-1DEC-3608-16E1-7127010BF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4" y="2809358"/>
            <a:ext cx="505848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42EF-C220-5122-3D3E-B5AFF5C9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4866A-3D57-C66F-9C64-1FF4A3E2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14"/>
            <a:ext cx="2133898" cy="33342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8BADC5-4ECD-317D-C2A2-614DD2EA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4656"/>
            <a:ext cx="5047445" cy="556334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07B0C7-C012-ED10-6AF9-361AFF0AE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65" y="365125"/>
            <a:ext cx="3239021" cy="29585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2DD26F-8334-28B6-1921-F0554FD1ADEA}"/>
              </a:ext>
            </a:extLst>
          </p:cNvPr>
          <p:cNvCxnSpPr/>
          <p:nvPr/>
        </p:nvCxnSpPr>
        <p:spPr>
          <a:xfrm flipV="1">
            <a:off x="1171977" y="1844418"/>
            <a:ext cx="5228823" cy="342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66FE2E-90BB-8530-2C81-6EEE81F7FD48}"/>
              </a:ext>
            </a:extLst>
          </p:cNvPr>
          <p:cNvSpPr txBox="1"/>
          <p:nvPr/>
        </p:nvSpPr>
        <p:spPr>
          <a:xfrm>
            <a:off x="8332631" y="1027906"/>
            <a:ext cx="368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basic parameters in settings button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5124B8-EC19-3795-9D9E-406CF7CF3CF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854558" y="2815134"/>
            <a:ext cx="6787166" cy="237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913648-FB90-72EF-0AC9-6CCC6001C3E2}"/>
              </a:ext>
            </a:extLst>
          </p:cNvPr>
          <p:cNvSpPr txBox="1"/>
          <p:nvPr/>
        </p:nvSpPr>
        <p:spPr>
          <a:xfrm>
            <a:off x="8641724" y="2353469"/>
            <a:ext cx="355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unit</a:t>
            </a:r>
          </a:p>
          <a:p>
            <a:r>
              <a:rPr lang="en-US" dirty="0"/>
              <a:t>1, nm-&gt;GHz-&gt;MHz-&gt;nm</a:t>
            </a:r>
          </a:p>
          <a:p>
            <a:r>
              <a:rPr lang="en-US" dirty="0"/>
              <a:t>2, us-&gt;ns-&gt;</a:t>
            </a:r>
            <a:r>
              <a:rPr lang="en-US" dirty="0" err="1"/>
              <a:t>ms</a:t>
            </a:r>
            <a:r>
              <a:rPr lang="en-US" dirty="0"/>
              <a:t>-&gt;us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3079F-A930-CA35-5D35-ECAB8261E47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18208" y="3613666"/>
            <a:ext cx="3785316" cy="165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0EA881-1D44-5696-6D64-7863C8126A5C}"/>
              </a:ext>
            </a:extLst>
          </p:cNvPr>
          <p:cNvSpPr txBox="1"/>
          <p:nvPr/>
        </p:nvSpPr>
        <p:spPr>
          <a:xfrm>
            <a:off x="7803524" y="3429000"/>
            <a:ext cx="35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existed 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78E9D-6A5B-1A7B-1E3C-B923B2B529F8}"/>
              </a:ext>
            </a:extLst>
          </p:cNvPr>
          <p:cNvSpPr/>
          <p:nvPr/>
        </p:nvSpPr>
        <p:spPr>
          <a:xfrm>
            <a:off x="838200" y="5731099"/>
            <a:ext cx="2278487" cy="59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0E4B25-A4F9-41D1-6B68-512FEBC82C19}"/>
              </a:ext>
            </a:extLst>
          </p:cNvPr>
          <p:cNvCxnSpPr>
            <a:cxnSpLocks/>
          </p:cNvCxnSpPr>
          <p:nvPr/>
        </p:nvCxnSpPr>
        <p:spPr>
          <a:xfrm flipV="1">
            <a:off x="3116687" y="4780784"/>
            <a:ext cx="3431778" cy="1130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B90D59-6D62-D4BB-D367-A91989B45FE4}"/>
              </a:ext>
            </a:extLst>
          </p:cNvPr>
          <p:cNvSpPr txBox="1"/>
          <p:nvPr/>
        </p:nvSpPr>
        <p:spPr>
          <a:xfrm>
            <a:off x="6602569" y="3819488"/>
            <a:ext cx="5589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Min, max, step to generate </a:t>
            </a:r>
            <a:r>
              <a:rPr lang="en-US" dirty="0" err="1"/>
              <a:t>x_array</a:t>
            </a:r>
            <a:endParaRPr lang="en-US" dirty="0"/>
          </a:p>
          <a:p>
            <a:r>
              <a:rPr lang="en-US" dirty="0"/>
              <a:t>2, exp for exposure, if you change </a:t>
            </a:r>
            <a:r>
              <a:rPr lang="en-US" dirty="0" err="1"/>
              <a:t>counter_mode</a:t>
            </a:r>
            <a:r>
              <a:rPr lang="en-US" dirty="0"/>
              <a:t> to </a:t>
            </a:r>
            <a:r>
              <a:rPr lang="en-US" dirty="0" err="1"/>
              <a:t>apd_sample</a:t>
            </a:r>
            <a:r>
              <a:rPr lang="en-US" dirty="0"/>
              <a:t>, exp will change to pts which is </a:t>
            </a:r>
            <a:r>
              <a:rPr lang="en-US" dirty="0" err="1"/>
              <a:t>sample_num</a:t>
            </a:r>
            <a:endParaRPr lang="en-US" dirty="0"/>
          </a:p>
          <a:p>
            <a:r>
              <a:rPr lang="en-US" dirty="0"/>
              <a:t>3, If you enable raw </a:t>
            </a:r>
            <a:r>
              <a:rPr lang="en-US" dirty="0" err="1"/>
              <a:t>data_x</a:t>
            </a:r>
            <a:r>
              <a:rPr lang="en-US" dirty="0"/>
              <a:t>, this will change to </a:t>
            </a:r>
            <a:r>
              <a:rPr lang="en-US" dirty="0" err="1"/>
              <a:t>data_x</a:t>
            </a:r>
            <a:r>
              <a:rPr lang="en-US" dirty="0"/>
              <a:t> edit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1B28DC-CFCA-04BD-E957-EEF6AD1BA496}"/>
              </a:ext>
            </a:extLst>
          </p:cNvPr>
          <p:cNvCxnSpPr>
            <a:cxnSpLocks/>
          </p:cNvCxnSpPr>
          <p:nvPr/>
        </p:nvCxnSpPr>
        <p:spPr>
          <a:xfrm flipV="1">
            <a:off x="3889420" y="5763236"/>
            <a:ext cx="2845157" cy="148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A5A345-05E3-0879-D6AE-A78244F45C7B}"/>
              </a:ext>
            </a:extLst>
          </p:cNvPr>
          <p:cNvSpPr txBox="1"/>
          <p:nvPr/>
        </p:nvSpPr>
        <p:spPr>
          <a:xfrm>
            <a:off x="6788681" y="5514153"/>
            <a:ext cx="513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on to use right click on fig to </a:t>
            </a:r>
            <a:r>
              <a:rPr lang="en-US" dirty="0" err="1"/>
              <a:t>device_to_state</a:t>
            </a:r>
            <a:r>
              <a:rPr lang="en-US" dirty="0"/>
              <a:t> to where you click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DE7E90-87B1-D860-5E8A-EDAB3BBEFBA9}"/>
              </a:ext>
            </a:extLst>
          </p:cNvPr>
          <p:cNvCxnSpPr/>
          <p:nvPr/>
        </p:nvCxnSpPr>
        <p:spPr>
          <a:xfrm>
            <a:off x="4378817" y="6160484"/>
            <a:ext cx="2021983" cy="38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0B6B74-2488-6AB4-7492-9C5CCD08FD7F}"/>
              </a:ext>
            </a:extLst>
          </p:cNvPr>
          <p:cNvSpPr txBox="1"/>
          <p:nvPr/>
        </p:nvSpPr>
        <p:spPr>
          <a:xfrm>
            <a:off x="6400800" y="6236562"/>
            <a:ext cx="433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turn it on, this is same as </a:t>
            </a:r>
            <a:r>
              <a:rPr lang="en-US" dirty="0" err="1"/>
              <a:t>pulse_file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317458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E683-2960-262A-7648-77437C98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measurement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6593BF-6084-D2B7-357E-20F9509E6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5" y="1257300"/>
            <a:ext cx="4671747" cy="55340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0B1DF-50B8-4887-0D6F-0BD165859B69}"/>
              </a:ext>
            </a:extLst>
          </p:cNvPr>
          <p:cNvCxnSpPr>
            <a:cxnSpLocks/>
          </p:cNvCxnSpPr>
          <p:nvPr/>
        </p:nvCxnSpPr>
        <p:spPr>
          <a:xfrm flipV="1">
            <a:off x="4765183" y="2971601"/>
            <a:ext cx="1918952" cy="3416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D3F268-DBDC-6EE4-F1AA-37E8E76754EB}"/>
              </a:ext>
            </a:extLst>
          </p:cNvPr>
          <p:cNvSpPr txBox="1"/>
          <p:nvPr/>
        </p:nvSpPr>
        <p:spPr>
          <a:xfrm>
            <a:off x="6851561" y="1159099"/>
            <a:ext cx="4056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2D measurement, there is a </a:t>
            </a:r>
            <a:r>
              <a:rPr lang="en-US" dirty="0" err="1"/>
              <a:t>bound_pts</a:t>
            </a:r>
            <a:r>
              <a:rPr lang="en-US" dirty="0"/>
              <a:t> parameter, and the </a:t>
            </a:r>
            <a:r>
              <a:rPr lang="en-US" dirty="0" err="1"/>
              <a:t>data_x</a:t>
            </a:r>
            <a:r>
              <a:rPr lang="en-US" dirty="0"/>
              <a:t> is calculated as the points inside polygon based on </a:t>
            </a:r>
            <a:r>
              <a:rPr lang="en-US" dirty="0" err="1"/>
              <a:t>x_array</a:t>
            </a:r>
            <a:r>
              <a:rPr lang="en-US" dirty="0"/>
              <a:t>, </a:t>
            </a:r>
            <a:r>
              <a:rPr lang="en-US" dirty="0" err="1"/>
              <a:t>y_array</a:t>
            </a:r>
            <a:r>
              <a:rPr lang="en-US" dirty="0"/>
              <a:t> and </a:t>
            </a:r>
            <a:r>
              <a:rPr lang="en-US" dirty="0" err="1"/>
              <a:t>bound_pts</a:t>
            </a:r>
            <a:r>
              <a:rPr lang="en-US" dirty="0"/>
              <a:t> (more than two points).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don’t want </a:t>
            </a:r>
            <a:r>
              <a:rPr lang="en-US" dirty="0" err="1"/>
              <a:t>bound_pts</a:t>
            </a:r>
            <a:r>
              <a:rPr lang="en-US" dirty="0"/>
              <a:t>, hit that X button to clear the coordinates.</a:t>
            </a:r>
          </a:p>
          <a:p>
            <a:endParaRPr lang="en-US" dirty="0"/>
          </a:p>
          <a:p>
            <a:r>
              <a:rPr lang="en-US" dirty="0"/>
              <a:t>You can edit coordinates directly or turn on Add and use right click on figure to add point.</a:t>
            </a:r>
          </a:p>
        </p:txBody>
      </p:sp>
    </p:spTree>
    <p:extLst>
      <p:ext uri="{BB962C8B-B14F-4D97-AF65-F5344CB8AC3E}">
        <p14:creationId xmlns:p14="http://schemas.microsoft.com/office/powerpoint/2010/main" val="13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BFB3-FA23-39A4-BB67-D67C096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AC42AE-83DC-F7FD-3EAA-96644219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2505"/>
            <a:ext cx="5334744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2EDCD-34BF-4EA5-8483-11903E18C667}"/>
              </a:ext>
            </a:extLst>
          </p:cNvPr>
          <p:cNvSpPr txBox="1"/>
          <p:nvPr/>
        </p:nvSpPr>
        <p:spPr>
          <a:xfrm>
            <a:off x="838200" y="3319974"/>
            <a:ext cx="644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then you can load old results, and access to its data and device states etc.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3375FB-416C-35D9-6600-891FC9A5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8068"/>
            <a:ext cx="23815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809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主题​​</vt:lpstr>
      <vt:lpstr>Documentation for Logic submodule</vt:lpstr>
      <vt:lpstr>PowerPoint Presentation</vt:lpstr>
      <vt:lpstr>BaseMeasurement</vt:lpstr>
      <vt:lpstr>Measurement</vt:lpstr>
      <vt:lpstr>Update_mode</vt:lpstr>
      <vt:lpstr>Run measurement</vt:lpstr>
      <vt:lpstr>Run measurement</vt:lpstr>
      <vt:lpstr>Run measurement</vt:lpstr>
      <vt:lpstr>Load</vt:lpstr>
      <vt:lpstr>Raw_plot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15</cp:revision>
  <dcterms:created xsi:type="dcterms:W3CDTF">2025-09-10T22:39:18Z</dcterms:created>
  <dcterms:modified xsi:type="dcterms:W3CDTF">2025-09-17T19:00:58Z</dcterms:modified>
</cp:coreProperties>
</file>