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Lora" pitchFamily="2" charset="0"/>
      <p:regular r:id="rId22"/>
      <p:bold r:id="rId23"/>
      <p:italic r:id="rId24"/>
      <p:boldItalic r:id="rId25"/>
    </p:embeddedFont>
    <p:embeddedFont>
      <p:font typeface="Lora Medium" pitchFamily="2" charset="0"/>
      <p:regular r:id="rId26"/>
      <p:bold r:id="rId27"/>
      <p:italic r:id="rId28"/>
      <p:boldItalic r:id="rId29"/>
    </p:embeddedFont>
    <p:embeddedFont>
      <p:font typeface="Lora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Paupe" userId="18df00632587ff82" providerId="LiveId" clId="{14A74E6C-6310-4628-89B1-BC257F6B20C1}"/>
    <pc:docChg chg="delSld">
      <pc:chgData name="Jake Paupe" userId="18df00632587ff82" providerId="LiveId" clId="{14A74E6C-6310-4628-89B1-BC257F6B20C1}" dt="2023-04-24T03:54:29.531" v="0" actId="2696"/>
      <pc:docMkLst>
        <pc:docMk/>
      </pc:docMkLst>
      <pc:sldChg chg="del">
        <pc:chgData name="Jake Paupe" userId="18df00632587ff82" providerId="LiveId" clId="{14A74E6C-6310-4628-89B1-BC257F6B20C1}" dt="2023-04-24T03:54:29.531" v="0" actId="2696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dcf73d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8dcf73d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e7b76c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8e7b76c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8dcf73d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8dcf73d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8bc74d1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8bc74d1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8bc74d1c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8bc74d1c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8bc74d1c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8bc74d1c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76c4a70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76c4a70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77c99d5c4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77c99d5c4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77c99d5c4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77c99d5c4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77c99d5c4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77c99d5c4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77c99d5c4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77c99d5c4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9a0f0a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9a0f0a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19a0f0a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19a0f0a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9a0f0a4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9a0f0a4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19a0f0a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19a0f0a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19a0f0a4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19a0f0a4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dcf73d4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8dcf73d4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8e7b76c6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8e7b76c6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326600"/>
            <a:ext cx="43788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Supermarket Sweep</a:t>
            </a:r>
            <a:endParaRPr b="1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355300"/>
            <a:ext cx="4795800" cy="1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Medium"/>
                <a:ea typeface="Lora Medium"/>
                <a:cs typeface="Lora Medium"/>
                <a:sym typeface="Lora Medium"/>
              </a:rPr>
              <a:t>Kevin Dee, Quentin Mot, Jake Paupe, &amp; Lea Seaberg</a:t>
            </a:r>
            <a:endParaRPr>
              <a:solidFill>
                <a:srgbClr val="012F16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Will converge to optimal solution eventually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Will not remove ANY subtours connected to Start Node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Ensures we don’t remove optimal solution, but…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Considers solutions we know aren’t optimal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■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(0 → 1 → 0)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311725" y="398050"/>
            <a:ext cx="5355600" cy="6960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5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Original Algorithm Observations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311725" y="398050"/>
            <a:ext cx="4168800" cy="6960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Improved Algorithm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5">
                <a:solidFill>
                  <a:schemeClr val="dk1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Last Optimal Value = $52.97 (Time = 90, Capacity = 3)</a:t>
            </a:r>
            <a:endParaRPr sz="1765">
              <a:solidFill>
                <a:schemeClr val="dk1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12F16"/>
              </a:buClr>
              <a:buSzPts val="1765"/>
              <a:buFont typeface="Lora"/>
              <a:buAutoNum type="arabicPeriod"/>
            </a:pPr>
            <a:r>
              <a:rPr lang="en" sz="176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Solve Model (Time = 90, Capacity = 4) and Identify Tour(s)</a:t>
            </a:r>
            <a:endParaRPr sz="176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alphaLcPeriod"/>
            </a:pP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Tour #1: (0 → 1 → 0)</a:t>
            </a:r>
            <a:endParaRPr sz="139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alphaLcPeriod"/>
            </a:pP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Tour #2: (23 → 24 → 25 → 23)</a:t>
            </a:r>
            <a:endParaRPr sz="139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765"/>
              <a:buFont typeface="Lora"/>
              <a:buAutoNum type="arabicPeriod"/>
            </a:pPr>
            <a:r>
              <a:rPr lang="en" sz="176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If # of Tours = 1:</a:t>
            </a:r>
            <a:endParaRPr sz="176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alphaLcPeriod"/>
            </a:pPr>
            <a:r>
              <a:rPr lang="en" sz="1395">
                <a:solidFill>
                  <a:srgbClr val="012F16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Optimal Value = Last Optimal Value</a:t>
            </a:r>
            <a:r>
              <a:rPr lang="en" sz="1395">
                <a:solidFill>
                  <a:srgbClr val="012F16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→ </a:t>
            </a:r>
            <a:r>
              <a:rPr lang="en" sz="1395" b="1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Terminate Algorithm</a:t>
            </a:r>
            <a:endParaRPr sz="1395" b="1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06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765"/>
              <a:buFont typeface="Lora"/>
              <a:buAutoNum type="arabicPeriod"/>
            </a:pPr>
            <a:r>
              <a:rPr lang="en" sz="176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Else:</a:t>
            </a:r>
            <a:endParaRPr sz="176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alphaLcPeriod"/>
            </a:pP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Save Subtours to Subtour Storage that:</a:t>
            </a:r>
            <a:endParaRPr sz="139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1371600" lvl="2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romanLcPeriod"/>
            </a:pP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Do not include Start Node</a:t>
            </a:r>
            <a:endParaRPr sz="139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1828800" lvl="3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arabicPeriod"/>
            </a:pP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(23 → 24 → 25 → 23) added to storage</a:t>
            </a:r>
            <a:endParaRPr sz="139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1371600" lvl="2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Lora"/>
              <a:buAutoNum type="romanLcPeriod"/>
            </a:pPr>
            <a:r>
              <a:rPr lang="en" sz="1395">
                <a:solidFill>
                  <a:schemeClr val="dk1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Include Start Node AND have value less than Last Optimal Value</a:t>
            </a:r>
            <a:endParaRPr sz="1395">
              <a:solidFill>
                <a:schemeClr val="dk1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marL="1828800" lvl="3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Lora"/>
              <a:buAutoNum type="arabicPeriod"/>
            </a:pPr>
            <a:r>
              <a:rPr lang="en" sz="1395">
                <a:solidFill>
                  <a:schemeClr val="dk1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(0 → 1 → 0) → $6.99 &lt; $52.97</a:t>
            </a:r>
            <a:endParaRPr sz="1395">
              <a:solidFill>
                <a:schemeClr val="dk1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marL="1828800" lvl="3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Lora"/>
              <a:buAutoNum type="arabicPeriod"/>
            </a:pPr>
            <a:r>
              <a:rPr lang="en" sz="1395">
                <a:solidFill>
                  <a:schemeClr val="dk1"/>
                </a:solidFill>
                <a:highlight>
                  <a:srgbClr val="FFFF00"/>
                </a:highlight>
                <a:latin typeface="Lora"/>
                <a:ea typeface="Lora"/>
                <a:cs typeface="Lora"/>
                <a:sym typeface="Lora"/>
              </a:rPr>
              <a:t>(0 → 1 → 0) added to storage</a:t>
            </a:r>
            <a:endParaRPr sz="1395">
              <a:solidFill>
                <a:schemeClr val="dk1"/>
              </a:solidFill>
              <a:highlight>
                <a:srgbClr val="FFFF00"/>
              </a:highlight>
              <a:latin typeface="Lora"/>
              <a:ea typeface="Lora"/>
              <a:cs typeface="Lora"/>
              <a:sym typeface="Lora"/>
            </a:endParaRPr>
          </a:p>
          <a:p>
            <a:pPr marL="914400" lvl="1" indent="-3171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395"/>
              <a:buFont typeface="Lora"/>
              <a:buAutoNum type="alphaLcPeriod"/>
            </a:pPr>
            <a:r>
              <a:rPr lang="en" sz="1395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Start over from Step (1)</a:t>
            </a:r>
            <a:endParaRPr sz="1395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11725" y="445150"/>
            <a:ext cx="5552700" cy="5727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Improved Algorithm Observations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No longer gets “stuck” on poor solutions connected to Start Node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(0 → 1 → 0)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Ramping up through Capacity (T = 90, C = 1) → (T = 90, C = 2) … (T = 90, C = 15)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Solve time of ~15 minutes 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Ramping up through Time (T = 5, C = 15) → (T = 6, C = 15) ... (T = 90, C = 15)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Solve time of ~5 hours 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11725" y="445150"/>
            <a:ext cx="3605100" cy="5727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3.3: Code: Functions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l="-765"/>
          <a:stretch/>
        </p:blipFill>
        <p:spPr>
          <a:xfrm>
            <a:off x="84525" y="1496775"/>
            <a:ext cx="8907076" cy="27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494713"/>
            <a:ext cx="4134624" cy="2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424" y="769288"/>
            <a:ext cx="4392877" cy="360491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311725" y="445150"/>
            <a:ext cx="3619200" cy="5727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3.3: Code: Model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00" y="1200875"/>
            <a:ext cx="6479599" cy="36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311725" y="445150"/>
            <a:ext cx="5126700" cy="5727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4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3.3: Code: Subtour Eliminator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07025"/>
            <a:ext cx="4455900" cy="2704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/>
          <p:nvPr/>
        </p:nvSpPr>
        <p:spPr>
          <a:xfrm>
            <a:off x="311725" y="321850"/>
            <a:ext cx="4455900" cy="10449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17500" y="505000"/>
            <a:ext cx="3952200" cy="6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Varying Constraints: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Time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cxnSp>
        <p:nvCxnSpPr>
          <p:cNvPr id="170" name="Google Shape;170;p29"/>
          <p:cNvCxnSpPr/>
          <p:nvPr/>
        </p:nvCxnSpPr>
        <p:spPr>
          <a:xfrm rot="10800000">
            <a:off x="3677325" y="2634725"/>
            <a:ext cx="0" cy="38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9"/>
          <p:cNvSpPr txBox="1"/>
          <p:nvPr/>
        </p:nvSpPr>
        <p:spPr>
          <a:xfrm>
            <a:off x="5114425" y="2634725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Plateaus at 107 seconds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l="37138" t="12928" r="24949" b="68693"/>
          <a:stretch/>
        </p:blipFill>
        <p:spPr>
          <a:xfrm>
            <a:off x="5114425" y="1792700"/>
            <a:ext cx="3350252" cy="67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5107400" y="3237200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At a value of $154.85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07000"/>
            <a:ext cx="4455900" cy="26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/>
          <p:nvPr/>
        </p:nvSpPr>
        <p:spPr>
          <a:xfrm>
            <a:off x="311725" y="321850"/>
            <a:ext cx="3829200" cy="10449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17500" y="505000"/>
            <a:ext cx="3952200" cy="6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Varying Constraints: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Capacity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cxnSp>
        <p:nvCxnSpPr>
          <p:cNvPr id="181" name="Google Shape;181;p30"/>
          <p:cNvCxnSpPr/>
          <p:nvPr/>
        </p:nvCxnSpPr>
        <p:spPr>
          <a:xfrm rot="10800000">
            <a:off x="1916150" y="2423525"/>
            <a:ext cx="0" cy="57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2" name="Google Shape;182;p30"/>
          <p:cNvPicPr preferRelativeResize="0"/>
          <p:nvPr/>
        </p:nvPicPr>
        <p:blipFill rotWithShape="1">
          <a:blip r:embed="rId4">
            <a:alphaModFix/>
          </a:blip>
          <a:srcRect l="45760" t="46236" r="33732" b="33900"/>
          <a:stretch/>
        </p:blipFill>
        <p:spPr>
          <a:xfrm>
            <a:off x="5931625" y="1707000"/>
            <a:ext cx="1944352" cy="7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5114425" y="2634725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Plateaus at 18 items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5107400" y="3237200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At a value of $148.82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311725" y="321850"/>
            <a:ext cx="4455900" cy="10449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7500" y="505000"/>
            <a:ext cx="3952200" cy="6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Varying Constraints: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Time vs. Capacity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89600" y="3706650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Plateaus at 18 items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482575" y="4309125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At a value of $148.82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93113" y="2026675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Plateaus at 107 seconds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486088" y="2629150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 sz="1800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At a value of $154.85</a:t>
            </a:r>
            <a:endParaRPr sz="1800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86088" y="1552288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Time</a:t>
            </a:r>
            <a:endParaRPr sz="1800"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482575" y="3231613"/>
            <a:ext cx="359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Capacity</a:t>
            </a:r>
            <a:endParaRPr sz="1800"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4065050" y="2909025"/>
            <a:ext cx="663300" cy="38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2F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5048613" y="2571738"/>
            <a:ext cx="3592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Time has a greater effect on the objective value than the capacity does</a:t>
            </a:r>
            <a:endParaRPr sz="1800"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Questions</a:t>
            </a:r>
            <a:endParaRPr b="1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50" y="1251575"/>
            <a:ext cx="5355249" cy="34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11725" y="416650"/>
            <a:ext cx="3592200" cy="5400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25" y="416525"/>
            <a:ext cx="34311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Problem Description</a:t>
            </a:r>
            <a:endParaRPr sz="2500"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922275" y="1097600"/>
            <a:ext cx="2984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Goa</a:t>
            </a:r>
            <a:r>
              <a:rPr lang="en" b="1">
                <a:latin typeface="Lora"/>
                <a:ea typeface="Lora"/>
                <a:cs typeface="Lora"/>
                <a:sym typeface="Lora"/>
              </a:rPr>
              <a:t>l:</a:t>
            </a: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 Maximize the total value of the items the shopper brings back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Constraints: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Continuous path – no teleporting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Shopper can grab only one of each item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Shopper has 90 seconds and a cart capacity of 15 items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ora Medium"/>
              <a:buChar char="●"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Shopper moves at a rate of 10 ft/s and takes 2 seconds to get an item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11725" y="321850"/>
            <a:ext cx="5169000" cy="9582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25" y="321850"/>
            <a:ext cx="4845000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Mathematical Formulation: 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Data and Objective Function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38" y="1446200"/>
            <a:ext cx="7910127" cy="32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11700" y="445025"/>
            <a:ext cx="4892100" cy="9582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36400" cy="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Mathematical Formulation: 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Decision Variables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2280" r="34195"/>
          <a:stretch/>
        </p:blipFill>
        <p:spPr>
          <a:xfrm>
            <a:off x="333963" y="1716100"/>
            <a:ext cx="7104473" cy="20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311725" y="321850"/>
            <a:ext cx="4873200" cy="9582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12375"/>
            <a:ext cx="456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Mathematical Formulation: 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Constraints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2F16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r="18995"/>
          <a:stretch/>
        </p:blipFill>
        <p:spPr>
          <a:xfrm>
            <a:off x="346273" y="1350975"/>
            <a:ext cx="662265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r="22178"/>
          <a:stretch/>
        </p:blipFill>
        <p:spPr>
          <a:xfrm>
            <a:off x="303913" y="1344449"/>
            <a:ext cx="6402575" cy="32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311725" y="321850"/>
            <a:ext cx="4873200" cy="9582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312375"/>
            <a:ext cx="456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Mathematical Formulation: 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Constraints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2F1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6974"/>
            <a:ext cx="8353775" cy="30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311725" y="321850"/>
            <a:ext cx="4873200" cy="9582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2375"/>
            <a:ext cx="456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Mathematical Formulation: 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Constraints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12F1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11725" y="445025"/>
            <a:ext cx="4492500" cy="5727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Lazy Constraint Discussion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Cannot add all constraints attached to (9)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Will have negative impact on runtime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Only remove Subtour from consideration when we encounter it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675" y="3084850"/>
            <a:ext cx="6089374" cy="10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311725" y="398050"/>
            <a:ext cx="3971400" cy="696000"/>
          </a:xfrm>
          <a:prstGeom prst="homePlate">
            <a:avLst>
              <a:gd name="adj" fmla="val 50000"/>
            </a:avLst>
          </a:prstGeom>
          <a:solidFill>
            <a:srgbClr val="B7C4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12F16"/>
                </a:solidFill>
                <a:latin typeface="Lora SemiBold"/>
                <a:ea typeface="Lora SemiBold"/>
                <a:cs typeface="Lora SemiBold"/>
                <a:sym typeface="Lora SemiBold"/>
              </a:rPr>
              <a:t>Original Algorithm</a:t>
            </a:r>
            <a:endParaRPr>
              <a:solidFill>
                <a:srgbClr val="012F16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AutoNum type="arabi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Solve Model (Time = 90, Capacity = 4) and Identify Tour(s)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AutoNum type="alphaL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Tour #1: (0 → 1 → 0)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AutoNum type="alphaL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Tour #2: (23 → 24 → 25 → 23)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AutoNum type="arabi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If # of Tours = 1: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AutoNum type="alphaL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Optimal Solution  → </a:t>
            </a:r>
            <a:r>
              <a:rPr lang="en" b="1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Terminate Algorithm</a:t>
            </a:r>
            <a:endParaRPr b="1"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800"/>
              <a:buFont typeface="Lora"/>
              <a:buAutoNum type="arabi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Else: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AutoNum type="alphaL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Save Subtours without Start Node (denoted as 0) to Subtour Storage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AutoNum type="romanL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(23 → 24 → 25 → 23) added to storage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12F16"/>
              </a:buClr>
              <a:buSzPts val="1400"/>
              <a:buFont typeface="Lora"/>
              <a:buAutoNum type="alphaLcPeriod"/>
            </a:pPr>
            <a:r>
              <a:rPr lang="en">
                <a:solidFill>
                  <a:srgbClr val="012F16"/>
                </a:solidFill>
                <a:latin typeface="Lora"/>
                <a:ea typeface="Lora"/>
                <a:cs typeface="Lora"/>
                <a:sym typeface="Lora"/>
              </a:rPr>
              <a:t>Start over from Step (1)</a:t>
            </a:r>
            <a:endParaRPr>
              <a:solidFill>
                <a:srgbClr val="012F1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(16:9)</PresentationFormat>
  <Paragraphs>83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Lora</vt:lpstr>
      <vt:lpstr>Lora Medium</vt:lpstr>
      <vt:lpstr>Lora SemiBold</vt:lpstr>
      <vt:lpstr>Simple Light</vt:lpstr>
      <vt:lpstr>Supermarket Sweep</vt:lpstr>
      <vt:lpstr>Problem Description</vt:lpstr>
      <vt:lpstr>Mathematical Formulation:  Data and Objective Function</vt:lpstr>
      <vt:lpstr>Mathematical Formulation:  Decision Variables</vt:lpstr>
      <vt:lpstr>Mathematical Formulation:  Constraints </vt:lpstr>
      <vt:lpstr>Mathematical Formulation:  Constraints </vt:lpstr>
      <vt:lpstr>Mathematical Formulation:  Constraints </vt:lpstr>
      <vt:lpstr>Lazy Constraint Discussion</vt:lpstr>
      <vt:lpstr>Original Algorithm</vt:lpstr>
      <vt:lpstr>Original Algorithm Observations</vt:lpstr>
      <vt:lpstr>Improved Algorithm</vt:lpstr>
      <vt:lpstr>Improved Algorithm Observations</vt:lpstr>
      <vt:lpstr>3.3: Code: Functions</vt:lpstr>
      <vt:lpstr>3.3: Code: Model</vt:lpstr>
      <vt:lpstr>3.3: Code: Subtour Eliminator</vt:lpstr>
      <vt:lpstr>Varying Constraints: Time</vt:lpstr>
      <vt:lpstr>Varying Constraints: Capacity</vt:lpstr>
      <vt:lpstr>Varying Constraints: Time vs. Capacity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Sweep</dc:title>
  <cp:lastModifiedBy>Jake Paupe</cp:lastModifiedBy>
  <cp:revision>1</cp:revision>
  <dcterms:modified xsi:type="dcterms:W3CDTF">2023-04-24T03:54:33Z</dcterms:modified>
</cp:coreProperties>
</file>