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54" r:id="rId28"/>
    <p:sldId id="355" r:id="rId29"/>
    <p:sldId id="284" r:id="rId30"/>
    <p:sldId id="285" r:id="rId31"/>
    <p:sldId id="356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53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437" y="202819"/>
            <a:ext cx="833912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265935"/>
            <a:ext cx="3657600" cy="458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0085" y="202819"/>
            <a:ext cx="798382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444" y="1060450"/>
            <a:ext cx="7008495" cy="4538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iz.com/c-programming/c-dynamic-memory-allocation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" y="70103"/>
            <a:ext cx="9012936" cy="6691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9359" y="6410769"/>
                </a:lnTo>
                <a:lnTo>
                  <a:pt x="8998968" y="6457290"/>
                </a:lnTo>
                <a:lnTo>
                  <a:pt x="8982275" y="6501081"/>
                </a:lnTo>
                <a:lnTo>
                  <a:pt x="8959791" y="6541631"/>
                </a:lnTo>
                <a:lnTo>
                  <a:pt x="8932024" y="6578430"/>
                </a:lnTo>
                <a:lnTo>
                  <a:pt x="8899487" y="6610967"/>
                </a:lnTo>
                <a:lnTo>
                  <a:pt x="8862690" y="6638733"/>
                </a:lnTo>
                <a:lnTo>
                  <a:pt x="8822144" y="6661216"/>
                </a:lnTo>
                <a:lnTo>
                  <a:pt x="8778359" y="6677908"/>
                </a:lnTo>
                <a:lnTo>
                  <a:pt x="8731847" y="6688297"/>
                </a:lnTo>
                <a:lnTo>
                  <a:pt x="8683117" y="6691873"/>
                </a:lnTo>
                <a:lnTo>
                  <a:pt x="329844" y="6691873"/>
                </a:lnTo>
                <a:lnTo>
                  <a:pt x="281102" y="6688297"/>
                </a:lnTo>
                <a:lnTo>
                  <a:pt x="234580" y="6677908"/>
                </a:lnTo>
                <a:lnTo>
                  <a:pt x="190789" y="6661216"/>
                </a:lnTo>
                <a:lnTo>
                  <a:pt x="150240" y="6638733"/>
                </a:lnTo>
                <a:lnTo>
                  <a:pt x="113441" y="6610967"/>
                </a:lnTo>
                <a:lnTo>
                  <a:pt x="80905" y="6578430"/>
                </a:lnTo>
                <a:lnTo>
                  <a:pt x="53139" y="6541631"/>
                </a:lnTo>
                <a:lnTo>
                  <a:pt x="30656" y="6501081"/>
                </a:lnTo>
                <a:lnTo>
                  <a:pt x="13965" y="6457290"/>
                </a:lnTo>
                <a:lnTo>
                  <a:pt x="3576" y="641076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0" y="121920"/>
                </a:moveTo>
                <a:lnTo>
                  <a:pt x="9022080" y="121920"/>
                </a:lnTo>
                <a:lnTo>
                  <a:pt x="902208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0" y="111251"/>
                </a:moveTo>
                <a:lnTo>
                  <a:pt x="9022080" y="111251"/>
                </a:lnTo>
                <a:lnTo>
                  <a:pt x="9022080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84" y="1517903"/>
            <a:ext cx="9022080" cy="145859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206375" rIns="0" bIns="0" rtlCol="0">
            <a:spAutoFit/>
          </a:bodyPr>
          <a:lstStyle/>
          <a:p>
            <a:pPr marL="3891279" marR="481330" indent="-3370579">
              <a:lnSpc>
                <a:spcPct val="100000"/>
              </a:lnSpc>
              <a:spcBef>
                <a:spcPts val="1625"/>
              </a:spcBef>
            </a:pPr>
            <a:r>
              <a:rPr sz="3200" b="1" spc="-5" dirty="0">
                <a:solidFill>
                  <a:srgbClr val="FFFFFF"/>
                </a:solidFill>
                <a:latin typeface="Perpetua"/>
                <a:cs typeface="Perpetua"/>
              </a:rPr>
              <a:t>18CSS101J </a:t>
            </a:r>
            <a:r>
              <a:rPr sz="3200" b="1" dirty="0">
                <a:solidFill>
                  <a:srgbClr val="FFFFFF"/>
                </a:solidFill>
                <a:latin typeface="Perpetua"/>
                <a:cs typeface="Perpetua"/>
              </a:rPr>
              <a:t>– </a:t>
            </a:r>
            <a:r>
              <a:rPr sz="3200" b="1" spc="5" dirty="0">
                <a:solidFill>
                  <a:srgbClr val="FFFFFF"/>
                </a:solidFill>
                <a:latin typeface="Perpetua"/>
                <a:cs typeface="Perpetua"/>
              </a:rPr>
              <a:t>Programming </a:t>
            </a:r>
            <a:r>
              <a:rPr sz="3200" b="1" dirty="0">
                <a:solidFill>
                  <a:srgbClr val="FFFFFF"/>
                </a:solidFill>
                <a:latin typeface="Perpetua"/>
                <a:cs typeface="Perpetua"/>
              </a:rPr>
              <a:t>for </a:t>
            </a:r>
            <a:r>
              <a:rPr sz="3200" b="1" spc="-10" dirty="0">
                <a:solidFill>
                  <a:srgbClr val="FFFFFF"/>
                </a:solidFill>
                <a:latin typeface="Perpetua"/>
                <a:cs typeface="Perpetua"/>
              </a:rPr>
              <a:t>Problem </a:t>
            </a:r>
            <a:r>
              <a:rPr sz="3200" b="1" dirty="0">
                <a:solidFill>
                  <a:srgbClr val="FFFFFF"/>
                </a:solidFill>
                <a:latin typeface="Perpetua"/>
                <a:cs typeface="Perpetua"/>
              </a:rPr>
              <a:t>Solving  </a:t>
            </a:r>
            <a:r>
              <a:rPr sz="3200" b="1" spc="-5" dirty="0">
                <a:solidFill>
                  <a:srgbClr val="FFFFFF"/>
                </a:solidFill>
                <a:latin typeface="Perpetua"/>
                <a:cs typeface="Perpetua"/>
              </a:rPr>
              <a:t>Unit</a:t>
            </a:r>
            <a:r>
              <a:rPr sz="3200" b="1" spc="-10" dirty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Perpetua"/>
                <a:cs typeface="Perpetua"/>
              </a:rPr>
              <a:t>IV</a:t>
            </a:r>
            <a:endParaRPr sz="3200">
              <a:latin typeface="Perpetua"/>
              <a:cs typeface="Perpet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6139" rIns="0" bIns="0" rtlCol="0">
            <a:spAutoFit/>
          </a:bodyPr>
          <a:lstStyle/>
          <a:p>
            <a:pPr marL="3451860" marR="5080" indent="-291592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SRM INSTITUTE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SCIENCE AND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TECHNOLOGY,  </a:t>
            </a:r>
            <a:r>
              <a:rPr sz="2400" b="1" spc="-5" dirty="0">
                <a:latin typeface="Arial"/>
                <a:cs typeface="Arial"/>
              </a:rPr>
              <a:t>CHENNAI.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8228" y="3429000"/>
            <a:ext cx="2519172" cy="2520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Adding Constant </a:t>
            </a:r>
            <a:r>
              <a:rPr sz="3600" spc="-10" dirty="0">
                <a:solidFill>
                  <a:srgbClr val="C00000"/>
                </a:solidFill>
              </a:rPr>
              <a:t>five </a:t>
            </a:r>
            <a:r>
              <a:rPr sz="3600" spc="-35" dirty="0">
                <a:solidFill>
                  <a:srgbClr val="C00000"/>
                </a:solidFill>
              </a:rPr>
              <a:t>to </a:t>
            </a:r>
            <a:r>
              <a:rPr sz="3600" dirty="0">
                <a:solidFill>
                  <a:srgbClr val="C00000"/>
                </a:solidFill>
              </a:rPr>
              <a:t>the </a:t>
            </a:r>
            <a:r>
              <a:rPr sz="3600" spc="-15" dirty="0">
                <a:solidFill>
                  <a:srgbClr val="C00000"/>
                </a:solidFill>
              </a:rPr>
              <a:t>given array  </a:t>
            </a:r>
            <a:r>
              <a:rPr sz="3600" dirty="0">
                <a:solidFill>
                  <a:srgbClr val="C00000"/>
                </a:solidFill>
              </a:rPr>
              <a:t>using </a:t>
            </a:r>
            <a:r>
              <a:rPr sz="3600" spc="-5" dirty="0">
                <a:solidFill>
                  <a:srgbClr val="C00000"/>
                </a:solidFill>
              </a:rPr>
              <a:t>functions(One-Dimensional)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308960"/>
            <a:ext cx="3858260" cy="458597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359"/>
              </a:spcBef>
              <a:buClr>
                <a:srgbClr val="D24717"/>
              </a:buClr>
              <a:buSzPct val="85294"/>
              <a:buFont typeface="Wingdings 2"/>
              <a:buChar char=""/>
              <a:tabLst>
                <a:tab pos="287020" algn="l"/>
              </a:tabLst>
            </a:pPr>
            <a:r>
              <a:rPr sz="3400" b="1" spc="-5" dirty="0">
                <a:latin typeface="Perpetua"/>
                <a:cs typeface="Perpetua"/>
              </a:rPr>
              <a:t>Main</a:t>
            </a:r>
            <a:r>
              <a:rPr sz="3400" b="1" spc="-10" dirty="0">
                <a:latin typeface="Perpetua"/>
                <a:cs typeface="Perpetua"/>
              </a:rPr>
              <a:t> </a:t>
            </a:r>
            <a:r>
              <a:rPr sz="3400" b="1" spc="-5" dirty="0">
                <a:latin typeface="Perpetua"/>
                <a:cs typeface="Perpetua"/>
              </a:rPr>
              <a:t>Function</a:t>
            </a:r>
            <a:endParaRPr sz="3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165"/>
              </a:spcBef>
            </a:pPr>
            <a:r>
              <a:rPr sz="2200" spc="-5" dirty="0">
                <a:latin typeface="Perpetua"/>
                <a:cs typeface="Perpetua"/>
              </a:rPr>
              <a:t>int main()</a:t>
            </a:r>
            <a:endParaRPr sz="22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Perpetua"/>
                <a:cs typeface="Perpetua"/>
              </a:rPr>
              <a:t>{</a:t>
            </a:r>
            <a:endParaRPr sz="22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Perpetua"/>
                <a:cs typeface="Perpetua"/>
              </a:rPr>
              <a:t>int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a[50],i,n;</a:t>
            </a:r>
            <a:endParaRPr sz="22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Perpetua"/>
                <a:cs typeface="Perpetua"/>
              </a:rPr>
              <a:t>scanf(“%d”,&amp;n);</a:t>
            </a:r>
            <a:endParaRPr sz="22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Perpetua"/>
                <a:cs typeface="Perpetua"/>
              </a:rPr>
              <a:t>for(i=1;i&lt;=n;i++)</a:t>
            </a:r>
            <a:endParaRPr sz="2200">
              <a:latin typeface="Perpetua"/>
              <a:cs typeface="Perpetua"/>
            </a:endParaRPr>
          </a:p>
          <a:p>
            <a:pPr marL="1840864">
              <a:lnSpc>
                <a:spcPts val="2410"/>
              </a:lnSpc>
              <a:spcBef>
                <a:spcPts val="75"/>
              </a:spcBef>
            </a:pPr>
            <a:r>
              <a:rPr sz="2200" spc="-5" dirty="0">
                <a:latin typeface="Perpetua"/>
                <a:cs typeface="Perpetua"/>
              </a:rPr>
              <a:t>scanf(“%d”,&amp;a[i]);</a:t>
            </a:r>
            <a:endParaRPr sz="2200">
              <a:latin typeface="Perpetua"/>
              <a:cs typeface="Perpetua"/>
            </a:endParaRPr>
          </a:p>
          <a:p>
            <a:pPr marL="926465">
              <a:lnSpc>
                <a:spcPts val="4450"/>
              </a:lnSpc>
            </a:pPr>
            <a:r>
              <a:rPr sz="3900" spc="-5" dirty="0">
                <a:solidFill>
                  <a:srgbClr val="6F2F9F"/>
                </a:solidFill>
                <a:latin typeface="Perpetua"/>
                <a:cs typeface="Perpetua"/>
              </a:rPr>
              <a:t>add(a,n);</a:t>
            </a:r>
            <a:endParaRPr sz="39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Perpetua"/>
                <a:cs typeface="Perpetua"/>
              </a:rPr>
              <a:t>for(i=1;i&lt;=n;i++)</a:t>
            </a:r>
            <a:endParaRPr sz="2200">
              <a:latin typeface="Perpetua"/>
              <a:cs typeface="Perpetua"/>
            </a:endParaRPr>
          </a:p>
          <a:p>
            <a:pPr marL="1840864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Perpetua"/>
                <a:cs typeface="Perpetua"/>
              </a:rPr>
              <a:t>p</a:t>
            </a:r>
            <a:r>
              <a:rPr sz="2200" spc="40" dirty="0">
                <a:latin typeface="Perpetua"/>
                <a:cs typeface="Perpetua"/>
              </a:rPr>
              <a:t>r</a:t>
            </a:r>
            <a:r>
              <a:rPr sz="2200" spc="-5" dirty="0">
                <a:latin typeface="Perpetua"/>
                <a:cs typeface="Perpetua"/>
              </a:rPr>
              <a:t>int</a:t>
            </a:r>
            <a:r>
              <a:rPr sz="2200" dirty="0">
                <a:latin typeface="Perpetua"/>
                <a:cs typeface="Perpetua"/>
              </a:rPr>
              <a:t>f</a:t>
            </a:r>
            <a:r>
              <a:rPr sz="2200" spc="-10" dirty="0">
                <a:latin typeface="Perpetua"/>
                <a:cs typeface="Perpetua"/>
              </a:rPr>
              <a:t>(“%</a:t>
            </a:r>
            <a:r>
              <a:rPr sz="2200" spc="-5" dirty="0">
                <a:latin typeface="Perpetua"/>
                <a:cs typeface="Perpetua"/>
              </a:rPr>
              <a:t>d\n”</a:t>
            </a:r>
            <a:r>
              <a:rPr sz="2200" spc="-15" dirty="0">
                <a:latin typeface="Perpetua"/>
                <a:cs typeface="Perpetua"/>
              </a:rPr>
              <a:t>,</a:t>
            </a:r>
            <a:r>
              <a:rPr sz="2200" spc="-5" dirty="0">
                <a:latin typeface="Perpetua"/>
                <a:cs typeface="Perpetua"/>
              </a:rPr>
              <a:t>a[i]);</a:t>
            </a:r>
            <a:endParaRPr sz="22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75"/>
              </a:spcBef>
            </a:pPr>
            <a:r>
              <a:rPr sz="2200" dirty="0">
                <a:latin typeface="Perpetua"/>
                <a:cs typeface="Perpetua"/>
              </a:rPr>
              <a:t>return</a:t>
            </a:r>
            <a:r>
              <a:rPr sz="2200" spc="2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0;</a:t>
            </a:r>
            <a:endParaRPr sz="22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Perpetua"/>
                <a:cs typeface="Perpetua"/>
              </a:rPr>
              <a:t>}</a:t>
            </a:r>
            <a:endParaRPr sz="22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Adding Constant </a:t>
            </a:r>
            <a:r>
              <a:rPr sz="3600" spc="-10" dirty="0">
                <a:solidFill>
                  <a:srgbClr val="C00000"/>
                </a:solidFill>
              </a:rPr>
              <a:t>five </a:t>
            </a:r>
            <a:r>
              <a:rPr sz="3600" spc="-35" dirty="0">
                <a:solidFill>
                  <a:srgbClr val="C00000"/>
                </a:solidFill>
              </a:rPr>
              <a:t>to </a:t>
            </a:r>
            <a:r>
              <a:rPr sz="3600" dirty="0">
                <a:solidFill>
                  <a:srgbClr val="C00000"/>
                </a:solidFill>
              </a:rPr>
              <a:t>the </a:t>
            </a:r>
            <a:r>
              <a:rPr sz="3600" spc="-15" dirty="0">
                <a:solidFill>
                  <a:srgbClr val="C00000"/>
                </a:solidFill>
              </a:rPr>
              <a:t>given array  </a:t>
            </a:r>
            <a:r>
              <a:rPr sz="3600" dirty="0">
                <a:solidFill>
                  <a:srgbClr val="C00000"/>
                </a:solidFill>
              </a:rPr>
              <a:t>using </a:t>
            </a:r>
            <a:r>
              <a:rPr sz="3600" spc="-5" dirty="0">
                <a:solidFill>
                  <a:srgbClr val="C00000"/>
                </a:solidFill>
              </a:rPr>
              <a:t>functions(One-Dimensional)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291970"/>
            <a:ext cx="3439795" cy="44818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90"/>
              </a:spcBef>
              <a:buClr>
                <a:srgbClr val="D24717"/>
              </a:buClr>
              <a:buSzPct val="84285"/>
              <a:buFont typeface="Wingdings 2"/>
              <a:buChar char=""/>
              <a:tabLst>
                <a:tab pos="287020" algn="l"/>
              </a:tabLst>
            </a:pPr>
            <a:r>
              <a:rPr sz="3500" b="1" spc="-10" dirty="0">
                <a:latin typeface="Perpetua"/>
                <a:cs typeface="Perpetua"/>
              </a:rPr>
              <a:t>Add</a:t>
            </a:r>
            <a:r>
              <a:rPr sz="3500" b="1" spc="-30" dirty="0">
                <a:latin typeface="Perpetua"/>
                <a:cs typeface="Perpetua"/>
              </a:rPr>
              <a:t> </a:t>
            </a:r>
            <a:r>
              <a:rPr sz="3500" b="1" spc="-5" dirty="0">
                <a:latin typeface="Perpetua"/>
                <a:cs typeface="Perpetua"/>
              </a:rPr>
              <a:t>Function:</a:t>
            </a:r>
            <a:endParaRPr sz="35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735"/>
              </a:spcBef>
            </a:pP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void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add(int a[],int</a:t>
            </a:r>
            <a:r>
              <a:rPr sz="2600" spc="2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n)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{</a:t>
            </a:r>
          </a:p>
          <a:p>
            <a:pPr marL="926465" marR="5080">
              <a:lnSpc>
                <a:spcPct val="119200"/>
              </a:lnSpc>
              <a:tabLst>
                <a:tab pos="1398905" algn="l"/>
              </a:tabLst>
            </a:pPr>
            <a:r>
              <a:rPr sz="2600" dirty="0">
                <a:latin typeface="Perpetua"/>
                <a:cs typeface="Perpetua"/>
              </a:rPr>
              <a:t>int	</a:t>
            </a:r>
            <a:r>
              <a:rPr sz="2600" spc="-15" dirty="0">
                <a:latin typeface="Perpetua"/>
                <a:cs typeface="Perpetua"/>
              </a:rPr>
              <a:t>r;  </a:t>
            </a:r>
            <a:r>
              <a:rPr sz="2600" spc="-5" dirty="0">
                <a:latin typeface="Perpetua"/>
                <a:cs typeface="Perpetua"/>
              </a:rPr>
              <a:t>for(r=1;r&lt;=n;r++)</a:t>
            </a:r>
            <a:endParaRPr sz="2600" dirty="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{</a:t>
            </a:r>
          </a:p>
          <a:p>
            <a:pPr marL="1840864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solidFill>
                  <a:srgbClr val="742117"/>
                </a:solidFill>
                <a:latin typeface="Perpetua"/>
                <a:cs typeface="Perpetua"/>
              </a:rPr>
              <a:t>a[r]=a[r]+5;</a:t>
            </a:r>
            <a:endParaRPr sz="2600" dirty="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Perpetua"/>
                <a:cs typeface="Perpetua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477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Ou</a:t>
            </a:r>
            <a:r>
              <a:rPr sz="4000" spc="-25" dirty="0">
                <a:solidFill>
                  <a:srgbClr val="696363"/>
                </a:solidFill>
              </a:rPr>
              <a:t>t</a:t>
            </a:r>
            <a:r>
              <a:rPr sz="4000" spc="-10" dirty="0">
                <a:solidFill>
                  <a:srgbClr val="696363"/>
                </a:solidFill>
              </a:rPr>
              <a:t>put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2145030" cy="42786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Input:</a:t>
            </a:r>
            <a:endParaRPr sz="26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5</a:t>
            </a:r>
            <a:endParaRPr sz="26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Perpetua"/>
                <a:cs typeface="Perpetua"/>
              </a:rPr>
              <a:t>2 4 6 8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10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Output:</a:t>
            </a:r>
            <a:endParaRPr sz="26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7</a:t>
            </a:r>
            <a:endParaRPr sz="26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9</a:t>
            </a:r>
            <a:endParaRPr sz="26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Perpetua"/>
                <a:cs typeface="Perpetua"/>
              </a:rPr>
              <a:t>11</a:t>
            </a:r>
            <a:endParaRPr sz="26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Perpetua"/>
                <a:cs typeface="Perpetua"/>
              </a:rPr>
              <a:t>13</a:t>
            </a:r>
            <a:endParaRPr sz="26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600" spc="-5" dirty="0">
                <a:latin typeface="Perpetua"/>
                <a:cs typeface="Perpetua"/>
              </a:rPr>
              <a:t>15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060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00000"/>
                </a:solidFill>
              </a:rPr>
              <a:t>Main</a:t>
            </a:r>
            <a:r>
              <a:rPr sz="4000" spc="-55" dirty="0">
                <a:solidFill>
                  <a:srgbClr val="C00000"/>
                </a:solidFill>
              </a:rPr>
              <a:t> </a:t>
            </a:r>
            <a:r>
              <a:rPr sz="4000" spc="-25" dirty="0">
                <a:solidFill>
                  <a:srgbClr val="C00000"/>
                </a:solidFill>
              </a:rPr>
              <a:t>Function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06576" y="1574985"/>
            <a:ext cx="5870575" cy="42779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700" b="1" spc="-5" dirty="0">
                <a:latin typeface="Perpetua"/>
                <a:cs typeface="Perpetua"/>
              </a:rPr>
              <a:t>int</a:t>
            </a:r>
            <a:r>
              <a:rPr sz="1700" b="1" spc="5" dirty="0">
                <a:latin typeface="Perpetua"/>
                <a:cs typeface="Perpetua"/>
              </a:rPr>
              <a:t> </a:t>
            </a:r>
            <a:r>
              <a:rPr sz="1700" b="1" dirty="0">
                <a:latin typeface="Perpetua"/>
                <a:cs typeface="Perpetua"/>
              </a:rPr>
              <a:t>main()</a:t>
            </a:r>
            <a:endParaRPr sz="17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195"/>
              </a:spcBef>
            </a:pPr>
            <a:r>
              <a:rPr sz="1700" b="1" dirty="0">
                <a:latin typeface="Perpetua"/>
                <a:cs typeface="Perpetua"/>
              </a:rPr>
              <a:t>{</a:t>
            </a:r>
            <a:endParaRPr sz="1700">
              <a:latin typeface="Perpetua"/>
              <a:cs typeface="Perpetua"/>
            </a:endParaRPr>
          </a:p>
          <a:p>
            <a:pPr marL="926465" marR="2146935">
              <a:lnSpc>
                <a:spcPct val="109400"/>
              </a:lnSpc>
            </a:pPr>
            <a:r>
              <a:rPr sz="1700" b="1" spc="-5" dirty="0">
                <a:latin typeface="Perpetua"/>
                <a:cs typeface="Perpetua"/>
              </a:rPr>
              <a:t>int num[2][2], i, </a:t>
            </a:r>
            <a:r>
              <a:rPr sz="1700" b="1" dirty="0">
                <a:latin typeface="Perpetua"/>
                <a:cs typeface="Perpetua"/>
              </a:rPr>
              <a:t>j;  printf("Enter 4</a:t>
            </a:r>
            <a:r>
              <a:rPr sz="1700" b="1" spc="-65" dirty="0">
                <a:latin typeface="Perpetua"/>
                <a:cs typeface="Perpetua"/>
              </a:rPr>
              <a:t> </a:t>
            </a:r>
            <a:r>
              <a:rPr sz="1700" b="1" dirty="0">
                <a:latin typeface="Perpetua"/>
                <a:cs typeface="Perpetua"/>
              </a:rPr>
              <a:t>numbers:\n");  </a:t>
            </a:r>
            <a:r>
              <a:rPr sz="1700" b="1" spc="-5" dirty="0">
                <a:latin typeface="Perpetua"/>
                <a:cs typeface="Perpetua"/>
              </a:rPr>
              <a:t>for </a:t>
            </a:r>
            <a:r>
              <a:rPr sz="1700" b="1" dirty="0">
                <a:latin typeface="Perpetua"/>
                <a:cs typeface="Perpetua"/>
              </a:rPr>
              <a:t>(i = 0; i &lt; 2;</a:t>
            </a:r>
            <a:r>
              <a:rPr sz="1700" b="1" spc="-140" dirty="0">
                <a:latin typeface="Perpetua"/>
                <a:cs typeface="Perpetua"/>
              </a:rPr>
              <a:t> </a:t>
            </a:r>
            <a:r>
              <a:rPr sz="1700" b="1" dirty="0">
                <a:latin typeface="Perpetua"/>
                <a:cs typeface="Perpetua"/>
              </a:rPr>
              <a:t>++i)</a:t>
            </a:r>
            <a:endParaRPr sz="17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195"/>
              </a:spcBef>
            </a:pPr>
            <a:r>
              <a:rPr sz="1700" b="1" dirty="0">
                <a:latin typeface="Perpetua"/>
                <a:cs typeface="Perpetua"/>
              </a:rPr>
              <a:t>{</a:t>
            </a:r>
            <a:endParaRPr sz="1700">
              <a:latin typeface="Perpetua"/>
              <a:cs typeface="Perpetua"/>
            </a:endParaRPr>
          </a:p>
          <a:p>
            <a:pPr marL="1841500">
              <a:lnSpc>
                <a:spcPct val="100000"/>
              </a:lnSpc>
              <a:spcBef>
                <a:spcPts val="190"/>
              </a:spcBef>
            </a:pPr>
            <a:r>
              <a:rPr sz="1700" b="1" spc="-5" dirty="0">
                <a:latin typeface="Perpetua"/>
                <a:cs typeface="Perpetua"/>
              </a:rPr>
              <a:t>for (j </a:t>
            </a:r>
            <a:r>
              <a:rPr sz="1700" b="1" dirty="0">
                <a:latin typeface="Perpetua"/>
                <a:cs typeface="Perpetua"/>
              </a:rPr>
              <a:t>= 0; j &lt; 2;</a:t>
            </a:r>
            <a:r>
              <a:rPr sz="1700" b="1" spc="-145" dirty="0">
                <a:latin typeface="Perpetua"/>
                <a:cs typeface="Perpetua"/>
              </a:rPr>
              <a:t> </a:t>
            </a:r>
            <a:r>
              <a:rPr sz="1700" b="1" dirty="0">
                <a:latin typeface="Perpetua"/>
                <a:cs typeface="Perpetua"/>
              </a:rPr>
              <a:t>++j)</a:t>
            </a:r>
            <a:endParaRPr sz="1700">
              <a:latin typeface="Perpetua"/>
              <a:cs typeface="Perpetua"/>
            </a:endParaRPr>
          </a:p>
          <a:p>
            <a:pPr marL="1841500">
              <a:lnSpc>
                <a:spcPct val="100000"/>
              </a:lnSpc>
              <a:spcBef>
                <a:spcPts val="195"/>
              </a:spcBef>
            </a:pPr>
            <a:r>
              <a:rPr sz="1700" b="1" dirty="0">
                <a:latin typeface="Perpetua"/>
                <a:cs typeface="Perpetua"/>
              </a:rPr>
              <a:t>{</a:t>
            </a:r>
            <a:endParaRPr sz="1700">
              <a:latin typeface="Perpetua"/>
              <a:cs typeface="Perpetua"/>
            </a:endParaRPr>
          </a:p>
          <a:p>
            <a:pPr marL="2755900">
              <a:lnSpc>
                <a:spcPct val="100000"/>
              </a:lnSpc>
              <a:spcBef>
                <a:spcPts val="190"/>
              </a:spcBef>
            </a:pPr>
            <a:r>
              <a:rPr sz="1700" b="1" spc="-5" dirty="0">
                <a:latin typeface="Perpetua"/>
                <a:cs typeface="Perpetua"/>
              </a:rPr>
              <a:t>scanf("%d",</a:t>
            </a:r>
            <a:r>
              <a:rPr sz="1700" b="1" spc="-55" dirty="0">
                <a:latin typeface="Perpetua"/>
                <a:cs typeface="Perpetua"/>
              </a:rPr>
              <a:t> </a:t>
            </a:r>
            <a:r>
              <a:rPr sz="1700" b="1" spc="-5" dirty="0">
                <a:latin typeface="Perpetua"/>
                <a:cs typeface="Perpetua"/>
              </a:rPr>
              <a:t>&amp;num[i][j]);</a:t>
            </a:r>
            <a:endParaRPr sz="1700">
              <a:latin typeface="Perpetua"/>
              <a:cs typeface="Perpetua"/>
            </a:endParaRPr>
          </a:p>
          <a:p>
            <a:pPr marL="1841500">
              <a:lnSpc>
                <a:spcPct val="100000"/>
              </a:lnSpc>
              <a:spcBef>
                <a:spcPts val="195"/>
              </a:spcBef>
            </a:pPr>
            <a:r>
              <a:rPr sz="1700" b="1" dirty="0">
                <a:latin typeface="Perpetua"/>
                <a:cs typeface="Perpetua"/>
              </a:rPr>
              <a:t>}</a:t>
            </a:r>
            <a:endParaRPr sz="17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sz="1700" b="1" dirty="0">
                <a:latin typeface="Perpetua"/>
                <a:cs typeface="Perpetua"/>
              </a:rPr>
              <a:t>}</a:t>
            </a:r>
            <a:endParaRPr sz="17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700" b="1" spc="-5" dirty="0">
                <a:latin typeface="Perpetua"/>
                <a:cs typeface="Perpetua"/>
              </a:rPr>
              <a:t>// </a:t>
            </a:r>
            <a:r>
              <a:rPr sz="1700" b="1" dirty="0">
                <a:latin typeface="Perpetua"/>
                <a:cs typeface="Perpetua"/>
              </a:rPr>
              <a:t>passing multi-dimensional </a:t>
            </a:r>
            <a:r>
              <a:rPr sz="1700" b="1" spc="-5" dirty="0">
                <a:latin typeface="Perpetua"/>
                <a:cs typeface="Perpetua"/>
              </a:rPr>
              <a:t>array to displayNumbers</a:t>
            </a:r>
            <a:r>
              <a:rPr sz="1700" b="1" spc="35" dirty="0">
                <a:latin typeface="Perpetua"/>
                <a:cs typeface="Perpetua"/>
              </a:rPr>
              <a:t> </a:t>
            </a:r>
            <a:r>
              <a:rPr sz="1700" b="1" spc="-5" dirty="0">
                <a:latin typeface="Perpetua"/>
                <a:cs typeface="Perpetua"/>
              </a:rPr>
              <a:t>function</a:t>
            </a:r>
            <a:endParaRPr sz="17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sz="1700" b="1" spc="-5" dirty="0">
                <a:latin typeface="Perpetua"/>
                <a:cs typeface="Perpetua"/>
              </a:rPr>
              <a:t>displayNumbers(num);</a:t>
            </a:r>
            <a:endParaRPr sz="17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195"/>
              </a:spcBef>
            </a:pPr>
            <a:r>
              <a:rPr sz="1700" b="1" spc="5" dirty="0">
                <a:latin typeface="Perpetua"/>
                <a:cs typeface="Perpetua"/>
              </a:rPr>
              <a:t>return</a:t>
            </a:r>
            <a:r>
              <a:rPr sz="1700" b="1" spc="-15" dirty="0">
                <a:latin typeface="Perpetua"/>
                <a:cs typeface="Perpetua"/>
              </a:rPr>
              <a:t> </a:t>
            </a:r>
            <a:r>
              <a:rPr sz="1700" b="1" dirty="0">
                <a:latin typeface="Perpetua"/>
                <a:cs typeface="Perpetua"/>
              </a:rPr>
              <a:t>0;</a:t>
            </a:r>
            <a:endParaRPr sz="17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190"/>
              </a:spcBef>
            </a:pPr>
            <a:r>
              <a:rPr sz="1700" b="1" dirty="0">
                <a:latin typeface="Perpetua"/>
                <a:cs typeface="Perpetua"/>
              </a:rPr>
              <a:t>}</a:t>
            </a:r>
            <a:endParaRPr sz="17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400938"/>
            <a:ext cx="562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00000"/>
                </a:solidFill>
              </a:rPr>
              <a:t>Display </a:t>
            </a:r>
            <a:r>
              <a:rPr sz="4000" dirty="0">
                <a:solidFill>
                  <a:srgbClr val="C00000"/>
                </a:solidFill>
              </a:rPr>
              <a:t>Numbers</a:t>
            </a:r>
            <a:r>
              <a:rPr sz="4000" spc="-110" dirty="0">
                <a:solidFill>
                  <a:srgbClr val="C00000"/>
                </a:solidFill>
              </a:rPr>
              <a:t> </a:t>
            </a:r>
            <a:r>
              <a:rPr sz="4000" spc="-15" dirty="0">
                <a:solidFill>
                  <a:srgbClr val="C00000"/>
                </a:solidFill>
              </a:rPr>
              <a:t>Function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98777"/>
            <a:ext cx="6357620" cy="4492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void </a:t>
            </a:r>
            <a:r>
              <a:rPr sz="2000" b="1" spc="-5" dirty="0">
                <a:latin typeface="Perpetua"/>
                <a:cs typeface="Perpetua"/>
              </a:rPr>
              <a:t>displayNumbers(int</a:t>
            </a:r>
            <a:r>
              <a:rPr sz="2000" b="1" spc="-75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num[2][2])</a:t>
            </a:r>
            <a:endParaRPr sz="20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{</a:t>
            </a:r>
            <a:endParaRPr sz="20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// </a:t>
            </a:r>
            <a:r>
              <a:rPr sz="2000" b="1" spc="-5" dirty="0">
                <a:latin typeface="Perpetua"/>
                <a:cs typeface="Perpetua"/>
              </a:rPr>
              <a:t>Instead </a:t>
            </a:r>
            <a:r>
              <a:rPr sz="2000" b="1" dirty="0">
                <a:latin typeface="Perpetua"/>
                <a:cs typeface="Perpetua"/>
              </a:rPr>
              <a:t>of </a:t>
            </a:r>
            <a:r>
              <a:rPr sz="2000" b="1" spc="-5" dirty="0">
                <a:latin typeface="Perpetua"/>
                <a:cs typeface="Perpetua"/>
              </a:rPr>
              <a:t>the </a:t>
            </a:r>
            <a:r>
              <a:rPr sz="2000" b="1" spc="-30" dirty="0">
                <a:latin typeface="Perpetua"/>
                <a:cs typeface="Perpetua"/>
              </a:rPr>
              <a:t>above</a:t>
            </a:r>
            <a:r>
              <a:rPr sz="2000" b="1" spc="-8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line,</a:t>
            </a:r>
            <a:endParaRPr sz="2000">
              <a:latin typeface="Perpetua"/>
              <a:cs typeface="Perpetua"/>
            </a:endParaRPr>
          </a:p>
          <a:p>
            <a:pPr marL="926465" marR="5080">
              <a:lnSpc>
                <a:spcPct val="105000"/>
              </a:lnSpc>
            </a:pPr>
            <a:r>
              <a:rPr sz="2000" b="1" dirty="0">
                <a:latin typeface="Perpetua"/>
                <a:cs typeface="Perpetua"/>
              </a:rPr>
              <a:t>// </a:t>
            </a:r>
            <a:r>
              <a:rPr sz="2000" b="1" spc="-10" dirty="0">
                <a:latin typeface="Perpetua"/>
                <a:cs typeface="Perpetua"/>
              </a:rPr>
              <a:t>void </a:t>
            </a:r>
            <a:r>
              <a:rPr sz="2000" b="1" spc="-5" dirty="0">
                <a:latin typeface="Perpetua"/>
                <a:cs typeface="Perpetua"/>
              </a:rPr>
              <a:t>displayNumbers(int num[][2]) </a:t>
            </a:r>
            <a:r>
              <a:rPr sz="2000" b="1" dirty="0">
                <a:latin typeface="Perpetua"/>
                <a:cs typeface="Perpetua"/>
              </a:rPr>
              <a:t>is also</a:t>
            </a:r>
            <a:r>
              <a:rPr sz="2000" b="1" spc="-85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valid  </a:t>
            </a:r>
            <a:r>
              <a:rPr sz="2000" b="1" dirty="0">
                <a:latin typeface="Perpetua"/>
                <a:cs typeface="Perpetua"/>
              </a:rPr>
              <a:t>int i,</a:t>
            </a:r>
            <a:r>
              <a:rPr sz="2000" b="1" spc="-9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j;</a:t>
            </a:r>
            <a:endParaRPr sz="20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latin typeface="Perpetua"/>
                <a:cs typeface="Perpetua"/>
              </a:rPr>
              <a:t>printf("Displaying:\n");</a:t>
            </a:r>
            <a:endParaRPr sz="20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for </a:t>
            </a:r>
            <a:r>
              <a:rPr sz="2000" b="1" spc="-5" dirty="0">
                <a:latin typeface="Perpetua"/>
                <a:cs typeface="Perpetua"/>
              </a:rPr>
              <a:t>(i </a:t>
            </a:r>
            <a:r>
              <a:rPr sz="2000" b="1" dirty="0">
                <a:latin typeface="Perpetua"/>
                <a:cs typeface="Perpetua"/>
              </a:rPr>
              <a:t>= 0; i &lt; 2;</a:t>
            </a:r>
            <a:r>
              <a:rPr sz="2000" b="1" spc="-195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++i)</a:t>
            </a:r>
            <a:endParaRPr sz="20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Perpetua"/>
                <a:cs typeface="Perpetua"/>
              </a:rPr>
              <a:t>{</a:t>
            </a:r>
            <a:endParaRPr sz="2000">
              <a:latin typeface="Perpetua"/>
              <a:cs typeface="Perpetua"/>
            </a:endParaRPr>
          </a:p>
          <a:p>
            <a:pPr marL="1840864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Perpetua"/>
                <a:cs typeface="Perpetua"/>
              </a:rPr>
              <a:t>for </a:t>
            </a:r>
            <a:r>
              <a:rPr sz="2000" b="1" spc="-5" dirty="0">
                <a:latin typeface="Perpetua"/>
                <a:cs typeface="Perpetua"/>
              </a:rPr>
              <a:t>(j </a:t>
            </a:r>
            <a:r>
              <a:rPr sz="2000" b="1" dirty="0">
                <a:latin typeface="Perpetua"/>
                <a:cs typeface="Perpetua"/>
              </a:rPr>
              <a:t>= 0; j &lt; 2;</a:t>
            </a:r>
            <a:r>
              <a:rPr sz="2000" b="1" spc="-195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++j)</a:t>
            </a:r>
            <a:endParaRPr sz="2000">
              <a:latin typeface="Perpetua"/>
              <a:cs typeface="Perpetua"/>
            </a:endParaRPr>
          </a:p>
          <a:p>
            <a:pPr marL="1840864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{</a:t>
            </a:r>
            <a:endParaRPr sz="2000">
              <a:latin typeface="Perpetua"/>
              <a:cs typeface="Perpetua"/>
            </a:endParaRPr>
          </a:p>
          <a:p>
            <a:pPr marL="27559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printf("%d\n",</a:t>
            </a:r>
            <a:r>
              <a:rPr sz="2000" b="1" spc="-100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num[i][j]);</a:t>
            </a:r>
            <a:endParaRPr sz="2000">
              <a:latin typeface="Perpetua"/>
              <a:cs typeface="Perpetua"/>
            </a:endParaRPr>
          </a:p>
          <a:p>
            <a:pPr marL="1840864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}</a:t>
            </a:r>
            <a:endParaRPr sz="20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Perpetua"/>
                <a:cs typeface="Perpetua"/>
              </a:rPr>
              <a:t>}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}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942" y="535304"/>
            <a:ext cx="748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The </a:t>
            </a:r>
            <a:r>
              <a:rPr sz="3600" spc="-5" dirty="0"/>
              <a:t>advantages </a:t>
            </a:r>
            <a:r>
              <a:rPr sz="3600" dirty="0"/>
              <a:t>of </a:t>
            </a:r>
            <a:r>
              <a:rPr sz="3600" spc="5" dirty="0"/>
              <a:t>using </a:t>
            </a:r>
            <a:r>
              <a:rPr sz="3600" dirty="0"/>
              <a:t>functions</a:t>
            </a:r>
            <a:r>
              <a:rPr sz="3600" spc="-175" dirty="0"/>
              <a:t> </a:t>
            </a:r>
            <a:r>
              <a:rPr sz="3600" dirty="0"/>
              <a:t>are: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4812" y="1375613"/>
            <a:ext cx="7234555" cy="401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9B2C1F"/>
              </a:buClr>
              <a:buSzPct val="84722"/>
              <a:buFont typeface="Wingdings 2"/>
              <a:buChar char=""/>
              <a:tabLst>
                <a:tab pos="241300" algn="l"/>
              </a:tabLst>
            </a:pPr>
            <a:r>
              <a:rPr sz="3600" dirty="0">
                <a:latin typeface="Perpetua"/>
                <a:cs typeface="Perpetua"/>
              </a:rPr>
              <a:t>Divide </a:t>
            </a:r>
            <a:r>
              <a:rPr sz="3600" spc="-5" dirty="0">
                <a:latin typeface="Perpetua"/>
                <a:cs typeface="Perpetua"/>
              </a:rPr>
              <a:t>and</a:t>
            </a:r>
            <a:r>
              <a:rPr sz="3600" spc="-10" dirty="0">
                <a:latin typeface="Perpetua"/>
                <a:cs typeface="Perpetua"/>
              </a:rPr>
              <a:t> </a:t>
            </a:r>
            <a:r>
              <a:rPr sz="3600" spc="-5" dirty="0">
                <a:latin typeface="Perpetua"/>
                <a:cs typeface="Perpetua"/>
              </a:rPr>
              <a:t>conquer</a:t>
            </a:r>
            <a:endParaRPr sz="3600">
              <a:latin typeface="Perpetua"/>
              <a:cs typeface="Perpetua"/>
            </a:endParaRPr>
          </a:p>
          <a:p>
            <a:pPr marL="789940" lvl="1" indent="-229235">
              <a:lnSpc>
                <a:spcPts val="3800"/>
              </a:lnSpc>
              <a:spcBef>
                <a:spcPts val="55"/>
              </a:spcBef>
              <a:buClr>
                <a:srgbClr val="A18E6A"/>
              </a:buClr>
              <a:buSzPct val="79687"/>
              <a:buFont typeface="Wingdings 2"/>
              <a:buChar char=""/>
              <a:tabLst>
                <a:tab pos="790575" algn="l"/>
              </a:tabLst>
            </a:pPr>
            <a:r>
              <a:rPr sz="3200" spc="-5" dirty="0">
                <a:latin typeface="Perpetua"/>
                <a:cs typeface="Perpetua"/>
              </a:rPr>
              <a:t>Manageable </a:t>
            </a:r>
            <a:r>
              <a:rPr sz="3200" dirty="0">
                <a:latin typeface="Perpetua"/>
                <a:cs typeface="Perpetua"/>
              </a:rPr>
              <a:t>program</a:t>
            </a:r>
            <a:r>
              <a:rPr sz="3200" spc="-10" dirty="0">
                <a:latin typeface="Perpetua"/>
                <a:cs typeface="Perpetua"/>
              </a:rPr>
              <a:t> </a:t>
            </a:r>
            <a:r>
              <a:rPr sz="3200" spc="-15" dirty="0">
                <a:latin typeface="Perpetua"/>
                <a:cs typeface="Perpetua"/>
              </a:rPr>
              <a:t>development</a:t>
            </a:r>
            <a:endParaRPr sz="3200">
              <a:latin typeface="Perpetua"/>
              <a:cs typeface="Perpetua"/>
            </a:endParaRPr>
          </a:p>
          <a:p>
            <a:pPr marL="241300" indent="-228600">
              <a:lnSpc>
                <a:spcPts val="4280"/>
              </a:lnSpc>
              <a:buClr>
                <a:srgbClr val="9B2C1F"/>
              </a:buClr>
              <a:buSzPct val="84722"/>
              <a:buFont typeface="Wingdings 2"/>
              <a:buChar char=""/>
              <a:tabLst>
                <a:tab pos="241300" algn="l"/>
              </a:tabLst>
            </a:pPr>
            <a:r>
              <a:rPr sz="3600" spc="-10" dirty="0">
                <a:latin typeface="Perpetua"/>
                <a:cs typeface="Perpetua"/>
              </a:rPr>
              <a:t>Software</a:t>
            </a:r>
            <a:r>
              <a:rPr sz="3600" spc="-5" dirty="0">
                <a:latin typeface="Perpetua"/>
                <a:cs typeface="Perpetua"/>
              </a:rPr>
              <a:t> reusability</a:t>
            </a:r>
            <a:endParaRPr sz="3600">
              <a:latin typeface="Perpetua"/>
              <a:cs typeface="Perpetua"/>
            </a:endParaRPr>
          </a:p>
          <a:p>
            <a:pPr marL="789940" marR="5080" lvl="1" indent="-229235">
              <a:lnSpc>
                <a:spcPts val="3460"/>
              </a:lnSpc>
              <a:spcBef>
                <a:spcPts val="495"/>
              </a:spcBef>
              <a:buClr>
                <a:srgbClr val="A18E6A"/>
              </a:buClr>
              <a:buSzPct val="79687"/>
              <a:buFont typeface="Wingdings 2"/>
              <a:buChar char=""/>
              <a:tabLst>
                <a:tab pos="790575" algn="l"/>
              </a:tabLst>
            </a:pPr>
            <a:r>
              <a:rPr sz="3200" dirty="0">
                <a:latin typeface="Perpetua"/>
                <a:cs typeface="Perpetua"/>
              </a:rPr>
              <a:t>Use existing </a:t>
            </a:r>
            <a:r>
              <a:rPr sz="3200" spc="-5" dirty="0">
                <a:latin typeface="Perpetua"/>
                <a:cs typeface="Perpetua"/>
              </a:rPr>
              <a:t>functions as </a:t>
            </a:r>
            <a:r>
              <a:rPr sz="3200" spc="-10" dirty="0">
                <a:latin typeface="Perpetua"/>
                <a:cs typeface="Perpetua"/>
              </a:rPr>
              <a:t>building </a:t>
            </a:r>
            <a:r>
              <a:rPr sz="3200" dirty="0">
                <a:latin typeface="Perpetua"/>
                <a:cs typeface="Perpetua"/>
              </a:rPr>
              <a:t>blocks for  </a:t>
            </a:r>
            <a:r>
              <a:rPr sz="3200" spc="-20" dirty="0">
                <a:latin typeface="Perpetua"/>
                <a:cs typeface="Perpetua"/>
              </a:rPr>
              <a:t>new</a:t>
            </a:r>
            <a:r>
              <a:rPr sz="3200" spc="-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programs</a:t>
            </a:r>
            <a:endParaRPr sz="3200">
              <a:latin typeface="Perpetua"/>
              <a:cs typeface="Perpetua"/>
            </a:endParaRPr>
          </a:p>
          <a:p>
            <a:pPr marL="789940" marR="334645" lvl="1" indent="-229235">
              <a:lnSpc>
                <a:spcPts val="3460"/>
              </a:lnSpc>
              <a:spcBef>
                <a:spcPts val="390"/>
              </a:spcBef>
              <a:buClr>
                <a:srgbClr val="A18E6A"/>
              </a:buClr>
              <a:buSzPct val="79687"/>
              <a:buFont typeface="Wingdings 2"/>
              <a:buChar char=""/>
              <a:tabLst>
                <a:tab pos="790575" algn="l"/>
              </a:tabLst>
            </a:pPr>
            <a:r>
              <a:rPr sz="3200" dirty="0">
                <a:latin typeface="Perpetua"/>
                <a:cs typeface="Perpetua"/>
              </a:rPr>
              <a:t>Abstraction - hide </a:t>
            </a:r>
            <a:r>
              <a:rPr sz="3200" spc="10" dirty="0">
                <a:latin typeface="Perpetua"/>
                <a:cs typeface="Perpetua"/>
              </a:rPr>
              <a:t>internal </a:t>
            </a:r>
            <a:r>
              <a:rPr sz="3200" spc="-5" dirty="0">
                <a:latin typeface="Perpetua"/>
                <a:cs typeface="Perpetua"/>
              </a:rPr>
              <a:t>details </a:t>
            </a:r>
            <a:r>
              <a:rPr sz="3200" spc="5" dirty="0">
                <a:latin typeface="Perpetua"/>
                <a:cs typeface="Perpetua"/>
              </a:rPr>
              <a:t>(library  </a:t>
            </a:r>
            <a:r>
              <a:rPr sz="3200" spc="-5" dirty="0">
                <a:latin typeface="Perpetua"/>
                <a:cs typeface="Perpetua"/>
              </a:rPr>
              <a:t>functions)</a:t>
            </a:r>
            <a:endParaRPr sz="3200">
              <a:latin typeface="Perpetua"/>
              <a:cs typeface="Perpetua"/>
            </a:endParaRPr>
          </a:p>
          <a:p>
            <a:pPr marL="241300" indent="-228600">
              <a:lnSpc>
                <a:spcPts val="4190"/>
              </a:lnSpc>
              <a:buClr>
                <a:srgbClr val="9B2C1F"/>
              </a:buClr>
              <a:buSzPct val="84722"/>
              <a:buFont typeface="Wingdings 2"/>
              <a:buChar char=""/>
              <a:tabLst>
                <a:tab pos="241300" algn="l"/>
              </a:tabLst>
            </a:pPr>
            <a:r>
              <a:rPr sz="3600" spc="-55" dirty="0">
                <a:latin typeface="Perpetua"/>
                <a:cs typeface="Perpetua"/>
              </a:rPr>
              <a:t>Avoid </a:t>
            </a:r>
            <a:r>
              <a:rPr sz="3600" dirty="0">
                <a:latin typeface="Perpetua"/>
                <a:cs typeface="Perpetua"/>
              </a:rPr>
              <a:t>code</a:t>
            </a:r>
            <a:r>
              <a:rPr sz="3600" spc="50" dirty="0">
                <a:latin typeface="Perpetua"/>
                <a:cs typeface="Perpetua"/>
              </a:rPr>
              <a:t> </a:t>
            </a:r>
            <a:r>
              <a:rPr sz="3600" spc="-5" dirty="0">
                <a:latin typeface="Perpetua"/>
                <a:cs typeface="Perpetua"/>
              </a:rPr>
              <a:t>repetition</a:t>
            </a:r>
            <a:endParaRPr sz="3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7779" y="18999"/>
            <a:ext cx="56546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Times New Roman"/>
                <a:cs typeface="Times New Roman"/>
              </a:rPr>
              <a:t>Preprocessor Directives</a:t>
            </a:r>
            <a:r>
              <a:rPr sz="3000" b="1" spc="-6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MACROS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912" y="490473"/>
            <a:ext cx="8813165" cy="542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The C </a:t>
            </a:r>
            <a:r>
              <a:rPr sz="2400" spc="-5" dirty="0">
                <a:latin typeface="Times New Roman"/>
                <a:cs typeface="Times New Roman"/>
              </a:rPr>
              <a:t>preprocessor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macro processor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-5" dirty="0">
                <a:latin typeface="Times New Roman"/>
                <a:cs typeface="Times New Roman"/>
              </a:rPr>
              <a:t>automatically </a:t>
            </a:r>
            <a:r>
              <a:rPr sz="2400" dirty="0">
                <a:latin typeface="Times New Roman"/>
                <a:cs typeface="Times New Roman"/>
              </a:rPr>
              <a:t>by  the C </a:t>
            </a:r>
            <a:r>
              <a:rPr sz="2400" spc="-5" dirty="0">
                <a:latin typeface="Times New Roman"/>
                <a:cs typeface="Times New Roman"/>
              </a:rPr>
              <a:t>compiler </a:t>
            </a:r>
            <a:r>
              <a:rPr sz="2400" dirty="0">
                <a:latin typeface="Times New Roman"/>
                <a:cs typeface="Times New Roman"/>
              </a:rPr>
              <a:t>to transform your program before actual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compilation.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39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macro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segment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 code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is replaced by the value</a:t>
            </a:r>
            <a:r>
              <a:rPr sz="2400" spc="-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macro.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39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Macro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defined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#define</a:t>
            </a:r>
            <a:r>
              <a:rPr sz="2400" spc="-20" dirty="0">
                <a:solidFill>
                  <a:srgbClr val="C6244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directive.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4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Preprocessing directives are lines in your program that start with</a:t>
            </a:r>
            <a:r>
              <a:rPr sz="2400" spc="-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#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39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#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followed by an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identifier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directive</a:t>
            </a:r>
            <a:r>
              <a:rPr sz="24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name.</a:t>
            </a:r>
            <a:endParaRPr sz="240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spcBef>
                <a:spcPts val="2039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362585" algn="l"/>
                <a:tab pos="3632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example, </a:t>
            </a:r>
            <a:r>
              <a:rPr sz="2400" spc="-5" dirty="0">
                <a:solidFill>
                  <a:srgbClr val="C6244E"/>
                </a:solidFill>
                <a:latin typeface="Times New Roman"/>
                <a:cs typeface="Times New Roman"/>
              </a:rPr>
              <a:t>#define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is the directive that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defines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macro.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039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Whitespace 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also allowed before and after the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#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404" y="436575"/>
            <a:ext cx="540639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Times New Roman"/>
                <a:cs typeface="Times New Roman"/>
              </a:rPr>
              <a:t>List </a:t>
            </a:r>
            <a:r>
              <a:rPr sz="3300" b="1" dirty="0">
                <a:latin typeface="Times New Roman"/>
                <a:cs typeface="Times New Roman"/>
              </a:rPr>
              <a:t>of </a:t>
            </a:r>
            <a:r>
              <a:rPr sz="3300" b="1" spc="-15" dirty="0">
                <a:latin typeface="Times New Roman"/>
                <a:cs typeface="Times New Roman"/>
              </a:rPr>
              <a:t>preprocessor</a:t>
            </a:r>
            <a:r>
              <a:rPr sz="3300" b="1" spc="-65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directives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8611" y="1442622"/>
            <a:ext cx="1323096" cy="30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804" y="1630679"/>
            <a:ext cx="1642110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804" y="2042160"/>
            <a:ext cx="691134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304" y="2042160"/>
            <a:ext cx="1367789" cy="843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804" y="2453639"/>
            <a:ext cx="691134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304" y="2453639"/>
            <a:ext cx="1218438" cy="843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804" y="2865120"/>
            <a:ext cx="691134" cy="843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304" y="2865120"/>
            <a:ext cx="1408938" cy="8435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804" y="3276600"/>
            <a:ext cx="922782" cy="8435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804" y="3688079"/>
            <a:ext cx="1282446" cy="8435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6804" y="4099559"/>
            <a:ext cx="691134" cy="843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304" y="4099559"/>
            <a:ext cx="1006601" cy="8435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6804" y="4511040"/>
            <a:ext cx="691134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7304" y="4511040"/>
            <a:ext cx="1282445" cy="843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804" y="4922520"/>
            <a:ext cx="1430274" cy="8435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5334000"/>
            <a:ext cx="1832610" cy="8435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8553" y="1323847"/>
            <a:ext cx="1359535" cy="45986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6670">
              <a:lnSpc>
                <a:spcPct val="90000"/>
              </a:lnSpc>
              <a:spcBef>
                <a:spcPts val="459"/>
              </a:spcBef>
            </a:pPr>
            <a:r>
              <a:rPr sz="3000" dirty="0">
                <a:latin typeface="Times New Roman"/>
                <a:cs typeface="Times New Roman"/>
              </a:rPr>
              <a:t>#include  #define  #undef  </a:t>
            </a:r>
            <a:r>
              <a:rPr sz="3000" spc="-5" dirty="0">
                <a:latin typeface="Times New Roman"/>
                <a:cs typeface="Times New Roman"/>
              </a:rPr>
              <a:t>#ifdef  #ifndef  </a:t>
            </a:r>
            <a:r>
              <a:rPr sz="3000" dirty="0">
                <a:latin typeface="Times New Roman"/>
                <a:cs typeface="Times New Roman"/>
              </a:rPr>
              <a:t>#if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3000" dirty="0">
                <a:latin typeface="Times New Roman"/>
                <a:cs typeface="Times New Roman"/>
              </a:rPr>
              <a:t>#else  </a:t>
            </a:r>
            <a:r>
              <a:rPr sz="3000" spc="-5" dirty="0">
                <a:latin typeface="Times New Roman"/>
                <a:cs typeface="Times New Roman"/>
              </a:rPr>
              <a:t>#elif  </a:t>
            </a:r>
            <a:r>
              <a:rPr sz="3000" dirty="0">
                <a:latin typeface="Times New Roman"/>
                <a:cs typeface="Times New Roman"/>
              </a:rPr>
              <a:t>#endif  #error  #pragma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9" y="2941320"/>
            <a:ext cx="0" cy="680085"/>
          </a:xfrm>
          <a:custGeom>
            <a:avLst/>
            <a:gdLst/>
            <a:ahLst/>
            <a:cxnLst/>
            <a:rect l="l" t="t" r="r" b="b"/>
            <a:pathLst>
              <a:path h="680085">
                <a:moveTo>
                  <a:pt x="0" y="0"/>
                </a:moveTo>
                <a:lnTo>
                  <a:pt x="0" y="679703"/>
                </a:lnTo>
              </a:path>
            </a:pathLst>
          </a:custGeom>
          <a:ln w="57911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9648" y="505713"/>
            <a:ext cx="8185784" cy="55130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#include</a:t>
            </a:r>
            <a:endParaRPr sz="2400">
              <a:latin typeface="Times New Roman"/>
              <a:cs typeface="Times New Roman"/>
            </a:endParaRPr>
          </a:p>
          <a:p>
            <a:pPr marL="469900" marR="430530" indent="-457200">
              <a:lnSpc>
                <a:spcPts val="4320"/>
              </a:lnSpc>
              <a:spcBef>
                <a:spcPts val="384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#include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preprocessor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directive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used to paste code</a:t>
            </a:r>
            <a:r>
              <a:rPr sz="2400" spc="-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  given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file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into current</a:t>
            </a:r>
            <a:r>
              <a:rPr sz="2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file.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used include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system-defined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user-defined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header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files.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4320"/>
              </a:lnSpc>
              <a:spcBef>
                <a:spcPts val="38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If included file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found, compiler renders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error.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three  variants: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#include</a:t>
            </a:r>
            <a:r>
              <a:rPr sz="2400" spc="-40" dirty="0">
                <a:solidFill>
                  <a:srgbClr val="C6244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&lt;file&gt;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This variant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used for system header</a:t>
            </a:r>
            <a:r>
              <a:rPr sz="24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files.</a:t>
            </a:r>
            <a:endParaRPr sz="2400">
              <a:latin typeface="Times New Roman"/>
              <a:cs typeface="Times New Roman"/>
            </a:endParaRPr>
          </a:p>
          <a:p>
            <a:pPr marL="469900" marR="8255" indent="-457200">
              <a:lnSpc>
                <a:spcPct val="150000"/>
              </a:lnSpc>
              <a:buClr>
                <a:srgbClr val="333333"/>
              </a:buClr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It searches for 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file named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file in a list of directories</a:t>
            </a:r>
            <a:r>
              <a:rPr sz="2400" spc="-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specified  by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us,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then in a standard list of system</a:t>
            </a:r>
            <a:r>
              <a:rPr sz="240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directories.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472" y="394588"/>
            <a:ext cx="7863205" cy="49644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#include</a:t>
            </a:r>
            <a:r>
              <a:rPr sz="2400" spc="-40" dirty="0">
                <a:solidFill>
                  <a:srgbClr val="C6244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"file"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4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This variant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used for header files of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your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own</a:t>
            </a:r>
            <a:r>
              <a:rPr sz="24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marL="287020" marR="282575" indent="-274320">
              <a:lnSpc>
                <a:spcPct val="15000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It searches for 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file named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file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first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 the current</a:t>
            </a:r>
            <a:r>
              <a:rPr sz="24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directory,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then in 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same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directories used for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system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header</a:t>
            </a:r>
            <a:r>
              <a:rPr sz="240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files.</a:t>
            </a:r>
            <a:endParaRPr sz="2400">
              <a:latin typeface="Times New Roman"/>
              <a:cs typeface="Times New Roman"/>
            </a:endParaRPr>
          </a:p>
          <a:p>
            <a:pPr marL="12700" marR="106680">
              <a:lnSpc>
                <a:spcPct val="15000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current directory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directory of the current input</a:t>
            </a:r>
            <a:r>
              <a:rPr sz="2400" spc="-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file. </a:t>
            </a: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 #include anything</a:t>
            </a:r>
            <a:r>
              <a:rPr sz="2400" spc="-65" dirty="0">
                <a:solidFill>
                  <a:srgbClr val="C6244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4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This variant is called 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computed</a:t>
            </a:r>
            <a:r>
              <a:rPr sz="24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#include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50000"/>
              </a:lnSpc>
              <a:spcBef>
                <a:spcPts val="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srgbClr val="C6244E"/>
                </a:solidFill>
                <a:latin typeface="Times New Roman"/>
                <a:cs typeface="Times New Roman"/>
              </a:rPr>
              <a:t>#include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directive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whose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argument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does not fit the</a:t>
            </a:r>
            <a:r>
              <a:rPr sz="24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above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two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forms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computed</a:t>
            </a: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include.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035" y="343027"/>
            <a:ext cx="6179185" cy="177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SRM </a:t>
            </a:r>
            <a:r>
              <a:rPr sz="2400" spc="-10" dirty="0"/>
              <a:t>INSTITUTE </a:t>
            </a:r>
            <a:r>
              <a:rPr sz="2400" dirty="0"/>
              <a:t>OF SCIENCE AND</a:t>
            </a:r>
            <a:r>
              <a:rPr sz="2400" spc="-185" dirty="0"/>
              <a:t> </a:t>
            </a:r>
            <a:r>
              <a:rPr sz="2400" spc="-30" dirty="0"/>
              <a:t>TECHNOLOGY,  </a:t>
            </a:r>
            <a:r>
              <a:rPr sz="2400" spc="-5" dirty="0"/>
              <a:t>CHENNAI</a:t>
            </a:r>
            <a:endParaRPr sz="2400"/>
          </a:p>
          <a:p>
            <a:pPr marL="1861820" marR="1774189" algn="ctr">
              <a:lnSpc>
                <a:spcPct val="119300"/>
              </a:lnSpc>
              <a:spcBef>
                <a:spcPts val="550"/>
              </a:spcBef>
            </a:pP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UNIT IV  INT</a:t>
            </a:r>
            <a:r>
              <a:rPr sz="2600" b="1" spc="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ODUCT</a:t>
            </a:r>
            <a:r>
              <a:rPr sz="2600" b="1" spc="-1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2111730"/>
            <a:ext cx="826960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Passing </a:t>
            </a:r>
            <a:r>
              <a:rPr sz="2000" spc="-5" dirty="0">
                <a:latin typeface="Arial"/>
                <a:cs typeface="Arial"/>
              </a:rPr>
              <a:t>Array </a:t>
            </a:r>
            <a:r>
              <a:rPr sz="2000" dirty="0">
                <a:latin typeface="Arial"/>
                <a:cs typeface="Arial"/>
              </a:rPr>
              <a:t>Element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Function-Formal and </a:t>
            </a:r>
            <a:r>
              <a:rPr sz="2000" dirty="0">
                <a:latin typeface="Arial"/>
                <a:cs typeface="Arial"/>
              </a:rPr>
              <a:t>Actual </a:t>
            </a:r>
            <a:r>
              <a:rPr sz="2000" spc="-5" dirty="0">
                <a:latin typeface="Arial"/>
                <a:cs typeface="Arial"/>
              </a:rPr>
              <a:t>Parameters-  </a:t>
            </a:r>
            <a:r>
              <a:rPr sz="2000" dirty="0">
                <a:latin typeface="Arial"/>
                <a:cs typeface="Arial"/>
              </a:rPr>
              <a:t>Advantages of </a:t>
            </a:r>
            <a:r>
              <a:rPr sz="2000" spc="-5" dirty="0">
                <a:latin typeface="Arial"/>
                <a:cs typeface="Arial"/>
              </a:rPr>
              <a:t>using Functions-Processor </a:t>
            </a:r>
            <a:r>
              <a:rPr sz="2000" dirty="0">
                <a:latin typeface="Arial"/>
                <a:cs typeface="Arial"/>
              </a:rPr>
              <a:t>Directives and </a:t>
            </a:r>
            <a:r>
              <a:rPr sz="2000" spc="-5" dirty="0">
                <a:latin typeface="Arial"/>
                <a:cs typeface="Arial"/>
              </a:rPr>
              <a:t>#define  </a:t>
            </a:r>
            <a:r>
              <a:rPr sz="2000" dirty="0">
                <a:latin typeface="Arial"/>
                <a:cs typeface="Arial"/>
              </a:rPr>
              <a:t>Directives-Nested </a:t>
            </a:r>
            <a:r>
              <a:rPr sz="2000" spc="-5" dirty="0">
                <a:latin typeface="Arial"/>
                <a:cs typeface="Arial"/>
              </a:rPr>
              <a:t>Preprocessor Macro-Advantages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using Functions-  Functions-Pointers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address operator-Size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Pointer </a:t>
            </a:r>
            <a:r>
              <a:rPr sz="2000" spc="-25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Pointer-Operator-Pointer </a:t>
            </a:r>
            <a:r>
              <a:rPr sz="2000" dirty="0">
                <a:latin typeface="Arial"/>
                <a:cs typeface="Arial"/>
              </a:rPr>
              <a:t>Declaration and </a:t>
            </a:r>
            <a:r>
              <a:rPr sz="2000" spc="-5" dirty="0">
                <a:latin typeface="Arial"/>
                <a:cs typeface="Arial"/>
              </a:rPr>
              <a:t>dereferencing-pointers-Void  Pointers </a:t>
            </a:r>
            <a:r>
              <a:rPr sz="2000" dirty="0">
                <a:latin typeface="Arial"/>
                <a:cs typeface="Arial"/>
              </a:rPr>
              <a:t>and size of </a:t>
            </a:r>
            <a:r>
              <a:rPr sz="2000" spc="-30" dirty="0">
                <a:latin typeface="Arial"/>
                <a:cs typeface="Arial"/>
              </a:rPr>
              <a:t>Void </a:t>
            </a:r>
            <a:r>
              <a:rPr sz="2000" spc="-5" dirty="0">
                <a:latin typeface="Arial"/>
                <a:cs typeface="Arial"/>
              </a:rPr>
              <a:t>Pointers-Arithmetic Operations-Incrementing  Pointers-Pointers-Constant Pointers-Pointers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array </a:t>
            </a:r>
            <a:r>
              <a:rPr sz="2000" dirty="0">
                <a:latin typeface="Arial"/>
                <a:cs typeface="Arial"/>
              </a:rPr>
              <a:t>elements </a:t>
            </a:r>
            <a:r>
              <a:rPr sz="2000" spc="-5" dirty="0">
                <a:latin typeface="Arial"/>
                <a:cs typeface="Arial"/>
              </a:rPr>
              <a:t>and  strings-Function Pointers-Array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Function Pointers-Accessing </a:t>
            </a:r>
            <a:r>
              <a:rPr sz="2000" dirty="0">
                <a:latin typeface="Arial"/>
                <a:cs typeface="Arial"/>
              </a:rPr>
              <a:t>Array of  Function Pointers-Null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Pointers-Pointers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282066"/>
            <a:ext cx="7930515" cy="589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Macro's</a:t>
            </a:r>
            <a:r>
              <a:rPr sz="24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(#define)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590"/>
              </a:lnSpc>
            </a:pPr>
            <a:r>
              <a:rPr sz="24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400" dirty="0">
                <a:solidFill>
                  <a:srgbClr val="0077AA"/>
                </a:solidFill>
                <a:latin typeface="Times New Roman"/>
                <a:cs typeface="Times New Roman"/>
              </a:rPr>
              <a:t>define </a:t>
            </a:r>
            <a:r>
              <a:rPr sz="2400" dirty="0">
                <a:solidFill>
                  <a:srgbClr val="990054"/>
                </a:solidFill>
                <a:latin typeface="Times New Roman"/>
                <a:cs typeface="Times New Roman"/>
              </a:rPr>
              <a:t>token value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There are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types of</a:t>
            </a:r>
            <a:r>
              <a:rPr sz="24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macros:</a:t>
            </a:r>
            <a:endParaRPr sz="240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spcBef>
                <a:spcPts val="25"/>
              </a:spcBef>
              <a:buSzPct val="95833"/>
              <a:buAutoNum type="arabicPeriod"/>
              <a:tabLst>
                <a:tab pos="241935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Object-like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Macros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20"/>
              </a:spcBef>
              <a:buSzPct val="95833"/>
              <a:buAutoNum type="arabicPeriod"/>
              <a:tabLst>
                <a:tab pos="318135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Function-like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Macros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95"/>
              </a:spcBef>
            </a:pPr>
            <a:r>
              <a:rPr sz="2400" b="1" u="heavy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Object-like</a:t>
            </a:r>
            <a:r>
              <a:rPr sz="2400" b="1" u="heavy" spc="-5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Macros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6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object-like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macro 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 identifier that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replaced by</a:t>
            </a:r>
            <a:r>
              <a:rPr sz="2400" spc="-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spcBef>
                <a:spcPts val="146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362585" algn="l"/>
                <a:tab pos="36322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It is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widely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used to represent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numeric</a:t>
            </a:r>
            <a:r>
              <a:rPr sz="2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constants.</a:t>
            </a:r>
            <a:endParaRPr sz="2400">
              <a:latin typeface="Times New Roman"/>
              <a:cs typeface="Times New Roman"/>
            </a:endParaRPr>
          </a:p>
          <a:p>
            <a:pPr marL="88900" marR="5542915">
              <a:lnSpc>
                <a:spcPct val="84300"/>
              </a:lnSpc>
              <a:spcBef>
                <a:spcPts val="1920"/>
              </a:spcBef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For example:  </a:t>
            </a:r>
            <a:r>
              <a:rPr sz="24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400" dirty="0">
                <a:solidFill>
                  <a:srgbClr val="0077AA"/>
                </a:solidFill>
                <a:latin typeface="Times New Roman"/>
                <a:cs typeface="Times New Roman"/>
              </a:rPr>
              <a:t>include</a:t>
            </a:r>
            <a:r>
              <a:rPr sz="2400" spc="-120" dirty="0">
                <a:solidFill>
                  <a:srgbClr val="0077A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9900"/>
                </a:solidFill>
                <a:latin typeface="Times New Roman"/>
                <a:cs typeface="Times New Roman"/>
              </a:rPr>
              <a:t>&lt;stdio.h&gt;  </a:t>
            </a:r>
            <a:r>
              <a:rPr sz="24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400" dirty="0">
                <a:solidFill>
                  <a:srgbClr val="0077AA"/>
                </a:solidFill>
                <a:latin typeface="Times New Roman"/>
                <a:cs typeface="Times New Roman"/>
              </a:rPr>
              <a:t>define </a:t>
            </a:r>
            <a:r>
              <a:rPr sz="2400" spc="-5" dirty="0">
                <a:solidFill>
                  <a:srgbClr val="990054"/>
                </a:solidFill>
                <a:latin typeface="Times New Roman"/>
                <a:cs typeface="Times New Roman"/>
              </a:rPr>
              <a:t>PI </a:t>
            </a:r>
            <a:r>
              <a:rPr sz="2400" dirty="0">
                <a:solidFill>
                  <a:srgbClr val="990054"/>
                </a:solidFill>
                <a:latin typeface="Times New Roman"/>
                <a:cs typeface="Times New Roman"/>
              </a:rPr>
              <a:t>3.1415  </a:t>
            </a:r>
            <a:r>
              <a:rPr sz="2400" spc="-5" dirty="0">
                <a:solidFill>
                  <a:srgbClr val="DD4968"/>
                </a:solidFill>
                <a:latin typeface="Times New Roman"/>
                <a:cs typeface="Times New Roman"/>
              </a:rPr>
              <a:t>main</a:t>
            </a:r>
            <a:r>
              <a:rPr sz="2400" spc="-5" dirty="0">
                <a:solidFill>
                  <a:srgbClr val="999999"/>
                </a:solidFill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sz="2400" dirty="0">
                <a:solidFill>
                  <a:srgbClr val="999999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305"/>
              </a:lnSpc>
            </a:pPr>
            <a:r>
              <a:rPr sz="2400" spc="-5" dirty="0">
                <a:solidFill>
                  <a:srgbClr val="DD4968"/>
                </a:solidFill>
                <a:latin typeface="Times New Roman"/>
                <a:cs typeface="Times New Roman"/>
              </a:rPr>
              <a:t>printf</a:t>
            </a:r>
            <a:r>
              <a:rPr sz="2400" spc="-5" dirty="0">
                <a:solidFill>
                  <a:srgbClr val="999999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669900"/>
                </a:solidFill>
                <a:latin typeface="Times New Roman"/>
                <a:cs typeface="Times New Roman"/>
              </a:rPr>
              <a:t>"%f"</a:t>
            </a:r>
            <a:r>
              <a:rPr sz="2400" spc="-5" dirty="0">
                <a:solidFill>
                  <a:srgbClr val="999999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37464F"/>
                </a:solidFill>
                <a:latin typeface="Times New Roman"/>
                <a:cs typeface="Times New Roman"/>
              </a:rPr>
              <a:t>PI</a:t>
            </a:r>
            <a:r>
              <a:rPr sz="2400" spc="-5" dirty="0">
                <a:solidFill>
                  <a:srgbClr val="999999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05"/>
              </a:lnSpc>
            </a:pPr>
            <a:r>
              <a:rPr sz="2400" dirty="0">
                <a:solidFill>
                  <a:srgbClr val="999999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 marR="6918959">
              <a:lnSpc>
                <a:spcPct val="80000"/>
              </a:lnSpc>
              <a:spcBef>
                <a:spcPts val="285"/>
              </a:spcBef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Output:  </a:t>
            </a:r>
            <a:r>
              <a:rPr sz="2400" spc="-5" dirty="0">
                <a:solidFill>
                  <a:srgbClr val="37464F"/>
                </a:solidFill>
                <a:latin typeface="Times New Roman"/>
                <a:cs typeface="Times New Roman"/>
              </a:rPr>
              <a:t>3.14000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237870"/>
            <a:ext cx="7543800" cy="508190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dirty="0">
                <a:latin typeface="Times New Roman"/>
                <a:cs typeface="Times New Roman"/>
              </a:rPr>
              <a:t>Function-like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Macros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function-like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macro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looks like function</a:t>
            </a:r>
            <a:r>
              <a:rPr sz="24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call.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example:</a:t>
            </a:r>
            <a:r>
              <a:rPr sz="24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400" dirty="0">
                <a:solidFill>
                  <a:srgbClr val="0077AA"/>
                </a:solidFill>
                <a:latin typeface="Times New Roman"/>
                <a:cs typeface="Times New Roman"/>
              </a:rPr>
              <a:t>define </a:t>
            </a:r>
            <a:r>
              <a:rPr sz="2400" spc="-5" dirty="0">
                <a:solidFill>
                  <a:srgbClr val="990054"/>
                </a:solidFill>
                <a:latin typeface="Times New Roman"/>
                <a:cs typeface="Times New Roman"/>
              </a:rPr>
              <a:t>MIN(a,b)</a:t>
            </a:r>
            <a:r>
              <a:rPr sz="2400" spc="-40" dirty="0">
                <a:solidFill>
                  <a:srgbClr val="99005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54"/>
                </a:solidFill>
                <a:latin typeface="Times New Roman"/>
                <a:cs typeface="Times New Roman"/>
              </a:rPr>
              <a:t>((a)&lt;(b)?(a):(b))</a:t>
            </a:r>
            <a:endParaRPr sz="2400" dirty="0">
              <a:latin typeface="Times New Roman"/>
              <a:cs typeface="Times New Roman"/>
            </a:endParaRPr>
          </a:p>
          <a:p>
            <a:pPr marL="12700" marR="3354070">
              <a:lnSpc>
                <a:spcPct val="117900"/>
              </a:lnSpc>
              <a:spcBef>
                <a:spcPts val="9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Here, MIN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macro</a:t>
            </a:r>
            <a:r>
              <a:rPr sz="24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name. </a:t>
            </a:r>
            <a:r>
              <a:rPr sz="2400" spc="-5" dirty="0">
                <a:solidFill>
                  <a:srgbClr val="99005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400" dirty="0">
                <a:solidFill>
                  <a:srgbClr val="0077AA"/>
                </a:solidFill>
                <a:latin typeface="Times New Roman"/>
                <a:cs typeface="Times New Roman"/>
              </a:rPr>
              <a:t>include</a:t>
            </a:r>
            <a:r>
              <a:rPr sz="2400" spc="-35" dirty="0">
                <a:solidFill>
                  <a:srgbClr val="0077A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9900"/>
                </a:solidFill>
                <a:latin typeface="Times New Roman"/>
                <a:cs typeface="Times New Roman"/>
              </a:rPr>
              <a:t>&lt;stdio.h&gt;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400" spc="-5" dirty="0">
                <a:solidFill>
                  <a:srgbClr val="0077AA"/>
                </a:solidFill>
                <a:latin typeface="Times New Roman"/>
                <a:cs typeface="Times New Roman"/>
              </a:rPr>
              <a:t>define </a:t>
            </a:r>
            <a:r>
              <a:rPr sz="2400" dirty="0">
                <a:solidFill>
                  <a:srgbClr val="990054"/>
                </a:solidFill>
                <a:latin typeface="Times New Roman"/>
                <a:cs typeface="Times New Roman"/>
              </a:rPr>
              <a:t>MIN(a,b)</a:t>
            </a:r>
            <a:r>
              <a:rPr sz="2400" spc="-20" dirty="0">
                <a:solidFill>
                  <a:srgbClr val="99005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54"/>
                </a:solidFill>
                <a:latin typeface="Times New Roman"/>
                <a:cs typeface="Times New Roman"/>
              </a:rPr>
              <a:t>((a)&lt;(b)?(a):(b))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77AA"/>
                </a:solidFill>
                <a:latin typeface="Times New Roman"/>
                <a:cs typeface="Times New Roman"/>
              </a:rPr>
              <a:t>void</a:t>
            </a:r>
            <a:r>
              <a:rPr sz="2400" spc="-15" dirty="0">
                <a:solidFill>
                  <a:srgbClr val="0077A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DD4968"/>
                </a:solidFill>
                <a:latin typeface="Times New Roman"/>
                <a:cs typeface="Times New Roman"/>
              </a:rPr>
              <a:t>main</a:t>
            </a:r>
            <a:r>
              <a:rPr sz="2400" spc="-5" dirty="0">
                <a:solidFill>
                  <a:srgbClr val="999999"/>
                </a:solidFill>
                <a:latin typeface="Times New Roman"/>
                <a:cs typeface="Times New Roman"/>
              </a:rPr>
              <a:t>()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9999"/>
                </a:solidFill>
                <a:latin typeface="Times New Roman"/>
                <a:cs typeface="Times New Roman"/>
              </a:rPr>
              <a:t>{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DD4968"/>
                </a:solidFill>
                <a:latin typeface="Times New Roman"/>
                <a:cs typeface="Times New Roman"/>
              </a:rPr>
              <a:t>printf</a:t>
            </a:r>
            <a:r>
              <a:rPr sz="2400" spc="-5" dirty="0">
                <a:solidFill>
                  <a:srgbClr val="999999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669900"/>
                </a:solidFill>
                <a:latin typeface="Times New Roman"/>
                <a:cs typeface="Times New Roman"/>
              </a:rPr>
              <a:t>"Minimum </a:t>
            </a:r>
            <a:r>
              <a:rPr sz="2400" dirty="0" smtClean="0">
                <a:solidFill>
                  <a:srgbClr val="669900"/>
                </a:solidFill>
                <a:latin typeface="Times New Roman"/>
                <a:cs typeface="Times New Roman"/>
              </a:rPr>
              <a:t>between</a:t>
            </a:r>
            <a:r>
              <a:rPr lang="en-US" sz="2400" dirty="0" smtClean="0">
                <a:solidFill>
                  <a:srgbClr val="669900"/>
                </a:solidFill>
                <a:latin typeface="Times New Roman"/>
                <a:cs typeface="Times New Roman"/>
              </a:rPr>
              <a:t> 5</a:t>
            </a:r>
            <a:r>
              <a:rPr sz="2400" dirty="0" smtClean="0">
                <a:solidFill>
                  <a:srgbClr val="6699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9900"/>
                </a:solidFill>
                <a:latin typeface="Times New Roman"/>
                <a:cs typeface="Times New Roman"/>
              </a:rPr>
              <a:t>and </a:t>
            </a:r>
            <a:r>
              <a:rPr lang="en-US" sz="2400" dirty="0" smtClean="0">
                <a:solidFill>
                  <a:srgbClr val="669900"/>
                </a:solidFill>
                <a:latin typeface="Times New Roman"/>
                <a:cs typeface="Times New Roman"/>
              </a:rPr>
              <a:t>15</a:t>
            </a:r>
            <a:r>
              <a:rPr sz="2400" dirty="0" smtClean="0">
                <a:solidFill>
                  <a:srgbClr val="6699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9900"/>
                </a:solidFill>
                <a:latin typeface="Times New Roman"/>
                <a:cs typeface="Times New Roman"/>
              </a:rPr>
              <a:t>is: %d\n"</a:t>
            </a:r>
            <a:r>
              <a:rPr sz="2400" dirty="0">
                <a:solidFill>
                  <a:srgbClr val="999999"/>
                </a:solidFill>
                <a:latin typeface="Times New Roman"/>
                <a:cs typeface="Times New Roman"/>
              </a:rPr>
              <a:t>,</a:t>
            </a:r>
            <a:r>
              <a:rPr sz="2400" spc="-90" dirty="0">
                <a:solidFill>
                  <a:srgbClr val="999999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DD4968"/>
                </a:solidFill>
                <a:latin typeface="Times New Roman"/>
                <a:cs typeface="Times New Roman"/>
              </a:rPr>
              <a:t>MIN</a:t>
            </a:r>
            <a:r>
              <a:rPr sz="2400" dirty="0" smtClean="0">
                <a:solidFill>
                  <a:srgbClr val="999999"/>
                </a:solidFill>
                <a:latin typeface="Times New Roman"/>
                <a:cs typeface="Times New Roman"/>
              </a:rPr>
              <a:t>(</a:t>
            </a:r>
            <a:r>
              <a:rPr lang="en-US" sz="2400" dirty="0">
                <a:solidFill>
                  <a:srgbClr val="990054"/>
                </a:solidFill>
                <a:latin typeface="Times New Roman"/>
                <a:cs typeface="Times New Roman"/>
              </a:rPr>
              <a:t>5</a:t>
            </a:r>
            <a:r>
              <a:rPr sz="2400" dirty="0" smtClean="0">
                <a:solidFill>
                  <a:srgbClr val="999999"/>
                </a:solidFill>
                <a:latin typeface="Times New Roman"/>
                <a:cs typeface="Times New Roman"/>
              </a:rPr>
              <a:t>,</a:t>
            </a:r>
            <a:r>
              <a:rPr lang="en-US" sz="2400" dirty="0" smtClean="0">
                <a:solidFill>
                  <a:srgbClr val="990054"/>
                </a:solidFill>
                <a:latin typeface="Times New Roman"/>
                <a:cs typeface="Times New Roman"/>
              </a:rPr>
              <a:t>15</a:t>
            </a:r>
            <a:r>
              <a:rPr sz="2400" dirty="0" smtClean="0">
                <a:solidFill>
                  <a:srgbClr val="999999"/>
                </a:solidFill>
                <a:latin typeface="Times New Roman"/>
                <a:cs typeface="Times New Roman"/>
              </a:rPr>
              <a:t>));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9999"/>
                </a:solidFill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Output: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7464F"/>
                </a:solidFill>
                <a:latin typeface="Times New Roman"/>
                <a:cs typeface="Times New Roman"/>
              </a:rPr>
              <a:t>Minimum </a:t>
            </a:r>
            <a:r>
              <a:rPr sz="2400" spc="-5">
                <a:solidFill>
                  <a:srgbClr val="37464F"/>
                </a:solidFill>
                <a:latin typeface="Times New Roman"/>
                <a:cs typeface="Times New Roman"/>
              </a:rPr>
              <a:t>between </a:t>
            </a:r>
            <a:r>
              <a:rPr lang="en-US" sz="2400" spc="-5">
                <a:solidFill>
                  <a:srgbClr val="37464F"/>
                </a:solidFill>
                <a:latin typeface="Times New Roman"/>
                <a:cs typeface="Times New Roman"/>
              </a:rPr>
              <a:t>5</a:t>
            </a:r>
            <a:r>
              <a:rPr sz="2400" spc="-5" smtClean="0">
                <a:solidFill>
                  <a:srgbClr val="37464F"/>
                </a:solidFill>
                <a:latin typeface="Times New Roman"/>
                <a:cs typeface="Times New Roman"/>
              </a:rPr>
              <a:t> </a:t>
            </a:r>
            <a:r>
              <a:rPr sz="2400" spc="-5">
                <a:solidFill>
                  <a:srgbClr val="37464F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smtClean="0">
                <a:solidFill>
                  <a:srgbClr val="37464F"/>
                </a:solidFill>
                <a:latin typeface="Times New Roman"/>
                <a:cs typeface="Times New Roman"/>
              </a:rPr>
              <a:t>15</a:t>
            </a:r>
            <a:r>
              <a:rPr sz="2400" spc="-5" smtClean="0">
                <a:solidFill>
                  <a:srgbClr val="37464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464F"/>
                </a:solidFill>
                <a:latin typeface="Times New Roman"/>
                <a:cs typeface="Times New Roman"/>
              </a:rPr>
              <a:t>is</a:t>
            </a:r>
            <a:r>
              <a:rPr sz="2400" spc="-5">
                <a:solidFill>
                  <a:srgbClr val="37464F"/>
                </a:solidFill>
                <a:latin typeface="Times New Roman"/>
                <a:cs typeface="Times New Roman"/>
              </a:rPr>
              <a:t>: </a:t>
            </a:r>
            <a:r>
              <a:rPr lang="en-US" sz="2400" spc="-5">
                <a:solidFill>
                  <a:srgbClr val="37464F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31394"/>
            <a:ext cx="1223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5" dirty="0">
                <a:solidFill>
                  <a:srgbClr val="333333"/>
                </a:solidFill>
                <a:latin typeface="Times New Roman"/>
                <a:cs typeface="Times New Roman"/>
              </a:rPr>
              <a:t>#</a:t>
            </a:r>
            <a:r>
              <a:rPr b="1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b="1" dirty="0">
                <a:solidFill>
                  <a:srgbClr val="333333"/>
                </a:solidFill>
                <a:latin typeface="Times New Roman"/>
                <a:cs typeface="Times New Roman"/>
              </a:rPr>
              <a:t>def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754125"/>
            <a:ext cx="7562215" cy="50444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7020" marR="5080" indent="-274320">
              <a:lnSpc>
                <a:spcPts val="3020"/>
              </a:lnSpc>
              <a:spcBef>
                <a:spcPts val="48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10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undefine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macro means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to cancel its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definition. 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This is done with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C6244E"/>
                </a:solidFill>
                <a:latin typeface="Times New Roman"/>
                <a:cs typeface="Times New Roman"/>
              </a:rPr>
              <a:t>#undef</a:t>
            </a:r>
            <a:r>
              <a:rPr sz="2800" spc="-10" dirty="0">
                <a:solidFill>
                  <a:srgbClr val="C6244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directive.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</a:pPr>
            <a:r>
              <a:rPr sz="2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Syntax: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sz="2800" spc="-5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spc="-5" dirty="0">
                <a:solidFill>
                  <a:srgbClr val="0077AA"/>
                </a:solidFill>
                <a:latin typeface="Times New Roman"/>
                <a:cs typeface="Times New Roman"/>
              </a:rPr>
              <a:t>undef</a:t>
            </a:r>
            <a:r>
              <a:rPr sz="2800" spc="-15" dirty="0">
                <a:solidFill>
                  <a:srgbClr val="0077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token</a:t>
            </a:r>
            <a:endParaRPr sz="2800">
              <a:latin typeface="Times New Roman"/>
              <a:cs typeface="Times New Roman"/>
            </a:endParaRPr>
          </a:p>
          <a:p>
            <a:pPr marL="12700" marR="3430270">
              <a:lnSpc>
                <a:spcPts val="3020"/>
              </a:lnSpc>
              <a:spcBef>
                <a:spcPts val="215"/>
              </a:spcBef>
            </a:pP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define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undefine</a:t>
            </a:r>
            <a:r>
              <a:rPr sz="280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example  </a:t>
            </a: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dirty="0">
                <a:solidFill>
                  <a:srgbClr val="0077AA"/>
                </a:solidFill>
                <a:latin typeface="Times New Roman"/>
                <a:cs typeface="Times New Roman"/>
              </a:rPr>
              <a:t>include</a:t>
            </a:r>
            <a:r>
              <a:rPr sz="2800" spc="-30" dirty="0">
                <a:solidFill>
                  <a:srgbClr val="0077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69900"/>
                </a:solidFill>
                <a:latin typeface="Times New Roman"/>
                <a:cs typeface="Times New Roman"/>
              </a:rPr>
              <a:t>&lt;stdio.h&gt;</a:t>
            </a:r>
            <a:endParaRPr sz="2800">
              <a:latin typeface="Times New Roman"/>
              <a:cs typeface="Times New Roman"/>
            </a:endParaRPr>
          </a:p>
          <a:p>
            <a:pPr marL="12700" marR="5002530">
              <a:lnSpc>
                <a:spcPts val="3030"/>
              </a:lnSpc>
            </a:pP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dirty="0">
                <a:solidFill>
                  <a:srgbClr val="0077AA"/>
                </a:solidFill>
                <a:latin typeface="Times New Roman"/>
                <a:cs typeface="Times New Roman"/>
              </a:rPr>
              <a:t>define </a:t>
            </a:r>
            <a:r>
              <a:rPr sz="2800" spc="-5" dirty="0">
                <a:solidFill>
                  <a:srgbClr val="990054"/>
                </a:solidFill>
                <a:latin typeface="Times New Roman"/>
                <a:cs typeface="Times New Roman"/>
              </a:rPr>
              <a:t>PI</a:t>
            </a:r>
            <a:r>
              <a:rPr sz="2800" spc="-95" dirty="0">
                <a:solidFill>
                  <a:srgbClr val="99005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3.1415  </a:t>
            </a:r>
            <a:r>
              <a:rPr sz="2800" spc="-5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spc="-5" dirty="0">
                <a:solidFill>
                  <a:srgbClr val="0077AA"/>
                </a:solidFill>
                <a:latin typeface="Times New Roman"/>
                <a:cs typeface="Times New Roman"/>
              </a:rPr>
              <a:t>undef</a:t>
            </a:r>
            <a:r>
              <a:rPr sz="2800" spc="-15" dirty="0">
                <a:solidFill>
                  <a:srgbClr val="0077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PI</a:t>
            </a:r>
            <a:endParaRPr sz="2800">
              <a:latin typeface="Times New Roman"/>
              <a:cs typeface="Times New Roman"/>
            </a:endParaRPr>
          </a:p>
          <a:p>
            <a:pPr marL="100965">
              <a:lnSpc>
                <a:spcPts val="2805"/>
              </a:lnSpc>
            </a:pPr>
            <a:r>
              <a:rPr sz="2800" spc="-5" dirty="0">
                <a:solidFill>
                  <a:srgbClr val="DD4968"/>
                </a:solidFill>
                <a:latin typeface="Times New Roman"/>
                <a:cs typeface="Times New Roman"/>
              </a:rPr>
              <a:t>main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()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tabLst>
                <a:tab pos="539750" algn="l"/>
              </a:tabLst>
            </a:pP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{	</a:t>
            </a:r>
            <a:r>
              <a:rPr sz="2800" spc="-5" dirty="0">
                <a:solidFill>
                  <a:srgbClr val="DD4968"/>
                </a:solidFill>
                <a:latin typeface="Times New Roman"/>
                <a:cs typeface="Times New Roman"/>
              </a:rPr>
              <a:t>printf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669900"/>
                </a:solidFill>
                <a:latin typeface="Times New Roman"/>
                <a:cs typeface="Times New Roman"/>
              </a:rPr>
              <a:t>"%f"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37464F"/>
                </a:solidFill>
                <a:latin typeface="Times New Roman"/>
                <a:cs typeface="Times New Roman"/>
              </a:rPr>
              <a:t>PI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);</a:t>
            </a:r>
            <a:r>
              <a:rPr sz="2800" spc="-10" dirty="0">
                <a:solidFill>
                  <a:srgbClr val="9999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25"/>
              </a:lnSpc>
              <a:spcBef>
                <a:spcPts val="2690"/>
              </a:spcBef>
            </a:pPr>
            <a:r>
              <a:rPr sz="2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25"/>
              </a:lnSpc>
            </a:pPr>
            <a:r>
              <a:rPr sz="2800" spc="-5" dirty="0">
                <a:solidFill>
                  <a:srgbClr val="37464F"/>
                </a:solidFill>
                <a:latin typeface="Times New Roman"/>
                <a:cs typeface="Times New Roman"/>
              </a:rPr>
              <a:t>Compile </a:t>
            </a:r>
            <a:r>
              <a:rPr sz="2800" spc="-35" dirty="0">
                <a:solidFill>
                  <a:srgbClr val="37464F"/>
                </a:solidFill>
                <a:latin typeface="Times New Roman"/>
                <a:cs typeface="Times New Roman"/>
              </a:rPr>
              <a:t>Time </a:t>
            </a:r>
            <a:r>
              <a:rPr sz="2800" spc="-5" dirty="0">
                <a:solidFill>
                  <a:srgbClr val="37464F"/>
                </a:solidFill>
                <a:latin typeface="Times New Roman"/>
                <a:cs typeface="Times New Roman"/>
              </a:rPr>
              <a:t>Error: 'PI'</a:t>
            </a:r>
            <a:r>
              <a:rPr sz="2800" spc="10" dirty="0">
                <a:solidFill>
                  <a:srgbClr val="37464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7464F"/>
                </a:solidFill>
                <a:latin typeface="Times New Roman"/>
                <a:cs typeface="Times New Roman"/>
              </a:rPr>
              <a:t>undeclared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353694"/>
            <a:ext cx="7588884" cy="600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#ifdef</a:t>
            </a:r>
            <a:endParaRPr sz="2800">
              <a:latin typeface="Times New Roman"/>
              <a:cs typeface="Times New Roman"/>
            </a:endParaRPr>
          </a:p>
          <a:p>
            <a:pPr marL="12700" marR="171450">
              <a:lnSpc>
                <a:spcPct val="100000"/>
              </a:lnSpc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C6244E"/>
                </a:solidFill>
                <a:latin typeface="Times New Roman"/>
                <a:cs typeface="Times New Roman"/>
              </a:rPr>
              <a:t>#ifdef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preprocessor directive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checks if macro is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defined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6244E"/>
                </a:solidFill>
                <a:latin typeface="Times New Roman"/>
                <a:cs typeface="Times New Roman"/>
              </a:rPr>
              <a:t>#define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If yes, it executes the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code.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Syntax: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dirty="0">
                <a:solidFill>
                  <a:srgbClr val="0077AA"/>
                </a:solidFill>
                <a:latin typeface="Times New Roman"/>
                <a:cs typeface="Times New Roman"/>
              </a:rPr>
              <a:t>ifdef </a:t>
            </a:r>
            <a:r>
              <a:rPr sz="2800" spc="-10" dirty="0">
                <a:solidFill>
                  <a:srgbClr val="990054"/>
                </a:solidFill>
                <a:latin typeface="Times New Roman"/>
                <a:cs typeface="Times New Roman"/>
              </a:rPr>
              <a:t>MACRO </a:t>
            </a:r>
            <a:r>
              <a:rPr sz="2800" spc="-5" dirty="0">
                <a:solidFill>
                  <a:srgbClr val="6F8090"/>
                </a:solidFill>
                <a:latin typeface="Times New Roman"/>
                <a:cs typeface="Times New Roman"/>
              </a:rPr>
              <a:t>//code</a:t>
            </a:r>
            <a:r>
              <a:rPr sz="2800" spc="-10" dirty="0">
                <a:solidFill>
                  <a:srgbClr val="6F8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dirty="0">
                <a:solidFill>
                  <a:srgbClr val="0077AA"/>
                </a:solidFill>
                <a:latin typeface="Times New Roman"/>
                <a:cs typeface="Times New Roman"/>
              </a:rPr>
              <a:t>endif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#ifndef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C6244E"/>
                </a:solidFill>
                <a:latin typeface="Times New Roman"/>
                <a:cs typeface="Times New Roman"/>
              </a:rPr>
              <a:t>#ifndef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preprocessor directive checks if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macro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is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defined by </a:t>
            </a:r>
            <a:r>
              <a:rPr sz="2800" spc="-5" dirty="0">
                <a:solidFill>
                  <a:srgbClr val="C6244E"/>
                </a:solidFill>
                <a:latin typeface="Times New Roman"/>
                <a:cs typeface="Times New Roman"/>
              </a:rPr>
              <a:t>#define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. If yes, it executes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 code.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Syntax: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dirty="0">
                <a:solidFill>
                  <a:srgbClr val="0077AA"/>
                </a:solidFill>
                <a:latin typeface="Times New Roman"/>
                <a:cs typeface="Times New Roman"/>
              </a:rPr>
              <a:t>ifndef </a:t>
            </a:r>
            <a:r>
              <a:rPr sz="2800" spc="-5" dirty="0">
                <a:solidFill>
                  <a:srgbClr val="990054"/>
                </a:solidFill>
                <a:latin typeface="Times New Roman"/>
                <a:cs typeface="Times New Roman"/>
              </a:rPr>
              <a:t>MACRO </a:t>
            </a:r>
            <a:r>
              <a:rPr sz="2800" spc="-5" dirty="0">
                <a:solidFill>
                  <a:srgbClr val="6F8090"/>
                </a:solidFill>
                <a:latin typeface="Times New Roman"/>
                <a:cs typeface="Times New Roman"/>
              </a:rPr>
              <a:t>//code</a:t>
            </a:r>
            <a:r>
              <a:rPr sz="2800" spc="-20" dirty="0">
                <a:solidFill>
                  <a:srgbClr val="6F8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dirty="0">
                <a:solidFill>
                  <a:srgbClr val="0077AA"/>
                </a:solidFill>
                <a:latin typeface="Times New Roman"/>
                <a:cs typeface="Times New Roman"/>
              </a:rPr>
              <a:t>endif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280" y="314070"/>
            <a:ext cx="7948930" cy="612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ts val="2965"/>
              </a:lnSpc>
              <a:spcBef>
                <a:spcPts val="100"/>
              </a:spcBef>
            </a:pPr>
            <a:r>
              <a:rPr sz="2600" b="1" dirty="0">
                <a:solidFill>
                  <a:srgbClr val="333333"/>
                </a:solidFill>
                <a:latin typeface="Times New Roman"/>
                <a:cs typeface="Times New Roman"/>
              </a:rPr>
              <a:t>#if</a:t>
            </a:r>
            <a:endParaRPr sz="2600">
              <a:latin typeface="Times New Roman"/>
              <a:cs typeface="Times New Roman"/>
            </a:endParaRPr>
          </a:p>
          <a:p>
            <a:pPr marL="12700" marR="316230">
              <a:lnSpc>
                <a:spcPts val="2810"/>
              </a:lnSpc>
              <a:spcBef>
                <a:spcPts val="200"/>
              </a:spcBef>
            </a:pP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C6244E"/>
                </a:solidFill>
                <a:latin typeface="Times New Roman"/>
                <a:cs typeface="Times New Roman"/>
              </a:rPr>
              <a:t>#if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preprocessor </a:t>
            </a:r>
            <a:r>
              <a:rPr sz="2600" spc="-5" dirty="0">
                <a:solidFill>
                  <a:srgbClr val="333333"/>
                </a:solidFill>
                <a:latin typeface="Times New Roman"/>
                <a:cs typeface="Times New Roman"/>
              </a:rPr>
              <a:t>directive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evaluates the </a:t>
            </a:r>
            <a:r>
              <a:rPr sz="2600" spc="-5" dirty="0">
                <a:solidFill>
                  <a:srgbClr val="333333"/>
                </a:solidFill>
                <a:latin typeface="Times New Roman"/>
                <a:cs typeface="Times New Roman"/>
              </a:rPr>
              <a:t>expression</a:t>
            </a:r>
            <a:r>
              <a:rPr sz="26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or  condition. If condition is true, it executes the</a:t>
            </a:r>
            <a:r>
              <a:rPr sz="26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code.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610"/>
              </a:lnSpc>
            </a:pPr>
            <a:r>
              <a:rPr sz="2600" b="1" dirty="0">
                <a:solidFill>
                  <a:srgbClr val="333333"/>
                </a:solidFill>
                <a:latin typeface="Times New Roman"/>
                <a:cs typeface="Times New Roman"/>
              </a:rPr>
              <a:t>Syntax: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965"/>
              </a:lnSpc>
            </a:pP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if </a:t>
            </a:r>
            <a:r>
              <a:rPr sz="2600" spc="-5" dirty="0">
                <a:solidFill>
                  <a:srgbClr val="990054"/>
                </a:solidFill>
                <a:latin typeface="Times New Roman"/>
                <a:cs typeface="Times New Roman"/>
              </a:rPr>
              <a:t>expression </a:t>
            </a:r>
            <a:r>
              <a:rPr sz="2600" dirty="0">
                <a:solidFill>
                  <a:srgbClr val="6F8090"/>
                </a:solidFill>
                <a:latin typeface="Times New Roman"/>
                <a:cs typeface="Times New Roman"/>
              </a:rPr>
              <a:t>//code</a:t>
            </a:r>
            <a:r>
              <a:rPr sz="2600" spc="-30" dirty="0">
                <a:solidFill>
                  <a:srgbClr val="6F809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endif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965"/>
              </a:lnSpc>
              <a:spcBef>
                <a:spcPts val="2495"/>
              </a:spcBef>
            </a:pPr>
            <a:r>
              <a:rPr sz="2600" b="1" dirty="0">
                <a:solidFill>
                  <a:srgbClr val="333333"/>
                </a:solidFill>
                <a:latin typeface="Times New Roman"/>
                <a:cs typeface="Times New Roman"/>
              </a:rPr>
              <a:t>#else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2810"/>
              </a:lnSpc>
              <a:spcBef>
                <a:spcPts val="195"/>
              </a:spcBef>
            </a:pPr>
            <a:r>
              <a:rPr sz="2600" spc="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C6244E"/>
                </a:solidFill>
                <a:latin typeface="Times New Roman"/>
                <a:cs typeface="Times New Roman"/>
              </a:rPr>
              <a:t>#else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preprocessor </a:t>
            </a:r>
            <a:r>
              <a:rPr sz="2600" spc="-5" dirty="0">
                <a:solidFill>
                  <a:srgbClr val="333333"/>
                </a:solidFill>
                <a:latin typeface="Times New Roman"/>
                <a:cs typeface="Times New Roman"/>
              </a:rPr>
              <a:t>directive evaluates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333333"/>
                </a:solidFill>
                <a:latin typeface="Times New Roman"/>
                <a:cs typeface="Times New Roman"/>
              </a:rPr>
              <a:t>expression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or  condition if condition of </a:t>
            </a:r>
            <a:r>
              <a:rPr sz="2600" dirty="0">
                <a:solidFill>
                  <a:srgbClr val="C6244E"/>
                </a:solidFill>
                <a:latin typeface="Times New Roman"/>
                <a:cs typeface="Times New Roman"/>
              </a:rPr>
              <a:t>#if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600" spc="-5" dirty="0">
                <a:solidFill>
                  <a:srgbClr val="333333"/>
                </a:solidFill>
                <a:latin typeface="Times New Roman"/>
                <a:cs typeface="Times New Roman"/>
              </a:rPr>
              <a:t>false.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600" spc="-5" dirty="0">
                <a:solidFill>
                  <a:srgbClr val="333333"/>
                </a:solidFill>
                <a:latin typeface="Times New Roman"/>
                <a:cs typeface="Times New Roman"/>
              </a:rPr>
              <a:t>can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2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610"/>
              </a:lnSpc>
              <a:tabLst>
                <a:tab pos="765175" algn="l"/>
              </a:tabLst>
            </a:pP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with	</a:t>
            </a:r>
            <a:r>
              <a:rPr sz="2600" dirty="0">
                <a:solidFill>
                  <a:srgbClr val="C6244E"/>
                </a:solidFill>
                <a:latin typeface="Times New Roman"/>
                <a:cs typeface="Times New Roman"/>
              </a:rPr>
              <a:t>#if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, </a:t>
            </a:r>
            <a:r>
              <a:rPr sz="2600" spc="-5" dirty="0">
                <a:solidFill>
                  <a:srgbClr val="C6244E"/>
                </a:solidFill>
                <a:latin typeface="Times New Roman"/>
                <a:cs typeface="Times New Roman"/>
              </a:rPr>
              <a:t>#elif</a:t>
            </a:r>
            <a:r>
              <a:rPr sz="2600" spc="-5" dirty="0">
                <a:solidFill>
                  <a:srgbClr val="333333"/>
                </a:solidFill>
                <a:latin typeface="Times New Roman"/>
                <a:cs typeface="Times New Roman"/>
              </a:rPr>
              <a:t>, </a:t>
            </a:r>
            <a:r>
              <a:rPr sz="2600" dirty="0">
                <a:solidFill>
                  <a:srgbClr val="C6244E"/>
                </a:solidFill>
                <a:latin typeface="Times New Roman"/>
                <a:cs typeface="Times New Roman"/>
              </a:rPr>
              <a:t>#ifdef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6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6244E"/>
                </a:solidFill>
                <a:latin typeface="Times New Roman"/>
                <a:cs typeface="Times New Roman"/>
              </a:rPr>
              <a:t>#ifndef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solidFill>
                  <a:srgbClr val="333333"/>
                </a:solidFill>
                <a:latin typeface="Times New Roman"/>
                <a:cs typeface="Times New Roman"/>
              </a:rPr>
              <a:t>directives.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965"/>
              </a:lnSpc>
              <a:spcBef>
                <a:spcPts val="2500"/>
              </a:spcBef>
            </a:pPr>
            <a:r>
              <a:rPr sz="2600" b="1" dirty="0">
                <a:solidFill>
                  <a:srgbClr val="333333"/>
                </a:solidFill>
                <a:latin typeface="Times New Roman"/>
                <a:cs typeface="Times New Roman"/>
              </a:rPr>
              <a:t>Syntax: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if </a:t>
            </a:r>
            <a:r>
              <a:rPr sz="2600" spc="-5" dirty="0">
                <a:solidFill>
                  <a:srgbClr val="990054"/>
                </a:solidFill>
                <a:latin typeface="Times New Roman"/>
                <a:cs typeface="Times New Roman"/>
              </a:rPr>
              <a:t>expression </a:t>
            </a:r>
            <a:r>
              <a:rPr sz="2600" spc="-5" dirty="0">
                <a:solidFill>
                  <a:srgbClr val="6F8090"/>
                </a:solidFill>
                <a:latin typeface="Times New Roman"/>
                <a:cs typeface="Times New Roman"/>
              </a:rPr>
              <a:t>//if </a:t>
            </a:r>
            <a:r>
              <a:rPr sz="2600" dirty="0">
                <a:solidFill>
                  <a:srgbClr val="6F8090"/>
                </a:solidFill>
                <a:latin typeface="Times New Roman"/>
                <a:cs typeface="Times New Roman"/>
              </a:rPr>
              <a:t>code </a:t>
            </a:r>
            <a:r>
              <a:rPr sz="2600" spc="-5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spc="-5" dirty="0">
                <a:solidFill>
                  <a:srgbClr val="0077AA"/>
                </a:solidFill>
                <a:latin typeface="Times New Roman"/>
                <a:cs typeface="Times New Roman"/>
              </a:rPr>
              <a:t>else </a:t>
            </a:r>
            <a:r>
              <a:rPr sz="2600" spc="-5" dirty="0">
                <a:solidFill>
                  <a:srgbClr val="6F8090"/>
                </a:solidFill>
                <a:latin typeface="Times New Roman"/>
                <a:cs typeface="Times New Roman"/>
              </a:rPr>
              <a:t>//else </a:t>
            </a:r>
            <a:r>
              <a:rPr sz="2600" dirty="0">
                <a:solidFill>
                  <a:srgbClr val="6F8090"/>
                </a:solidFill>
                <a:latin typeface="Times New Roman"/>
                <a:cs typeface="Times New Roman"/>
              </a:rPr>
              <a:t>code</a:t>
            </a:r>
            <a:r>
              <a:rPr sz="2600" spc="-45" dirty="0">
                <a:solidFill>
                  <a:srgbClr val="6F809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endif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sz="2600" b="1" dirty="0">
                <a:solidFill>
                  <a:srgbClr val="333333"/>
                </a:solidFill>
                <a:latin typeface="Times New Roman"/>
                <a:cs typeface="Times New Roman"/>
              </a:rPr>
              <a:t>Syntax </a:t>
            </a:r>
            <a:r>
              <a:rPr sz="2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26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#elif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if </a:t>
            </a:r>
            <a:r>
              <a:rPr sz="2600" spc="-5" dirty="0">
                <a:solidFill>
                  <a:srgbClr val="990054"/>
                </a:solidFill>
                <a:latin typeface="Times New Roman"/>
                <a:cs typeface="Times New Roman"/>
              </a:rPr>
              <a:t>expression </a:t>
            </a:r>
            <a:r>
              <a:rPr sz="2600" spc="-5" dirty="0">
                <a:solidFill>
                  <a:srgbClr val="6F8090"/>
                </a:solidFill>
                <a:latin typeface="Times New Roman"/>
                <a:cs typeface="Times New Roman"/>
              </a:rPr>
              <a:t>//if </a:t>
            </a:r>
            <a:r>
              <a:rPr sz="2600" dirty="0">
                <a:solidFill>
                  <a:srgbClr val="6F8090"/>
                </a:solidFill>
                <a:latin typeface="Times New Roman"/>
                <a:cs typeface="Times New Roman"/>
              </a:rPr>
              <a:t>code </a:t>
            </a:r>
            <a:r>
              <a:rPr sz="2600" spc="-5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spc="-5" dirty="0">
                <a:solidFill>
                  <a:srgbClr val="0077AA"/>
                </a:solidFill>
                <a:latin typeface="Times New Roman"/>
                <a:cs typeface="Times New Roman"/>
              </a:rPr>
              <a:t>elif </a:t>
            </a:r>
            <a:r>
              <a:rPr sz="2600" spc="-5" dirty="0">
                <a:solidFill>
                  <a:srgbClr val="990054"/>
                </a:solidFill>
                <a:latin typeface="Times New Roman"/>
                <a:cs typeface="Times New Roman"/>
              </a:rPr>
              <a:t>expression </a:t>
            </a:r>
            <a:r>
              <a:rPr sz="2600" spc="-5" dirty="0">
                <a:solidFill>
                  <a:srgbClr val="6F8090"/>
                </a:solidFill>
                <a:latin typeface="Times New Roman"/>
                <a:cs typeface="Times New Roman"/>
              </a:rPr>
              <a:t>//elif </a:t>
            </a:r>
            <a:r>
              <a:rPr sz="2600" dirty="0">
                <a:solidFill>
                  <a:srgbClr val="6F8090"/>
                </a:solidFill>
                <a:latin typeface="Times New Roman"/>
                <a:cs typeface="Times New Roman"/>
              </a:rPr>
              <a:t>code</a:t>
            </a:r>
            <a:r>
              <a:rPr sz="2600" spc="10" dirty="0">
                <a:solidFill>
                  <a:srgbClr val="6F809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spc="-5" dirty="0">
                <a:solidFill>
                  <a:srgbClr val="0077AA"/>
                </a:solidFill>
                <a:latin typeface="Times New Roman"/>
                <a:cs typeface="Times New Roman"/>
              </a:rPr>
              <a:t>else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solidFill>
                  <a:srgbClr val="6F8090"/>
                </a:solidFill>
                <a:latin typeface="Times New Roman"/>
                <a:cs typeface="Times New Roman"/>
              </a:rPr>
              <a:t>//else </a:t>
            </a:r>
            <a:r>
              <a:rPr sz="2600" dirty="0">
                <a:solidFill>
                  <a:srgbClr val="6F8090"/>
                </a:solidFill>
                <a:latin typeface="Times New Roman"/>
                <a:cs typeface="Times New Roman"/>
              </a:rPr>
              <a:t>code</a:t>
            </a:r>
            <a:r>
              <a:rPr sz="2600" spc="-15" dirty="0">
                <a:solidFill>
                  <a:srgbClr val="6F809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endif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327" y="425576"/>
            <a:ext cx="6111875" cy="554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333333"/>
                </a:solidFill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12700" marR="3275965">
              <a:lnSpc>
                <a:spcPct val="100000"/>
              </a:lnSpc>
            </a:pP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include </a:t>
            </a:r>
            <a:r>
              <a:rPr sz="2600" dirty="0">
                <a:solidFill>
                  <a:srgbClr val="669900"/>
                </a:solidFill>
                <a:latin typeface="Times New Roman"/>
                <a:cs typeface="Times New Roman"/>
              </a:rPr>
              <a:t>&lt;stdio.h&gt;  </a:t>
            </a: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include </a:t>
            </a:r>
            <a:r>
              <a:rPr sz="2600" dirty="0">
                <a:solidFill>
                  <a:srgbClr val="669900"/>
                </a:solidFill>
                <a:latin typeface="Times New Roman"/>
                <a:cs typeface="Times New Roman"/>
              </a:rPr>
              <a:t>&lt;conio.h&gt;  </a:t>
            </a: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define </a:t>
            </a: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NUMBER 1  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void</a:t>
            </a:r>
            <a:r>
              <a:rPr sz="2600" spc="-15" dirty="0">
                <a:solidFill>
                  <a:srgbClr val="0077A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D4968"/>
                </a:solidFill>
                <a:latin typeface="Times New Roman"/>
                <a:cs typeface="Times New Roman"/>
              </a:rPr>
              <a:t>main</a:t>
            </a:r>
            <a:r>
              <a:rPr sz="2600" spc="-5" dirty="0">
                <a:solidFill>
                  <a:srgbClr val="999999"/>
                </a:solidFill>
                <a:latin typeface="Times New Roman"/>
                <a:cs typeface="Times New Roman"/>
              </a:rPr>
              <a:t>()</a:t>
            </a:r>
            <a:endParaRPr sz="26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</a:pPr>
            <a:r>
              <a:rPr sz="2600" dirty="0">
                <a:solidFill>
                  <a:srgbClr val="999999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if</a:t>
            </a:r>
            <a:r>
              <a:rPr sz="2600" spc="-10" dirty="0">
                <a:solidFill>
                  <a:srgbClr val="0077A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NUMBER==0</a:t>
            </a:r>
            <a:endParaRPr sz="2600">
              <a:latin typeface="Times New Roman"/>
              <a:cs typeface="Times New Roman"/>
            </a:endParaRPr>
          </a:p>
          <a:p>
            <a:pPr marL="12700" marR="5080" indent="81915">
              <a:lnSpc>
                <a:spcPct val="100000"/>
              </a:lnSpc>
            </a:pPr>
            <a:r>
              <a:rPr sz="2600" spc="-25" dirty="0">
                <a:solidFill>
                  <a:srgbClr val="DD4968"/>
                </a:solidFill>
                <a:latin typeface="Times New Roman"/>
                <a:cs typeface="Times New Roman"/>
              </a:rPr>
              <a:t>printf</a:t>
            </a:r>
            <a:r>
              <a:rPr sz="2600" spc="-25" dirty="0">
                <a:solidFill>
                  <a:srgbClr val="999999"/>
                </a:solidFill>
                <a:latin typeface="Times New Roman"/>
                <a:cs typeface="Times New Roman"/>
              </a:rPr>
              <a:t>(</a:t>
            </a:r>
            <a:r>
              <a:rPr sz="2600" spc="-25" dirty="0">
                <a:solidFill>
                  <a:srgbClr val="669900"/>
                </a:solidFill>
                <a:latin typeface="Times New Roman"/>
                <a:cs typeface="Times New Roman"/>
              </a:rPr>
              <a:t>"Value </a:t>
            </a:r>
            <a:r>
              <a:rPr sz="2600" dirty="0">
                <a:solidFill>
                  <a:srgbClr val="669900"/>
                </a:solidFill>
                <a:latin typeface="Times New Roman"/>
                <a:cs typeface="Times New Roman"/>
              </a:rPr>
              <a:t>of Number </a:t>
            </a:r>
            <a:r>
              <a:rPr sz="2600" spc="-5" dirty="0">
                <a:solidFill>
                  <a:srgbClr val="669900"/>
                </a:solidFill>
                <a:latin typeface="Times New Roman"/>
                <a:cs typeface="Times New Roman"/>
              </a:rPr>
              <a:t>is: </a:t>
            </a:r>
            <a:r>
              <a:rPr sz="2600" dirty="0">
                <a:solidFill>
                  <a:srgbClr val="669900"/>
                </a:solidFill>
                <a:latin typeface="Times New Roman"/>
                <a:cs typeface="Times New Roman"/>
              </a:rPr>
              <a:t>%d"</a:t>
            </a:r>
            <a:r>
              <a:rPr sz="2600" dirty="0">
                <a:solidFill>
                  <a:srgbClr val="999999"/>
                </a:solidFill>
                <a:latin typeface="Times New Roman"/>
                <a:cs typeface="Times New Roman"/>
              </a:rPr>
              <a:t>,</a:t>
            </a:r>
            <a:r>
              <a:rPr sz="2600" dirty="0">
                <a:solidFill>
                  <a:srgbClr val="37464F"/>
                </a:solidFill>
                <a:latin typeface="Times New Roman"/>
                <a:cs typeface="Times New Roman"/>
              </a:rPr>
              <a:t>NUMBER</a:t>
            </a:r>
            <a:r>
              <a:rPr sz="2600" dirty="0">
                <a:solidFill>
                  <a:srgbClr val="999999"/>
                </a:solidFill>
                <a:latin typeface="Times New Roman"/>
                <a:cs typeface="Times New Roman"/>
              </a:rPr>
              <a:t>);  </a:t>
            </a:r>
            <a:r>
              <a:rPr sz="2600" spc="-5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spc="-5" dirty="0">
                <a:solidFill>
                  <a:srgbClr val="0077AA"/>
                </a:solidFill>
                <a:latin typeface="Times New Roman"/>
                <a:cs typeface="Times New Roman"/>
              </a:rPr>
              <a:t>else </a:t>
            </a:r>
            <a:r>
              <a:rPr sz="2600" spc="-25" dirty="0">
                <a:solidFill>
                  <a:srgbClr val="DD4968"/>
                </a:solidFill>
                <a:latin typeface="Times New Roman"/>
                <a:cs typeface="Times New Roman"/>
              </a:rPr>
              <a:t>print</a:t>
            </a:r>
            <a:r>
              <a:rPr sz="2600" spc="-25" dirty="0">
                <a:solidFill>
                  <a:srgbClr val="999999"/>
                </a:solidFill>
                <a:latin typeface="Times New Roman"/>
                <a:cs typeface="Times New Roman"/>
              </a:rPr>
              <a:t>(</a:t>
            </a:r>
            <a:r>
              <a:rPr sz="2600" spc="-25" dirty="0">
                <a:solidFill>
                  <a:srgbClr val="669900"/>
                </a:solidFill>
                <a:latin typeface="Times New Roman"/>
                <a:cs typeface="Times New Roman"/>
              </a:rPr>
              <a:t>"Value </a:t>
            </a:r>
            <a:r>
              <a:rPr sz="2600" dirty="0">
                <a:solidFill>
                  <a:srgbClr val="669900"/>
                </a:solidFill>
                <a:latin typeface="Times New Roman"/>
                <a:cs typeface="Times New Roman"/>
              </a:rPr>
              <a:t>of Number is non-zero"</a:t>
            </a:r>
            <a:r>
              <a:rPr sz="2600" dirty="0">
                <a:solidFill>
                  <a:srgbClr val="999999"/>
                </a:solidFill>
                <a:latin typeface="Times New Roman"/>
                <a:cs typeface="Times New Roman"/>
              </a:rPr>
              <a:t>);  </a:t>
            </a:r>
            <a:r>
              <a:rPr sz="26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600" dirty="0">
                <a:solidFill>
                  <a:srgbClr val="0077AA"/>
                </a:solidFill>
                <a:latin typeface="Times New Roman"/>
                <a:cs typeface="Times New Roman"/>
              </a:rPr>
              <a:t>endif</a:t>
            </a:r>
            <a:r>
              <a:rPr sz="2600" spc="-35" dirty="0">
                <a:solidFill>
                  <a:srgbClr val="0077A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D4968"/>
                </a:solidFill>
                <a:latin typeface="Times New Roman"/>
                <a:cs typeface="Times New Roman"/>
              </a:rPr>
              <a:t>getch</a:t>
            </a:r>
            <a:r>
              <a:rPr sz="2600" spc="-5" dirty="0">
                <a:solidFill>
                  <a:srgbClr val="999999"/>
                </a:solidFill>
                <a:latin typeface="Times New Roman"/>
                <a:cs typeface="Times New Roman"/>
              </a:rPr>
              <a:t>();</a:t>
            </a:r>
            <a:endParaRPr sz="26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</a:pPr>
            <a:r>
              <a:rPr sz="2600" dirty="0">
                <a:solidFill>
                  <a:srgbClr val="999999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020"/>
              </a:lnSpc>
            </a:pPr>
            <a:r>
              <a:rPr sz="2600" b="1" dirty="0">
                <a:solidFill>
                  <a:srgbClr val="333333"/>
                </a:solidFill>
                <a:latin typeface="Times New Roman"/>
                <a:cs typeface="Times New Roman"/>
              </a:rPr>
              <a:t>Output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20"/>
              </a:lnSpc>
            </a:pPr>
            <a:r>
              <a:rPr sz="2600" spc="-60" dirty="0">
                <a:solidFill>
                  <a:srgbClr val="37464F"/>
                </a:solidFill>
                <a:latin typeface="Times New Roman"/>
                <a:cs typeface="Times New Roman"/>
              </a:rPr>
              <a:t>Value </a:t>
            </a:r>
            <a:r>
              <a:rPr sz="2600" dirty="0">
                <a:solidFill>
                  <a:srgbClr val="37464F"/>
                </a:solidFill>
                <a:latin typeface="Times New Roman"/>
                <a:cs typeface="Times New Roman"/>
              </a:rPr>
              <a:t>of Number is</a:t>
            </a:r>
            <a:r>
              <a:rPr sz="2600" spc="-5" dirty="0">
                <a:solidFill>
                  <a:srgbClr val="37464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7464F"/>
                </a:solidFill>
                <a:latin typeface="Times New Roman"/>
                <a:cs typeface="Times New Roman"/>
              </a:rPr>
              <a:t>non-zero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276885"/>
            <a:ext cx="7545705" cy="60921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8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#error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6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C6244E"/>
                </a:solidFill>
                <a:latin typeface="Times New Roman"/>
                <a:cs typeface="Times New Roman"/>
              </a:rPr>
              <a:t>#error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preprocessor directive indicates</a:t>
            </a:r>
            <a:r>
              <a:rPr sz="2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33333"/>
                </a:solidFill>
                <a:latin typeface="Times New Roman"/>
                <a:cs typeface="Times New Roman"/>
              </a:rPr>
              <a:t>error.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030"/>
              </a:lnSpc>
              <a:spcBef>
                <a:spcPts val="64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368935" algn="l"/>
                <a:tab pos="36957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compiler gives fatal error if </a:t>
            </a:r>
            <a:r>
              <a:rPr sz="2800" dirty="0">
                <a:solidFill>
                  <a:srgbClr val="C6244E"/>
                </a:solidFill>
                <a:latin typeface="Times New Roman"/>
                <a:cs typeface="Times New Roman"/>
              </a:rPr>
              <a:t>#error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directive is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found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skips further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compilation</a:t>
            </a:r>
            <a:r>
              <a:rPr sz="28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4613910">
              <a:lnSpc>
                <a:spcPct val="90000"/>
              </a:lnSpc>
              <a:tabLst>
                <a:tab pos="1483995" algn="l"/>
              </a:tabLst>
            </a:pPr>
            <a:r>
              <a:rPr sz="2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C </a:t>
            </a:r>
            <a:r>
              <a:rPr sz="28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#error </a:t>
            </a:r>
            <a:r>
              <a:rPr sz="2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example  </a:t>
            </a:r>
            <a:r>
              <a:rPr sz="2800" spc="-5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spc="-5" dirty="0">
                <a:solidFill>
                  <a:srgbClr val="0077AA"/>
                </a:solidFill>
                <a:latin typeface="Times New Roman"/>
                <a:cs typeface="Times New Roman"/>
              </a:rPr>
              <a:t>include</a:t>
            </a:r>
            <a:r>
              <a:rPr sz="2800" spc="-5" dirty="0">
                <a:solidFill>
                  <a:srgbClr val="669900"/>
                </a:solidFill>
                <a:latin typeface="Times New Roman"/>
                <a:cs typeface="Times New Roman"/>
              </a:rPr>
              <a:t>&lt;stdio.h&gt;  </a:t>
            </a: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spc="-5" dirty="0">
                <a:solidFill>
                  <a:srgbClr val="0077AA"/>
                </a:solidFill>
                <a:latin typeface="Times New Roman"/>
                <a:cs typeface="Times New Roman"/>
              </a:rPr>
              <a:t>if</a:t>
            </a:r>
            <a:r>
              <a:rPr sz="2800" spc="5" dirty="0">
                <a:solidFill>
                  <a:srgbClr val="0077AA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77AA"/>
                </a:solidFill>
                <a:latin typeface="Times New Roman"/>
                <a:cs typeface="Times New Roman"/>
              </a:rPr>
              <a:t>def</a:t>
            </a:r>
            <a:r>
              <a:rPr sz="2800" spc="-10" dirty="0">
                <a:solidFill>
                  <a:srgbClr val="0077AA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0077AA"/>
                </a:solidFill>
                <a:uFill>
                  <a:solidFill>
                    <a:srgbClr val="98005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77AA"/>
                </a:solidFill>
                <a:uFill>
                  <a:solidFill>
                    <a:srgbClr val="980053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990054"/>
                </a:solidFill>
                <a:latin typeface="Times New Roman"/>
                <a:cs typeface="Times New Roman"/>
              </a:rPr>
              <a:t>M</a:t>
            </a:r>
            <a:r>
              <a:rPr sz="2800" spc="-325" dirty="0">
                <a:solidFill>
                  <a:srgbClr val="990054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990054"/>
                </a:solidFill>
                <a:latin typeface="Times New Roman"/>
                <a:cs typeface="Times New Roman"/>
              </a:rPr>
              <a:t>TH_H</a:t>
            </a:r>
            <a:endParaRPr sz="2800">
              <a:latin typeface="Times New Roman"/>
              <a:cs typeface="Times New Roman"/>
            </a:endParaRPr>
          </a:p>
          <a:p>
            <a:pPr marL="12700" marR="2849245">
              <a:lnSpc>
                <a:spcPts val="3020"/>
              </a:lnSpc>
              <a:spcBef>
                <a:spcPts val="50"/>
              </a:spcBef>
            </a:pP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dirty="0">
                <a:solidFill>
                  <a:srgbClr val="0077AA"/>
                </a:solidFill>
                <a:latin typeface="Times New Roman"/>
                <a:cs typeface="Times New Roman"/>
              </a:rPr>
              <a:t>error </a:t>
            </a:r>
            <a:r>
              <a:rPr sz="2800" dirty="0">
                <a:solidFill>
                  <a:srgbClr val="990054"/>
                </a:solidFill>
                <a:latin typeface="Times New Roman"/>
                <a:cs typeface="Times New Roman"/>
              </a:rPr>
              <a:t>First include </a:t>
            </a:r>
            <a:r>
              <a:rPr sz="2800" spc="-5" dirty="0">
                <a:solidFill>
                  <a:srgbClr val="990054"/>
                </a:solidFill>
                <a:latin typeface="Times New Roman"/>
                <a:cs typeface="Times New Roman"/>
              </a:rPr>
              <a:t>then</a:t>
            </a:r>
            <a:r>
              <a:rPr sz="2800" spc="-114" dirty="0">
                <a:solidFill>
                  <a:srgbClr val="99005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54"/>
                </a:solidFill>
                <a:latin typeface="Times New Roman"/>
                <a:cs typeface="Times New Roman"/>
              </a:rPr>
              <a:t>compile  #</a:t>
            </a:r>
            <a:r>
              <a:rPr sz="2800" spc="-5" dirty="0">
                <a:solidFill>
                  <a:srgbClr val="0077AA"/>
                </a:solidFill>
                <a:latin typeface="Times New Roman"/>
                <a:cs typeface="Times New Roman"/>
              </a:rPr>
              <a:t>else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15"/>
              </a:lnSpc>
            </a:pPr>
            <a:r>
              <a:rPr sz="2800" dirty="0">
                <a:solidFill>
                  <a:srgbClr val="0077AA"/>
                </a:solidFill>
                <a:latin typeface="Times New Roman"/>
                <a:cs typeface="Times New Roman"/>
              </a:rPr>
              <a:t>void</a:t>
            </a:r>
            <a:r>
              <a:rPr sz="2800" spc="-10" dirty="0">
                <a:solidFill>
                  <a:srgbClr val="0077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DD4968"/>
                </a:solidFill>
                <a:latin typeface="Times New Roman"/>
                <a:cs typeface="Times New Roman"/>
              </a:rPr>
              <a:t>main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(){</a:t>
            </a:r>
            <a:endParaRPr sz="2800">
              <a:latin typeface="Times New Roman"/>
              <a:cs typeface="Times New Roman"/>
            </a:endParaRPr>
          </a:p>
          <a:p>
            <a:pPr marL="12700" marR="5034280">
              <a:lnSpc>
                <a:spcPts val="3020"/>
              </a:lnSpc>
              <a:spcBef>
                <a:spcPts val="215"/>
              </a:spcBef>
            </a:pPr>
            <a:r>
              <a:rPr sz="2800" dirty="0">
                <a:solidFill>
                  <a:srgbClr val="0077AA"/>
                </a:solidFill>
                <a:latin typeface="Times New Roman"/>
                <a:cs typeface="Times New Roman"/>
              </a:rPr>
              <a:t>float </a:t>
            </a:r>
            <a:r>
              <a:rPr sz="2800" spc="-5" dirty="0">
                <a:solidFill>
                  <a:srgbClr val="37464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;</a:t>
            </a:r>
            <a:r>
              <a:rPr sz="2800" spc="-75" dirty="0">
                <a:solidFill>
                  <a:srgbClr val="9999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7464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A67E58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DD4968"/>
                </a:solidFill>
                <a:latin typeface="Times New Roman"/>
                <a:cs typeface="Times New Roman"/>
              </a:rPr>
              <a:t>sqrt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990054"/>
                </a:solidFill>
                <a:latin typeface="Times New Roman"/>
                <a:cs typeface="Times New Roman"/>
              </a:rPr>
              <a:t>7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);  </a:t>
            </a:r>
            <a:r>
              <a:rPr sz="2800" spc="-5" dirty="0">
                <a:solidFill>
                  <a:srgbClr val="DD4968"/>
                </a:solidFill>
                <a:latin typeface="Times New Roman"/>
                <a:cs typeface="Times New Roman"/>
              </a:rPr>
              <a:t>printf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669900"/>
                </a:solidFill>
                <a:latin typeface="Times New Roman"/>
                <a:cs typeface="Times New Roman"/>
              </a:rPr>
              <a:t>"%f"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37464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  <a:p>
            <a:pPr marL="100965">
              <a:lnSpc>
                <a:spcPts val="2815"/>
              </a:lnSpc>
            </a:pPr>
            <a:r>
              <a:rPr sz="2800" spc="-5" dirty="0">
                <a:solidFill>
                  <a:srgbClr val="999999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00965">
              <a:lnSpc>
                <a:spcPts val="3190"/>
              </a:lnSpc>
            </a:pPr>
            <a:r>
              <a:rPr sz="2800" spc="-5" dirty="0">
                <a:solidFill>
                  <a:srgbClr val="990054"/>
                </a:solidFill>
                <a:latin typeface="Times New Roman"/>
                <a:cs typeface="Times New Roman"/>
              </a:rPr>
              <a:t>#</a:t>
            </a:r>
            <a:r>
              <a:rPr sz="2800" spc="-5" dirty="0">
                <a:solidFill>
                  <a:srgbClr val="0077AA"/>
                </a:solidFill>
                <a:latin typeface="Times New Roman"/>
                <a:cs typeface="Times New Roman"/>
              </a:rPr>
              <a:t>endif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327" y="425576"/>
            <a:ext cx="8329473" cy="38427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Nested Preprocessor Macros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These are Macros having Arguments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Every time whenever the </a:t>
            </a:r>
            <a:r>
              <a:rPr lang="en-US" sz="2400" b="1" dirty="0" smtClean="0"/>
              <a:t>macro name is encountered</a:t>
            </a:r>
            <a:r>
              <a:rPr lang="en-US" sz="2400" dirty="0" smtClean="0"/>
              <a:t> , the arguments are replaced by the </a:t>
            </a:r>
            <a:r>
              <a:rPr lang="en-US" sz="2400" b="1" dirty="0" smtClean="0"/>
              <a:t>actual arguments from the program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Macro name within another macro is called </a:t>
            </a:r>
            <a:r>
              <a:rPr lang="en-US" sz="2400" b="1" dirty="0" smtClean="0"/>
              <a:t>Nesting of Macro</a:t>
            </a:r>
            <a:r>
              <a:rPr lang="en-US" sz="2400" dirty="0" smtClean="0"/>
              <a:t>.</a:t>
            </a:r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327" y="425576"/>
            <a:ext cx="7643673" cy="102880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Nested Preprocessor Macros -Example</a:t>
            </a:r>
          </a:p>
          <a:p>
            <a:endParaRPr lang="en-US" sz="1600" dirty="0" smtClean="0"/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#define SQU(x)((x)*x) </a:t>
            </a:r>
          </a:p>
          <a:p>
            <a:r>
              <a:rPr lang="en-US" sz="2400" dirty="0" smtClean="0"/>
              <a:t>#define CUBE(x)(SQU(x)*x) </a:t>
            </a:r>
          </a:p>
          <a:p>
            <a:r>
              <a:rPr lang="en-US" sz="2400" b="1" dirty="0" err="1" smtClean="0"/>
              <a:t>int</a:t>
            </a:r>
            <a:r>
              <a:rPr lang="en-US" sz="2400" dirty="0" smtClean="0"/>
              <a:t> main()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b="1" dirty="0" err="1" smtClean="0"/>
              <a:t>int</a:t>
            </a:r>
            <a:r>
              <a:rPr lang="en-US" sz="2400" dirty="0" smtClean="0"/>
              <a:t> x;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y; x = SQU(3); // </a:t>
            </a:r>
            <a:r>
              <a:rPr lang="en-US" sz="2400" dirty="0" err="1" smtClean="0"/>
              <a:t>Argumented</a:t>
            </a:r>
            <a:r>
              <a:rPr lang="en-US" sz="2400" dirty="0" smtClean="0"/>
              <a:t> Macro </a:t>
            </a:r>
          </a:p>
          <a:p>
            <a:r>
              <a:rPr lang="en-US" sz="2400" dirty="0" smtClean="0"/>
              <a:t>y = CUBE(3); // Nested Macro 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("\</a:t>
            </a:r>
            <a:r>
              <a:rPr lang="en-US" sz="2400" dirty="0" err="1" smtClean="0"/>
              <a:t>nSquare</a:t>
            </a:r>
            <a:r>
              <a:rPr lang="en-US" sz="2400" dirty="0" smtClean="0"/>
              <a:t> of 3 : %</a:t>
            </a:r>
            <a:r>
              <a:rPr lang="en-US" sz="2400" dirty="0" err="1" smtClean="0"/>
              <a:t>d",x</a:t>
            </a:r>
            <a:r>
              <a:rPr lang="en-US" sz="2400" dirty="0" smtClean="0"/>
              <a:t>); 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("\</a:t>
            </a:r>
            <a:r>
              <a:rPr lang="en-US" sz="2400" dirty="0" err="1" smtClean="0"/>
              <a:t>nCube</a:t>
            </a:r>
            <a:r>
              <a:rPr lang="en-US" sz="2400" dirty="0" smtClean="0"/>
              <a:t> of 3 : %</a:t>
            </a:r>
            <a:r>
              <a:rPr lang="en-US" sz="2400" dirty="0" err="1" smtClean="0"/>
              <a:t>d",y</a:t>
            </a:r>
            <a:r>
              <a:rPr lang="en-US" sz="2400" dirty="0" smtClean="0"/>
              <a:t>); </a:t>
            </a:r>
          </a:p>
          <a:p>
            <a:r>
              <a:rPr lang="en-US" sz="2400" b="1" dirty="0" smtClean="0"/>
              <a:t>return</a:t>
            </a:r>
            <a:r>
              <a:rPr lang="en-US" sz="2400" dirty="0" smtClean="0"/>
              <a:t>(0); </a:t>
            </a:r>
          </a:p>
          <a:p>
            <a:r>
              <a:rPr lang="en-US" sz="2400" dirty="0" smtClean="0"/>
              <a:t>}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Output :</a:t>
            </a:r>
            <a:endParaRPr lang="en-US" sz="2400" dirty="0" smtClean="0"/>
          </a:p>
          <a:p>
            <a:r>
              <a:rPr lang="en-US" sz="2400" dirty="0" smtClean="0"/>
              <a:t>Square of 3 : 9 </a:t>
            </a:r>
          </a:p>
          <a:p>
            <a:r>
              <a:rPr lang="en-US" sz="2400" dirty="0" smtClean="0"/>
              <a:t>CUBE of 3 : 27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28371"/>
            <a:ext cx="4758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Advantages </a:t>
            </a:r>
            <a:r>
              <a:rPr sz="4000" spc="-5" dirty="0"/>
              <a:t>of</a:t>
            </a:r>
            <a:r>
              <a:rPr sz="4000" spc="-50" dirty="0"/>
              <a:t> </a:t>
            </a:r>
            <a:r>
              <a:rPr sz="4000" spc="-15" dirty="0"/>
              <a:t>Macros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540" y="963269"/>
            <a:ext cx="5501640" cy="41243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8775" indent="-274955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59410" algn="l"/>
              </a:tabLst>
            </a:pPr>
            <a:r>
              <a:rPr sz="2600" dirty="0">
                <a:latin typeface="Perpetua"/>
                <a:cs typeface="Perpetua"/>
              </a:rPr>
              <a:t>Time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efficiency.</a:t>
            </a:r>
            <a:endParaRPr sz="2600">
              <a:latin typeface="Perpetua"/>
              <a:cs typeface="Perpetua"/>
            </a:endParaRPr>
          </a:p>
          <a:p>
            <a:pPr marL="358775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59410" algn="l"/>
              </a:tabLst>
            </a:pPr>
            <a:r>
              <a:rPr sz="2600" dirty="0">
                <a:latin typeface="Perpetua"/>
                <a:cs typeface="Perpetua"/>
              </a:rPr>
              <a:t>Not </a:t>
            </a:r>
            <a:r>
              <a:rPr sz="2600" spc="-5" dirty="0">
                <a:latin typeface="Perpetua"/>
                <a:cs typeface="Perpetua"/>
              </a:rPr>
              <a:t>need </a:t>
            </a:r>
            <a:r>
              <a:rPr sz="2600" dirty="0">
                <a:latin typeface="Perpetua"/>
                <a:cs typeface="Perpetua"/>
              </a:rPr>
              <a:t>to pass </a:t>
            </a:r>
            <a:r>
              <a:rPr sz="2600" spc="-5" dirty="0">
                <a:latin typeface="Perpetua"/>
                <a:cs typeface="Perpetua"/>
              </a:rPr>
              <a:t>arguments </a:t>
            </a:r>
            <a:r>
              <a:rPr sz="2600" spc="-10" dirty="0">
                <a:latin typeface="Perpetua"/>
                <a:cs typeface="Perpetua"/>
              </a:rPr>
              <a:t>like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function.</a:t>
            </a:r>
            <a:endParaRPr sz="2600">
              <a:latin typeface="Perpetua"/>
              <a:cs typeface="Perpetua"/>
            </a:endParaRPr>
          </a:p>
          <a:p>
            <a:pPr marL="358775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59410" algn="l"/>
              </a:tabLst>
            </a:pPr>
            <a:r>
              <a:rPr sz="2600" spc="-5" dirty="0">
                <a:latin typeface="Perpetua"/>
                <a:cs typeface="Perpetua"/>
              </a:rPr>
              <a:t>It's preprocessed.</a:t>
            </a:r>
            <a:endParaRPr sz="2600">
              <a:latin typeface="Perpetua"/>
              <a:cs typeface="Perpetua"/>
            </a:endParaRPr>
          </a:p>
          <a:p>
            <a:pPr marL="358775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59410" algn="l"/>
              </a:tabLst>
            </a:pPr>
            <a:r>
              <a:rPr sz="2600" dirty="0">
                <a:latin typeface="Perpetua"/>
                <a:cs typeface="Perpetua"/>
              </a:rPr>
              <a:t>Easier to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Read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FF0000"/>
                </a:solidFill>
                <a:latin typeface="Franklin Gothic Book"/>
                <a:cs typeface="Franklin Gothic Book"/>
              </a:rPr>
              <a:t>Disadvantages </a:t>
            </a:r>
            <a:r>
              <a:rPr sz="4000" spc="-5" dirty="0">
                <a:solidFill>
                  <a:srgbClr val="FF0000"/>
                </a:solidFill>
                <a:latin typeface="Franklin Gothic Book"/>
                <a:cs typeface="Franklin Gothic Book"/>
              </a:rPr>
              <a:t>of</a:t>
            </a:r>
            <a:r>
              <a:rPr sz="4000" spc="-90" dirty="0">
                <a:solidFill>
                  <a:srgbClr val="FF0000"/>
                </a:solidFill>
                <a:latin typeface="Franklin Gothic Book"/>
                <a:cs typeface="Franklin Gothic Book"/>
              </a:rPr>
              <a:t> </a:t>
            </a:r>
            <a:r>
              <a:rPr sz="4000" spc="-15" dirty="0">
                <a:solidFill>
                  <a:srgbClr val="FF0000"/>
                </a:solidFill>
                <a:latin typeface="Franklin Gothic Book"/>
                <a:cs typeface="Franklin Gothic Book"/>
              </a:rPr>
              <a:t>Macros</a:t>
            </a:r>
            <a:endParaRPr sz="4000">
              <a:latin typeface="Franklin Gothic Book"/>
              <a:cs typeface="Franklin Gothic Book"/>
            </a:endParaRPr>
          </a:p>
          <a:p>
            <a:pPr marL="287020" indent="-274320">
              <a:lnSpc>
                <a:spcPct val="100000"/>
              </a:lnSpc>
              <a:spcBef>
                <a:spcPts val="2505"/>
              </a:spcBef>
              <a:buClr>
                <a:srgbClr val="D24717"/>
              </a:buClr>
              <a:buSzPct val="83928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800" spc="-80" dirty="0">
                <a:latin typeface="Perpetua"/>
                <a:cs typeface="Perpetua"/>
              </a:rPr>
              <a:t>Very </a:t>
            </a:r>
            <a:r>
              <a:rPr sz="2800" spc="-5" dirty="0">
                <a:latin typeface="Perpetua"/>
                <a:cs typeface="Perpetua"/>
              </a:rPr>
              <a:t>hard to </a:t>
            </a:r>
            <a:r>
              <a:rPr sz="2800" spc="-10" dirty="0">
                <a:latin typeface="Perpetua"/>
                <a:cs typeface="Perpetua"/>
              </a:rPr>
              <a:t>debug </a:t>
            </a:r>
            <a:r>
              <a:rPr sz="2800" spc="-5" dirty="0">
                <a:latin typeface="Perpetua"/>
                <a:cs typeface="Perpetua"/>
              </a:rPr>
              <a:t>in </a:t>
            </a:r>
            <a:r>
              <a:rPr sz="2800" spc="-10" dirty="0">
                <a:latin typeface="Perpetua"/>
                <a:cs typeface="Perpetua"/>
              </a:rPr>
              <a:t>large</a:t>
            </a:r>
            <a:r>
              <a:rPr sz="2800" spc="90" dirty="0">
                <a:latin typeface="Perpetua"/>
                <a:cs typeface="Perpetua"/>
              </a:rPr>
              <a:t> </a:t>
            </a:r>
            <a:r>
              <a:rPr sz="2800" spc="-15" dirty="0">
                <a:latin typeface="Perpetua"/>
                <a:cs typeface="Perpetua"/>
              </a:rPr>
              <a:t>code.</a:t>
            </a:r>
            <a:endParaRPr sz="28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800" spc="-95" dirty="0">
                <a:latin typeface="Perpetua"/>
                <a:cs typeface="Perpetua"/>
              </a:rPr>
              <a:t>Take </a:t>
            </a:r>
            <a:r>
              <a:rPr sz="2800" spc="-15" dirty="0">
                <a:latin typeface="Perpetua"/>
                <a:cs typeface="Perpetua"/>
              </a:rPr>
              <a:t>more </a:t>
            </a:r>
            <a:r>
              <a:rPr sz="2800" spc="-5" dirty="0">
                <a:latin typeface="Perpetua"/>
                <a:cs typeface="Perpetua"/>
              </a:rPr>
              <a:t>memory </a:t>
            </a:r>
            <a:r>
              <a:rPr sz="2800" spc="-10" dirty="0">
                <a:latin typeface="Perpetua"/>
                <a:cs typeface="Perpetua"/>
              </a:rPr>
              <a:t>compare </a:t>
            </a:r>
            <a:r>
              <a:rPr sz="2800" spc="-5" dirty="0">
                <a:latin typeface="Perpetua"/>
                <a:cs typeface="Perpetua"/>
              </a:rPr>
              <a:t>to</a:t>
            </a:r>
            <a:r>
              <a:rPr sz="2800" spc="135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function</a:t>
            </a:r>
            <a:endParaRPr sz="2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310" y="574675"/>
            <a:ext cx="7325359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70530" marR="5080" indent="-2958465">
              <a:lnSpc>
                <a:spcPts val="2870"/>
              </a:lnSpc>
              <a:spcBef>
                <a:spcPts val="204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SRM INSTITUTE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SCIENCE AND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TECHNOLOGY, 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CHENNAI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1433830"/>
            <a:ext cx="24371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5" dirty="0">
                <a:solidFill>
                  <a:srgbClr val="000000"/>
                </a:solidFill>
                <a:latin typeface="Perpetua"/>
                <a:cs typeface="Perpetua"/>
              </a:rPr>
              <a:t>INTRODUCTION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829985"/>
            <a:ext cx="7616825" cy="35020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Arrays </a:t>
            </a:r>
            <a:r>
              <a:rPr sz="2600" spc="-5" dirty="0">
                <a:latin typeface="Perpetua"/>
                <a:cs typeface="Perpetua"/>
              </a:rPr>
              <a:t>can </a:t>
            </a:r>
            <a:r>
              <a:rPr sz="2600" dirty="0">
                <a:latin typeface="Perpetua"/>
                <a:cs typeface="Perpetua"/>
              </a:rPr>
              <a:t>be passed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parameter to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function.</a:t>
            </a:r>
            <a:endParaRPr sz="2600">
              <a:latin typeface="Perpetua"/>
              <a:cs typeface="Perpetua"/>
            </a:endParaRPr>
          </a:p>
          <a:p>
            <a:pPr marL="286385" marR="762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When it </a:t>
            </a:r>
            <a:r>
              <a:rPr sz="2600" spc="-5" dirty="0">
                <a:latin typeface="Perpetua"/>
                <a:cs typeface="Perpetua"/>
              </a:rPr>
              <a:t>is being passed, </a:t>
            </a:r>
            <a:r>
              <a:rPr sz="2600" dirty="0">
                <a:latin typeface="Perpetua"/>
                <a:cs typeface="Perpetua"/>
              </a:rPr>
              <a:t>the name </a:t>
            </a:r>
            <a:r>
              <a:rPr sz="2600" spc="-5" dirty="0">
                <a:latin typeface="Perpetua"/>
                <a:cs typeface="Perpetua"/>
              </a:rPr>
              <a:t>of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enough </a:t>
            </a:r>
            <a:r>
              <a:rPr sz="2600" spc="-20" dirty="0">
                <a:latin typeface="Perpetua"/>
                <a:cs typeface="Perpetua"/>
              </a:rPr>
              <a:t>as  </a:t>
            </a:r>
            <a:r>
              <a:rPr sz="2600" spc="-5" dirty="0">
                <a:latin typeface="Perpetua"/>
                <a:cs typeface="Perpetua"/>
              </a:rPr>
              <a:t>an argument </a:t>
            </a:r>
            <a:r>
              <a:rPr sz="2600" dirty="0">
                <a:latin typeface="Perpetua"/>
                <a:cs typeface="Perpetua"/>
              </a:rPr>
              <a:t>instead passing it </a:t>
            </a:r>
            <a:r>
              <a:rPr sz="2600" spc="-5" dirty="0">
                <a:latin typeface="Perpetua"/>
                <a:cs typeface="Perpetua"/>
              </a:rPr>
              <a:t>as an entire </a:t>
            </a:r>
            <a:r>
              <a:rPr sz="2600" spc="-55" dirty="0">
                <a:latin typeface="Perpetua"/>
                <a:cs typeface="Perpetua"/>
              </a:rPr>
              <a:t>array.</a:t>
            </a:r>
            <a:endParaRPr sz="26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Since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name of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itself holds the </a:t>
            </a:r>
            <a:r>
              <a:rPr sz="2600" spc="-10" dirty="0">
                <a:latin typeface="Perpetua"/>
                <a:cs typeface="Perpetua"/>
              </a:rPr>
              <a:t>address, </a:t>
            </a:r>
            <a:r>
              <a:rPr sz="2600" spc="-5" dirty="0">
                <a:latin typeface="Perpetua"/>
                <a:cs typeface="Perpetua"/>
              </a:rPr>
              <a:t>no need  to include </a:t>
            </a:r>
            <a:r>
              <a:rPr sz="2600" dirty="0">
                <a:latin typeface="Perpetua"/>
                <a:cs typeface="Perpetua"/>
              </a:rPr>
              <a:t>&amp; in the </a:t>
            </a:r>
            <a:r>
              <a:rPr sz="2600" spc="-5" dirty="0">
                <a:latin typeface="Perpetua"/>
                <a:cs typeface="Perpetua"/>
              </a:rPr>
              <a:t>function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call.</a:t>
            </a:r>
            <a:endParaRPr sz="2600">
              <a:latin typeface="Perpetua"/>
              <a:cs typeface="Perpetua"/>
            </a:endParaRPr>
          </a:p>
          <a:p>
            <a:pPr marL="286385" marR="7620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Since </a:t>
            </a:r>
            <a:r>
              <a:rPr sz="2600" dirty="0">
                <a:latin typeface="Perpetua"/>
                <a:cs typeface="Perpetua"/>
              </a:rPr>
              <a:t>it passes </a:t>
            </a:r>
            <a:r>
              <a:rPr sz="2600" spc="-10" dirty="0">
                <a:latin typeface="Perpetua"/>
                <a:cs typeface="Perpetua"/>
              </a:rPr>
              <a:t>address </a:t>
            </a:r>
            <a:r>
              <a:rPr sz="2600" dirty="0">
                <a:latin typeface="Perpetua"/>
                <a:cs typeface="Perpetua"/>
              </a:rPr>
              <a:t>, in </a:t>
            </a:r>
            <a:r>
              <a:rPr sz="2600" spc="-5" dirty="0">
                <a:latin typeface="Perpetua"/>
                <a:cs typeface="Perpetua"/>
              </a:rPr>
              <a:t>case of </a:t>
            </a:r>
            <a:r>
              <a:rPr sz="2600" spc="-20" dirty="0">
                <a:latin typeface="Perpetua"/>
                <a:cs typeface="Perpetua"/>
              </a:rPr>
              <a:t>any </a:t>
            </a:r>
            <a:r>
              <a:rPr sz="2600" spc="-5" dirty="0">
                <a:latin typeface="Perpetua"/>
                <a:cs typeface="Perpetua"/>
              </a:rPr>
              <a:t>modification </a:t>
            </a:r>
            <a:r>
              <a:rPr sz="2600" dirty="0">
                <a:latin typeface="Perpetua"/>
                <a:cs typeface="Perpetua"/>
              </a:rPr>
              <a:t>occurs in  </a:t>
            </a:r>
            <a:r>
              <a:rPr sz="2600" spc="-5" dirty="0">
                <a:latin typeface="Perpetua"/>
                <a:cs typeface="Perpetua"/>
              </a:rPr>
              <a:t>called function </a:t>
            </a:r>
            <a:r>
              <a:rPr sz="2600" spc="-10" dirty="0">
                <a:latin typeface="Perpetua"/>
                <a:cs typeface="Perpetua"/>
              </a:rPr>
              <a:t>automatically </a:t>
            </a:r>
            <a:r>
              <a:rPr sz="2600" spc="-5" dirty="0">
                <a:latin typeface="Perpetua"/>
                <a:cs typeface="Perpetua"/>
              </a:rPr>
              <a:t>reflects </a:t>
            </a:r>
            <a:r>
              <a:rPr sz="2600" spc="5" dirty="0">
                <a:latin typeface="Perpetua"/>
                <a:cs typeface="Perpetua"/>
              </a:rPr>
              <a:t>back </a:t>
            </a: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5" dirty="0">
                <a:latin typeface="Perpetua"/>
                <a:cs typeface="Perpetua"/>
              </a:rPr>
              <a:t>calling  function.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218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00000"/>
                </a:solidFill>
              </a:rPr>
              <a:t>P</a:t>
            </a:r>
            <a:r>
              <a:rPr sz="4000" spc="10" dirty="0">
                <a:solidFill>
                  <a:srgbClr val="C00000"/>
                </a:solidFill>
              </a:rPr>
              <a:t>O</a:t>
            </a:r>
            <a:r>
              <a:rPr sz="4000" spc="-5" dirty="0">
                <a:solidFill>
                  <a:srgbClr val="C00000"/>
                </a:solidFill>
              </a:rPr>
              <a:t>IN</a:t>
            </a:r>
            <a:r>
              <a:rPr sz="4000" spc="5" dirty="0">
                <a:solidFill>
                  <a:srgbClr val="C00000"/>
                </a:solidFill>
              </a:rPr>
              <a:t>T</a:t>
            </a:r>
            <a:r>
              <a:rPr sz="4000" spc="-5" dirty="0">
                <a:solidFill>
                  <a:srgbClr val="C00000"/>
                </a:solidFill>
              </a:rPr>
              <a:t>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47190"/>
            <a:ext cx="7613650" cy="3105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b="1" spc="-5" dirty="0">
                <a:latin typeface="Perpetua"/>
                <a:cs typeface="Perpetua"/>
              </a:rPr>
              <a:t>Definition</a:t>
            </a:r>
            <a:endParaRPr sz="3200">
              <a:latin typeface="Perpetua"/>
              <a:cs typeface="Perpetua"/>
            </a:endParaRPr>
          </a:p>
          <a:p>
            <a:pPr marL="286385" marR="5080" algn="just">
              <a:lnSpc>
                <a:spcPct val="100000"/>
              </a:lnSpc>
              <a:spcBef>
                <a:spcPts val="605"/>
              </a:spcBef>
            </a:pPr>
            <a:r>
              <a:rPr sz="3200" dirty="0">
                <a:latin typeface="Perpetua"/>
                <a:cs typeface="Perpetua"/>
              </a:rPr>
              <a:t>A </a:t>
            </a:r>
            <a:r>
              <a:rPr sz="3200" spc="-5" dirty="0">
                <a:latin typeface="Perpetua"/>
                <a:cs typeface="Perpetua"/>
              </a:rPr>
              <a:t>pointer is </a:t>
            </a:r>
            <a:r>
              <a:rPr sz="3200" dirty="0">
                <a:latin typeface="Perpetua"/>
                <a:cs typeface="Perpetua"/>
              </a:rPr>
              <a:t>a </a:t>
            </a:r>
            <a:r>
              <a:rPr sz="3200" spc="-5" dirty="0">
                <a:latin typeface="Perpetua"/>
                <a:cs typeface="Perpetua"/>
              </a:rPr>
              <a:t>variable </a:t>
            </a:r>
            <a:r>
              <a:rPr sz="3200" dirty="0">
                <a:latin typeface="Perpetua"/>
                <a:cs typeface="Perpetua"/>
              </a:rPr>
              <a:t>whose </a:t>
            </a:r>
            <a:r>
              <a:rPr sz="3200" spc="-15" dirty="0">
                <a:latin typeface="Perpetua"/>
                <a:cs typeface="Perpetua"/>
              </a:rPr>
              <a:t>value </a:t>
            </a:r>
            <a:r>
              <a:rPr sz="3200" spc="-5" dirty="0">
                <a:latin typeface="Perpetua"/>
                <a:cs typeface="Perpetua"/>
              </a:rPr>
              <a:t>is </a:t>
            </a:r>
            <a:r>
              <a:rPr sz="3200" dirty="0">
                <a:latin typeface="Perpetua"/>
                <a:cs typeface="Perpetua"/>
              </a:rPr>
              <a:t>the </a:t>
            </a:r>
            <a:r>
              <a:rPr sz="3200" spc="-10" dirty="0">
                <a:latin typeface="Perpetua"/>
                <a:cs typeface="Perpetua"/>
              </a:rPr>
              <a:t>address  </a:t>
            </a:r>
            <a:r>
              <a:rPr sz="3200" spc="-5" dirty="0">
                <a:latin typeface="Perpetua"/>
                <a:cs typeface="Perpetua"/>
              </a:rPr>
              <a:t>of another </a:t>
            </a:r>
            <a:r>
              <a:rPr sz="3200" spc="-15" dirty="0">
                <a:latin typeface="Perpetua"/>
                <a:cs typeface="Perpetua"/>
              </a:rPr>
              <a:t>variable, i.e., </a:t>
            </a:r>
            <a:r>
              <a:rPr sz="3200" spc="-5" dirty="0">
                <a:latin typeface="Perpetua"/>
                <a:cs typeface="Perpetua"/>
              </a:rPr>
              <a:t>direct address of </a:t>
            </a:r>
            <a:r>
              <a:rPr sz="3200" dirty="0">
                <a:latin typeface="Perpetua"/>
                <a:cs typeface="Perpetua"/>
              </a:rPr>
              <a:t>the  memory </a:t>
            </a:r>
            <a:r>
              <a:rPr sz="3200" spc="-5" dirty="0">
                <a:latin typeface="Perpetua"/>
                <a:cs typeface="Perpetua"/>
              </a:rPr>
              <a:t>location. </a:t>
            </a:r>
            <a:r>
              <a:rPr sz="3200" dirty="0">
                <a:latin typeface="Perpetua"/>
                <a:cs typeface="Perpetua"/>
              </a:rPr>
              <a:t>This is </a:t>
            </a:r>
            <a:r>
              <a:rPr sz="3200" spc="-5" dirty="0">
                <a:latin typeface="Perpetua"/>
                <a:cs typeface="Perpetua"/>
              </a:rPr>
              <a:t>done </a:t>
            </a:r>
            <a:r>
              <a:rPr sz="3200" spc="-30" dirty="0">
                <a:latin typeface="Perpetua"/>
                <a:cs typeface="Perpetua"/>
              </a:rPr>
              <a:t>by </a:t>
            </a:r>
            <a:r>
              <a:rPr sz="3200" spc="-5" dirty="0">
                <a:latin typeface="Perpetua"/>
                <a:cs typeface="Perpetua"/>
              </a:rPr>
              <a:t>using </a:t>
            </a:r>
            <a:r>
              <a:rPr sz="3200" spc="5" dirty="0">
                <a:latin typeface="Perpetua"/>
                <a:cs typeface="Perpetua"/>
              </a:rPr>
              <a:t>unary  </a:t>
            </a:r>
            <a:r>
              <a:rPr sz="3200" spc="-5" dirty="0">
                <a:latin typeface="Perpetua"/>
                <a:cs typeface="Perpetua"/>
              </a:rPr>
              <a:t>operator </a:t>
            </a:r>
            <a:r>
              <a:rPr sz="3200" dirty="0">
                <a:latin typeface="Perpetua"/>
                <a:cs typeface="Perpetua"/>
              </a:rPr>
              <a:t>* </a:t>
            </a:r>
            <a:r>
              <a:rPr sz="3200" spc="-5" dirty="0">
                <a:latin typeface="Perpetua"/>
                <a:cs typeface="Perpetua"/>
              </a:rPr>
              <a:t>that </a:t>
            </a:r>
            <a:r>
              <a:rPr sz="3200" spc="5" dirty="0">
                <a:latin typeface="Perpetua"/>
                <a:cs typeface="Perpetua"/>
              </a:rPr>
              <a:t>returns </a:t>
            </a:r>
            <a:r>
              <a:rPr sz="3200" spc="-5" dirty="0">
                <a:latin typeface="Perpetua"/>
                <a:cs typeface="Perpetua"/>
              </a:rPr>
              <a:t>the </a:t>
            </a:r>
            <a:r>
              <a:rPr sz="3200" spc="-15" dirty="0">
                <a:latin typeface="Perpetua"/>
                <a:cs typeface="Perpetua"/>
              </a:rPr>
              <a:t>value </a:t>
            </a:r>
            <a:r>
              <a:rPr sz="3200" spc="-5" dirty="0">
                <a:latin typeface="Perpetua"/>
                <a:cs typeface="Perpetua"/>
              </a:rPr>
              <a:t>of </a:t>
            </a:r>
            <a:r>
              <a:rPr sz="3200" dirty="0">
                <a:latin typeface="Perpetua"/>
                <a:cs typeface="Perpetua"/>
              </a:rPr>
              <a:t>the </a:t>
            </a:r>
            <a:r>
              <a:rPr sz="3200" spc="-5" dirty="0">
                <a:latin typeface="Perpetua"/>
                <a:cs typeface="Perpetua"/>
              </a:rPr>
              <a:t>variable  </a:t>
            </a:r>
            <a:r>
              <a:rPr sz="3200" spc="-10" dirty="0">
                <a:latin typeface="Perpetua"/>
                <a:cs typeface="Perpetua"/>
              </a:rPr>
              <a:t>located </a:t>
            </a:r>
            <a:r>
              <a:rPr sz="3200" spc="-20" dirty="0">
                <a:latin typeface="Perpetua"/>
                <a:cs typeface="Perpetua"/>
              </a:rPr>
              <a:t>at </a:t>
            </a:r>
            <a:r>
              <a:rPr sz="3200" dirty="0">
                <a:latin typeface="Perpetua"/>
                <a:cs typeface="Perpetua"/>
              </a:rPr>
              <a:t>the </a:t>
            </a:r>
            <a:r>
              <a:rPr sz="3200" spc="-10" dirty="0">
                <a:latin typeface="Perpetua"/>
                <a:cs typeface="Perpetua"/>
              </a:rPr>
              <a:t>address </a:t>
            </a:r>
            <a:r>
              <a:rPr sz="3200" spc="-5" dirty="0">
                <a:latin typeface="Perpetua"/>
                <a:cs typeface="Perpetua"/>
              </a:rPr>
              <a:t>specified </a:t>
            </a:r>
            <a:r>
              <a:rPr sz="3200" spc="-30" dirty="0">
                <a:latin typeface="Perpetua"/>
                <a:cs typeface="Perpetua"/>
              </a:rPr>
              <a:t>by </a:t>
            </a:r>
            <a:r>
              <a:rPr sz="3200" dirty="0">
                <a:latin typeface="Perpetua"/>
                <a:cs typeface="Perpetua"/>
              </a:rPr>
              <a:t>its</a:t>
            </a:r>
            <a:r>
              <a:rPr sz="3200" spc="145" dirty="0">
                <a:latin typeface="Perpetua"/>
                <a:cs typeface="Perpetua"/>
              </a:rPr>
              <a:t> </a:t>
            </a:r>
            <a:r>
              <a:rPr sz="3200" spc="-5" dirty="0">
                <a:latin typeface="Perpetua"/>
                <a:cs typeface="Perpetua"/>
              </a:rPr>
              <a:t>operand.</a:t>
            </a:r>
            <a:endParaRPr sz="32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85" y="202819"/>
            <a:ext cx="7983829" cy="4924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444" y="1060450"/>
            <a:ext cx="7008495" cy="81253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*p1,a,b;</a:t>
            </a:r>
          </a:p>
          <a:p>
            <a:r>
              <a:rPr lang="en-US" dirty="0"/>
              <a:t> </a:t>
            </a:r>
            <a:r>
              <a:rPr lang="en-US" dirty="0" smtClean="0"/>
              <a:t>   float x,*p2;</a:t>
            </a:r>
          </a:p>
          <a:p>
            <a:endParaRPr lang="en-US" dirty="0"/>
          </a:p>
          <a:p>
            <a:r>
              <a:rPr lang="en-US" dirty="0" smtClean="0"/>
              <a:t>   a=50;               a – value 50 stored in location 500</a:t>
            </a:r>
          </a:p>
          <a:p>
            <a:r>
              <a:rPr lang="en-US" dirty="0"/>
              <a:t> </a:t>
            </a:r>
            <a:r>
              <a:rPr lang="en-US" dirty="0" smtClean="0"/>
              <a:t>   b=100;</a:t>
            </a:r>
          </a:p>
          <a:p>
            <a:r>
              <a:rPr lang="en-US" dirty="0"/>
              <a:t> </a:t>
            </a:r>
            <a:r>
              <a:rPr lang="en-US" dirty="0" smtClean="0"/>
              <a:t>     x=5.4;</a:t>
            </a:r>
          </a:p>
          <a:p>
            <a:r>
              <a:rPr lang="en-US" dirty="0" smtClean="0"/>
              <a:t>      p2=&amp;x;    correct</a:t>
            </a:r>
            <a:endParaRPr lang="en-US" dirty="0"/>
          </a:p>
          <a:p>
            <a:r>
              <a:rPr lang="en-US" dirty="0" smtClean="0"/>
              <a:t>     p1=&amp;a;      correct</a:t>
            </a:r>
          </a:p>
          <a:p>
            <a:r>
              <a:rPr lang="en-US" dirty="0"/>
              <a:t> </a:t>
            </a:r>
            <a:r>
              <a:rPr lang="en-US" dirty="0" smtClean="0"/>
              <a:t>    p1= &amp;b;    correct</a:t>
            </a:r>
          </a:p>
          <a:p>
            <a:r>
              <a:rPr lang="en-US" dirty="0"/>
              <a:t> </a:t>
            </a:r>
            <a:r>
              <a:rPr lang="en-US" dirty="0" smtClean="0"/>
              <a:t>     p1=&amp;x;     this statement is wrong;</a:t>
            </a:r>
          </a:p>
          <a:p>
            <a:endParaRPr lang="en-US" dirty="0" smtClean="0"/>
          </a:p>
          <a:p>
            <a:r>
              <a:rPr lang="en-US" dirty="0" smtClean="0"/>
              <a:t>P1 is a pointer variable. It can store address of a integer variable.</a:t>
            </a:r>
          </a:p>
          <a:p>
            <a:r>
              <a:rPr lang="en-US" dirty="0" smtClean="0"/>
              <a:t>   p1 content is 500</a:t>
            </a:r>
          </a:p>
          <a:p>
            <a:r>
              <a:rPr lang="en-US" dirty="0"/>
              <a:t> </a:t>
            </a:r>
            <a:r>
              <a:rPr lang="en-US" dirty="0" smtClean="0"/>
              <a:t>  variable content is 50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30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218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00000"/>
                </a:solidFill>
              </a:rPr>
              <a:t>P</a:t>
            </a:r>
            <a:r>
              <a:rPr sz="4000" spc="10" dirty="0">
                <a:solidFill>
                  <a:srgbClr val="C00000"/>
                </a:solidFill>
              </a:rPr>
              <a:t>O</a:t>
            </a:r>
            <a:r>
              <a:rPr sz="4000" spc="-5" dirty="0">
                <a:solidFill>
                  <a:srgbClr val="C00000"/>
                </a:solidFill>
              </a:rPr>
              <a:t>IN</a:t>
            </a:r>
            <a:r>
              <a:rPr sz="4000" spc="5" dirty="0">
                <a:solidFill>
                  <a:srgbClr val="C00000"/>
                </a:solidFill>
              </a:rPr>
              <a:t>T</a:t>
            </a:r>
            <a:r>
              <a:rPr sz="4000" spc="-5" dirty="0">
                <a:solidFill>
                  <a:srgbClr val="C00000"/>
                </a:solidFill>
              </a:rPr>
              <a:t>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4956810" cy="28606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Syntax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  <a:tabLst>
                <a:tab pos="1581785" algn="l"/>
              </a:tabLst>
            </a:pPr>
            <a:r>
              <a:rPr sz="2600" spc="-10" dirty="0">
                <a:latin typeface="Perpetua"/>
                <a:cs typeface="Perpetua"/>
              </a:rPr>
              <a:t>Datatype	</a:t>
            </a:r>
            <a:r>
              <a:rPr sz="2600" dirty="0">
                <a:latin typeface="Perpetua"/>
                <a:cs typeface="Perpetua"/>
              </a:rPr>
              <a:t>*pointervariable;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Syntax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Example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43610" algn="l"/>
                <a:tab pos="1702435" algn="l"/>
              </a:tabLst>
            </a:pPr>
            <a:r>
              <a:rPr sz="2600" dirty="0">
                <a:latin typeface="Perpetua"/>
                <a:cs typeface="Perpetua"/>
              </a:rPr>
              <a:t>1.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	</a:t>
            </a:r>
            <a:r>
              <a:rPr sz="2600" spc="-5" dirty="0">
                <a:latin typeface="Perpetua"/>
                <a:cs typeface="Perpetua"/>
              </a:rPr>
              <a:t>*ip;	</a:t>
            </a:r>
            <a:r>
              <a:rPr sz="2600" spc="5" dirty="0">
                <a:latin typeface="Perpetua"/>
                <a:cs typeface="Perpetua"/>
              </a:rPr>
              <a:t>/*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an integer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*/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193514"/>
            <a:ext cx="1766570" cy="1443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700"/>
              </a:spcBef>
              <a:buAutoNum type="arabicPeriod" startAt="2"/>
              <a:tabLst>
                <a:tab pos="321945" algn="l"/>
              </a:tabLst>
            </a:pPr>
            <a:r>
              <a:rPr sz="2600" spc="-10" dirty="0">
                <a:latin typeface="Perpetua"/>
                <a:cs typeface="Perpetua"/>
              </a:rPr>
              <a:t>double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*dp;</a:t>
            </a:r>
            <a:endParaRPr sz="2600">
              <a:latin typeface="Perpetua"/>
              <a:cs typeface="Perpetua"/>
            </a:endParaRPr>
          </a:p>
          <a:p>
            <a:pPr marL="321310" indent="-309245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321945" algn="l"/>
                <a:tab pos="1000760" algn="l"/>
              </a:tabLst>
            </a:pPr>
            <a:r>
              <a:rPr sz="2600" spc="-10" dirty="0">
                <a:latin typeface="Perpetua"/>
                <a:cs typeface="Perpetua"/>
              </a:rPr>
              <a:t>float	</a:t>
            </a:r>
            <a:r>
              <a:rPr sz="2600" spc="-5" dirty="0">
                <a:latin typeface="Perpetua"/>
                <a:cs typeface="Perpetua"/>
              </a:rPr>
              <a:t>*fp;</a:t>
            </a:r>
            <a:endParaRPr sz="2600">
              <a:latin typeface="Perpetua"/>
              <a:cs typeface="Perpetua"/>
            </a:endParaRPr>
          </a:p>
          <a:p>
            <a:pPr marL="321310" indent="-309245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321945" algn="l"/>
                <a:tab pos="1056005" algn="l"/>
              </a:tabLst>
            </a:pPr>
            <a:r>
              <a:rPr sz="2600" spc="10" dirty="0">
                <a:latin typeface="Perpetua"/>
                <a:cs typeface="Perpetua"/>
              </a:rPr>
              <a:t>char	</a:t>
            </a:r>
            <a:r>
              <a:rPr sz="2600" spc="30" dirty="0">
                <a:latin typeface="Perpetua"/>
                <a:cs typeface="Perpetua"/>
              </a:rPr>
              <a:t>*ch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0872" y="4193514"/>
            <a:ext cx="3467735" cy="1443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Perpetua"/>
                <a:cs typeface="Perpetua"/>
              </a:rPr>
              <a:t>/*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dirty="0">
                <a:latin typeface="Perpetua"/>
                <a:cs typeface="Perpetua"/>
              </a:rPr>
              <a:t>to a </a:t>
            </a:r>
            <a:r>
              <a:rPr sz="2600" spc="-10" dirty="0">
                <a:latin typeface="Perpetua"/>
                <a:cs typeface="Perpetua"/>
              </a:rPr>
              <a:t>double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*/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/*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dirty="0">
                <a:latin typeface="Perpetua"/>
                <a:cs typeface="Perpetua"/>
              </a:rPr>
              <a:t>to a </a:t>
            </a:r>
            <a:r>
              <a:rPr sz="2600" spc="-10" dirty="0">
                <a:latin typeface="Perpetua"/>
                <a:cs typeface="Perpetua"/>
              </a:rPr>
              <a:t>float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*/</a:t>
            </a:r>
            <a:endParaRPr sz="2600">
              <a:latin typeface="Perpetua"/>
              <a:cs typeface="Perpetua"/>
            </a:endParaRPr>
          </a:p>
          <a:p>
            <a:pPr marL="10350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/*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dirty="0">
                <a:latin typeface="Perpetua"/>
                <a:cs typeface="Perpetua"/>
              </a:rPr>
              <a:t>to a character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*/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218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00000"/>
                </a:solidFill>
              </a:rPr>
              <a:t>P</a:t>
            </a:r>
            <a:r>
              <a:rPr sz="4000" spc="10" dirty="0">
                <a:solidFill>
                  <a:srgbClr val="C00000"/>
                </a:solidFill>
              </a:rPr>
              <a:t>O</a:t>
            </a:r>
            <a:r>
              <a:rPr sz="4000" spc="-5" dirty="0">
                <a:solidFill>
                  <a:srgbClr val="C00000"/>
                </a:solidFill>
              </a:rPr>
              <a:t>IN</a:t>
            </a:r>
            <a:r>
              <a:rPr sz="4000" spc="5" dirty="0">
                <a:solidFill>
                  <a:srgbClr val="C00000"/>
                </a:solidFill>
              </a:rPr>
              <a:t>T</a:t>
            </a:r>
            <a:r>
              <a:rPr sz="4000" spc="-5" dirty="0">
                <a:solidFill>
                  <a:srgbClr val="C00000"/>
                </a:solidFill>
              </a:rPr>
              <a:t>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15881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am</a:t>
            </a:r>
            <a:r>
              <a:rPr sz="2600" spc="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713" y="2417191"/>
            <a:ext cx="18542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</a:tabLst>
            </a:pPr>
            <a:r>
              <a:rPr sz="2600" dirty="0">
                <a:latin typeface="Arial"/>
                <a:cs typeface="Arial"/>
              </a:rPr>
              <a:t>int	var =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20;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1378" y="2417191"/>
            <a:ext cx="44900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/* actual variable declaration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*/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3361766"/>
            <a:ext cx="10369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</a:tabLst>
            </a:pPr>
            <a:r>
              <a:rPr sz="2600" dirty="0">
                <a:latin typeface="Arial"/>
                <a:cs typeface="Arial"/>
              </a:rPr>
              <a:t>int	</a:t>
            </a:r>
            <a:r>
              <a:rPr sz="2600" spc="-10" dirty="0">
                <a:latin typeface="Arial"/>
                <a:cs typeface="Arial"/>
              </a:rPr>
              <a:t>*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p;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8415" y="3361766"/>
            <a:ext cx="46208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/* pointer variable declaration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*/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4307204"/>
            <a:ext cx="14325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ip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&amp;var;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6975" y="4231988"/>
            <a:ext cx="471741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 marR="5080" indent="-91440">
              <a:lnSpc>
                <a:spcPct val="119200"/>
              </a:lnSpc>
              <a:spcBef>
                <a:spcPts val="95"/>
              </a:spcBef>
            </a:pPr>
            <a:r>
              <a:rPr sz="2600" dirty="0">
                <a:latin typeface="Arial"/>
                <a:cs typeface="Arial"/>
              </a:rPr>
              <a:t>/* store address of var in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pointer  variable*/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218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00000"/>
                </a:solidFill>
              </a:rPr>
              <a:t>P</a:t>
            </a:r>
            <a:r>
              <a:rPr sz="4000" spc="10" dirty="0">
                <a:solidFill>
                  <a:srgbClr val="C00000"/>
                </a:solidFill>
              </a:rPr>
              <a:t>O</a:t>
            </a:r>
            <a:r>
              <a:rPr sz="4000" spc="-5" dirty="0">
                <a:solidFill>
                  <a:srgbClr val="C00000"/>
                </a:solidFill>
              </a:rPr>
              <a:t>IN</a:t>
            </a:r>
            <a:r>
              <a:rPr sz="4000" spc="5" dirty="0">
                <a:solidFill>
                  <a:srgbClr val="C00000"/>
                </a:solidFill>
              </a:rPr>
              <a:t>T</a:t>
            </a:r>
            <a:r>
              <a:rPr sz="4000" spc="-5" dirty="0">
                <a:solidFill>
                  <a:srgbClr val="C00000"/>
                </a:solidFill>
              </a:rPr>
              <a:t>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540" y="1430781"/>
            <a:ext cx="8113395" cy="317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Perpetua"/>
                <a:cs typeface="Perpetua"/>
              </a:rPr>
              <a:t>Reference </a:t>
            </a:r>
            <a:r>
              <a:rPr sz="2800" b="1" spc="-10" dirty="0">
                <a:latin typeface="Perpetua"/>
                <a:cs typeface="Perpetua"/>
              </a:rPr>
              <a:t>operator </a:t>
            </a:r>
            <a:r>
              <a:rPr sz="2800" b="1" spc="-5" dirty="0">
                <a:latin typeface="Perpetua"/>
                <a:cs typeface="Perpetua"/>
              </a:rPr>
              <a:t>(&amp;) and </a:t>
            </a:r>
            <a:r>
              <a:rPr sz="2800" b="1" spc="-10" dirty="0">
                <a:latin typeface="Perpetua"/>
                <a:cs typeface="Perpetua"/>
              </a:rPr>
              <a:t>Dereference operator</a:t>
            </a:r>
            <a:r>
              <a:rPr sz="2800" b="1" spc="40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Perpetua"/>
                <a:cs typeface="Perpetua"/>
              </a:rPr>
              <a:t>(*)</a:t>
            </a:r>
            <a:endParaRPr sz="28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AutoNum type="arabicPeriod"/>
              <a:tabLst>
                <a:tab pos="381635" algn="l"/>
              </a:tabLst>
            </a:pPr>
            <a:r>
              <a:rPr sz="2600" dirty="0">
                <a:latin typeface="Arial"/>
                <a:cs typeface="Arial"/>
              </a:rPr>
              <a:t>&amp; is called reference </a:t>
            </a:r>
            <a:r>
              <a:rPr sz="2600" spc="-15" dirty="0">
                <a:latin typeface="Arial"/>
                <a:cs typeface="Arial"/>
              </a:rPr>
              <a:t>operator. </a:t>
            </a:r>
            <a:r>
              <a:rPr sz="2600" dirty="0">
                <a:latin typeface="Arial"/>
                <a:cs typeface="Arial"/>
              </a:rPr>
              <a:t>It gives the address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 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variable.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3750">
              <a:latin typeface="Times New Roman"/>
              <a:cs typeface="Times New Roman"/>
            </a:endParaRPr>
          </a:p>
          <a:p>
            <a:pPr marL="287020" marR="480695" indent="-274320">
              <a:lnSpc>
                <a:spcPct val="100000"/>
              </a:lnSpc>
              <a:buAutoNum type="arabicPeriod"/>
              <a:tabLst>
                <a:tab pos="381635" algn="l"/>
              </a:tabLst>
            </a:pPr>
            <a:r>
              <a:rPr sz="2600" dirty="0">
                <a:latin typeface="Arial"/>
                <a:cs typeface="Arial"/>
              </a:rPr>
              <a:t>* is called dereference </a:t>
            </a:r>
            <a:r>
              <a:rPr sz="2600" spc="-15" dirty="0">
                <a:latin typeface="Arial"/>
                <a:cs typeface="Arial"/>
              </a:rPr>
              <a:t>operator. </a:t>
            </a:r>
            <a:r>
              <a:rPr sz="2600" dirty="0">
                <a:latin typeface="Arial"/>
                <a:cs typeface="Arial"/>
              </a:rPr>
              <a:t>It gives the value  from </a:t>
            </a:r>
            <a:r>
              <a:rPr sz="2600" spc="-5" dirty="0">
                <a:latin typeface="Arial"/>
                <a:cs typeface="Arial"/>
              </a:rPr>
              <a:t>the</a:t>
            </a:r>
            <a:r>
              <a:rPr sz="2600" dirty="0">
                <a:latin typeface="Arial"/>
                <a:cs typeface="Arial"/>
              </a:rPr>
              <a:t> address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458850"/>
            <a:ext cx="37230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C00000"/>
                </a:solidFill>
              </a:rPr>
              <a:t>Pointer </a:t>
            </a:r>
            <a:r>
              <a:rPr sz="4000" spc="-30" dirty="0">
                <a:solidFill>
                  <a:srgbClr val="C00000"/>
                </a:solidFill>
              </a:rPr>
              <a:t>to</a:t>
            </a:r>
            <a:r>
              <a:rPr sz="4000" spc="-20" dirty="0">
                <a:solidFill>
                  <a:srgbClr val="C00000"/>
                </a:solidFill>
              </a:rPr>
              <a:t> Pointer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95958"/>
            <a:ext cx="715962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  <a:tabLst>
                <a:tab pos="1811655" algn="l"/>
              </a:tabLst>
            </a:pPr>
            <a:r>
              <a:rPr sz="2600" dirty="0">
                <a:latin typeface="Arial"/>
                <a:cs typeface="Arial"/>
              </a:rPr>
              <a:t>Double</a:t>
            </a:r>
            <a:r>
              <a:rPr sz="2600" spc="-5" dirty="0">
                <a:latin typeface="Arial"/>
                <a:cs typeface="Arial"/>
              </a:rPr>
              <a:t> (**)	</a:t>
            </a:r>
            <a:r>
              <a:rPr sz="2600" dirty="0">
                <a:latin typeface="Arial"/>
                <a:cs typeface="Arial"/>
              </a:rPr>
              <a:t>is used to denote the double </a:t>
            </a:r>
            <a:r>
              <a:rPr sz="2600" spc="-20" dirty="0">
                <a:latin typeface="Arial"/>
                <a:cs typeface="Arial"/>
              </a:rPr>
              <a:t>pointer.  </a:t>
            </a:r>
            <a:r>
              <a:rPr sz="2600" dirty="0">
                <a:latin typeface="Arial"/>
                <a:cs typeface="Arial"/>
              </a:rPr>
              <a:t>Double Pointer Stores the address of the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Pointer</a:t>
            </a:r>
            <a:endParaRPr sz="2600">
              <a:latin typeface="Arial"/>
              <a:cs typeface="Arial"/>
            </a:endParaRPr>
          </a:p>
          <a:p>
            <a:pPr marL="12700" marR="127000">
              <a:lnSpc>
                <a:spcPct val="100000"/>
              </a:lnSpc>
            </a:pPr>
            <a:r>
              <a:rPr sz="2600" spc="-25" dirty="0">
                <a:latin typeface="Arial"/>
                <a:cs typeface="Arial"/>
              </a:rPr>
              <a:t>Variable. </a:t>
            </a:r>
            <a:r>
              <a:rPr sz="2600" dirty="0">
                <a:latin typeface="Arial"/>
                <a:cs typeface="Arial"/>
              </a:rPr>
              <a:t>Conceptually we can have </a:t>
            </a:r>
            <a:r>
              <a:rPr sz="2600" spc="-15" dirty="0">
                <a:latin typeface="Arial"/>
                <a:cs typeface="Arial"/>
              </a:rPr>
              <a:t>Triple </a:t>
            </a:r>
            <a:r>
              <a:rPr sz="2600" dirty="0">
                <a:latin typeface="Arial"/>
                <a:cs typeface="Arial"/>
              </a:rPr>
              <a:t>…..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  pointers.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7711" y="3500628"/>
            <a:ext cx="4320540" cy="2286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272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C00000"/>
                </a:solidFill>
              </a:rPr>
              <a:t>Example</a:t>
            </a:r>
            <a:r>
              <a:rPr sz="4000" spc="-4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1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3960495" cy="42786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main()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{</a:t>
            </a:r>
            <a:endParaRPr sz="2600">
              <a:latin typeface="Perpetua"/>
              <a:cs typeface="Perpetua"/>
            </a:endParaRPr>
          </a:p>
          <a:p>
            <a:pPr marL="12700" marR="5080">
              <a:lnSpc>
                <a:spcPct val="119200"/>
              </a:lnSpc>
              <a:spcBef>
                <a:spcPts val="5"/>
              </a:spcBef>
              <a:tabLst>
                <a:tab pos="746760" algn="l"/>
                <a:tab pos="2016760" algn="l"/>
              </a:tabLst>
            </a:pPr>
            <a:r>
              <a:rPr sz="2600" dirty="0">
                <a:latin typeface="Perpetua"/>
                <a:cs typeface="Perpetua"/>
              </a:rPr>
              <a:t>int </a:t>
            </a:r>
            <a:r>
              <a:rPr sz="2600" spc="-5" dirty="0">
                <a:latin typeface="Perpetua"/>
                <a:cs typeface="Perpetua"/>
              </a:rPr>
              <a:t>num </a:t>
            </a:r>
            <a:r>
              <a:rPr sz="2600" dirty="0">
                <a:latin typeface="Perpetua"/>
                <a:cs typeface="Perpetua"/>
              </a:rPr>
              <a:t>= </a:t>
            </a:r>
            <a:r>
              <a:rPr sz="2600" spc="-10" dirty="0">
                <a:latin typeface="Perpetua"/>
                <a:cs typeface="Perpetua"/>
              </a:rPr>
              <a:t>45 </a:t>
            </a:r>
            <a:r>
              <a:rPr sz="2600" dirty="0">
                <a:latin typeface="Perpetua"/>
                <a:cs typeface="Perpetua"/>
              </a:rPr>
              <a:t>, </a:t>
            </a:r>
            <a:r>
              <a:rPr sz="2600" spc="-5" dirty="0">
                <a:latin typeface="Perpetua"/>
                <a:cs typeface="Perpetua"/>
              </a:rPr>
              <a:t>*ptr </a:t>
            </a:r>
            <a:r>
              <a:rPr sz="2600" dirty="0">
                <a:latin typeface="Perpetua"/>
                <a:cs typeface="Perpetua"/>
              </a:rPr>
              <a:t>, </a:t>
            </a:r>
            <a:r>
              <a:rPr sz="2600" spc="-5" dirty="0">
                <a:latin typeface="Perpetua"/>
                <a:cs typeface="Perpetua"/>
              </a:rPr>
              <a:t>**ptr2ptr</a:t>
            </a:r>
            <a:r>
              <a:rPr sz="2600" spc="-229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;  </a:t>
            </a:r>
            <a:r>
              <a:rPr sz="2600" spc="-5" dirty="0">
                <a:latin typeface="Perpetua"/>
                <a:cs typeface="Perpetua"/>
              </a:rPr>
              <a:t>ptr	</a:t>
            </a:r>
            <a:r>
              <a:rPr sz="2600" dirty="0">
                <a:latin typeface="Perpetua"/>
                <a:cs typeface="Perpetua"/>
              </a:rPr>
              <a:t>=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&amp;num;	</a:t>
            </a:r>
            <a:r>
              <a:rPr sz="2600" dirty="0">
                <a:latin typeface="Perpetua"/>
                <a:cs typeface="Perpetua"/>
              </a:rPr>
              <a:t>//3000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051050" algn="l"/>
              </a:tabLst>
            </a:pPr>
            <a:r>
              <a:rPr sz="2600" spc="-5" dirty="0">
                <a:latin typeface="Perpetua"/>
                <a:cs typeface="Perpetua"/>
              </a:rPr>
              <a:t>ptr2ptr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=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&amp;ptr;	</a:t>
            </a:r>
            <a:r>
              <a:rPr sz="2600" dirty="0">
                <a:latin typeface="Perpetua"/>
                <a:cs typeface="Perpetua"/>
              </a:rPr>
              <a:t>//4000</a:t>
            </a:r>
            <a:endParaRPr sz="2600">
              <a:latin typeface="Perpetua"/>
              <a:cs typeface="Perpetua"/>
            </a:endParaRPr>
          </a:p>
          <a:p>
            <a:pPr marL="12700" marR="1014730">
              <a:lnSpc>
                <a:spcPct val="119200"/>
              </a:lnSpc>
            </a:pPr>
            <a:r>
              <a:rPr sz="2600" dirty="0">
                <a:latin typeface="Perpetua"/>
                <a:cs typeface="Perpetua"/>
              </a:rPr>
              <a:t>p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("</a:t>
            </a:r>
            <a:r>
              <a:rPr sz="2600" spc="5" dirty="0">
                <a:latin typeface="Perpetua"/>
                <a:cs typeface="Perpetua"/>
              </a:rPr>
              <a:t>%</a:t>
            </a:r>
            <a:r>
              <a:rPr sz="2600" dirty="0">
                <a:latin typeface="Perpetua"/>
                <a:cs typeface="Perpetua"/>
              </a:rPr>
              <a:t>d",</a:t>
            </a:r>
            <a:r>
              <a:rPr sz="2600" spc="-10" dirty="0">
                <a:latin typeface="Perpetua"/>
                <a:cs typeface="Perpetua"/>
              </a:rPr>
              <a:t>*</a:t>
            </a:r>
            <a:r>
              <a:rPr sz="2600" dirty="0">
                <a:latin typeface="Perpetua"/>
                <a:cs typeface="Perpetua"/>
              </a:rPr>
              <a:t>*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tr2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tr);  return(0);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}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5" dirty="0">
                <a:latin typeface="Perpetua"/>
                <a:cs typeface="Perpetua"/>
              </a:rPr>
              <a:t>Output</a:t>
            </a:r>
            <a:r>
              <a:rPr sz="2600" dirty="0">
                <a:latin typeface="Perpetua"/>
                <a:cs typeface="Perpetua"/>
              </a:rPr>
              <a:t> 45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458850"/>
            <a:ext cx="5868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C00000"/>
                </a:solidFill>
              </a:rPr>
              <a:t>Pointer </a:t>
            </a:r>
            <a:r>
              <a:rPr sz="4000" spc="-30" dirty="0">
                <a:solidFill>
                  <a:srgbClr val="C00000"/>
                </a:solidFill>
              </a:rPr>
              <a:t>to </a:t>
            </a:r>
            <a:r>
              <a:rPr sz="4000" dirty="0">
                <a:solidFill>
                  <a:srgbClr val="C00000"/>
                </a:solidFill>
              </a:rPr>
              <a:t>Constant Objects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20623" y="1471930"/>
            <a:ext cx="7790180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These type of pointers are the one which</a:t>
            </a:r>
            <a:r>
              <a:rPr sz="2600" spc="4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cannot  change the value they are pointing to. This means  they cannot change the value of the variable whose  address they are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holding.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74117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const datatype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*pointername;</a:t>
            </a:r>
            <a:endParaRPr sz="2600">
              <a:latin typeface="Arial"/>
              <a:cs typeface="Arial"/>
            </a:endParaRPr>
          </a:p>
          <a:p>
            <a:pPr marL="1741170" marR="1734185" indent="2673350">
              <a:lnSpc>
                <a:spcPct val="119200"/>
              </a:lnSpc>
            </a:pPr>
            <a:r>
              <a:rPr sz="2600" dirty="0">
                <a:latin typeface="Arial"/>
                <a:cs typeface="Arial"/>
              </a:rPr>
              <a:t>(or)  datatype const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*pointername;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7614920" cy="311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Example</a:t>
            </a:r>
            <a:endParaRPr sz="4000"/>
          </a:p>
          <a:p>
            <a:pPr marL="286385" marR="5080" algn="just">
              <a:lnSpc>
                <a:spcPct val="150000"/>
              </a:lnSpc>
              <a:spcBef>
                <a:spcPts val="795"/>
              </a:spcBef>
            </a:pPr>
            <a:r>
              <a:rPr sz="2600" spc="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pointer variable </a:t>
            </a:r>
            <a:r>
              <a:rPr sz="2600" spc="-5" dirty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declared as a const. </a:t>
            </a:r>
            <a:r>
              <a:rPr sz="2600" spc="-50" dirty="0">
                <a:solidFill>
                  <a:srgbClr val="000000"/>
                </a:solidFill>
                <a:latin typeface="Arial"/>
                <a:cs typeface="Arial"/>
              </a:rPr>
              <a:t>We  </a:t>
            </a: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can change address of such pointer so that </a:t>
            </a:r>
            <a:r>
              <a:rPr sz="2600" spc="-5" dirty="0">
                <a:solidFill>
                  <a:srgbClr val="000000"/>
                </a:solidFill>
                <a:latin typeface="Arial"/>
                <a:cs typeface="Arial"/>
              </a:rPr>
              <a:t>it </a:t>
            </a: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will  point </a:t>
            </a:r>
            <a:r>
              <a:rPr sz="2600" spc="-5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new </a:t>
            </a:r>
            <a:r>
              <a:rPr sz="2600" spc="-5" dirty="0">
                <a:solidFill>
                  <a:srgbClr val="000000"/>
                </a:solidFill>
                <a:latin typeface="Arial"/>
                <a:cs typeface="Arial"/>
              </a:rPr>
              <a:t>memory </a:t>
            </a: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location, but pointer </a:t>
            </a:r>
            <a:r>
              <a:rPr sz="2600" spc="-5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000000"/>
                </a:solidFill>
                <a:latin typeface="Arial"/>
                <a:cs typeface="Arial"/>
              </a:rPr>
              <a:t>such  object cannot be modified</a:t>
            </a:r>
            <a:r>
              <a:rPr sz="26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Arial"/>
                <a:cs typeface="Arial"/>
              </a:rPr>
              <a:t>(*ptr).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14401"/>
            <a:ext cx="18535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E</a:t>
            </a:r>
            <a:r>
              <a:rPr sz="4000" dirty="0">
                <a:solidFill>
                  <a:srgbClr val="C00000"/>
                </a:solidFill>
              </a:rPr>
              <a:t>x</a:t>
            </a:r>
            <a:r>
              <a:rPr sz="4000" spc="-5" dirty="0">
                <a:solidFill>
                  <a:srgbClr val="C00000"/>
                </a:solidFill>
              </a:rPr>
              <a:t>a</a:t>
            </a:r>
            <a:r>
              <a:rPr sz="4000" spc="-25" dirty="0">
                <a:solidFill>
                  <a:srgbClr val="C00000"/>
                </a:solidFill>
              </a:rPr>
              <a:t>m</a:t>
            </a:r>
            <a:r>
              <a:rPr sz="4000" dirty="0">
                <a:solidFill>
                  <a:srgbClr val="C00000"/>
                </a:solidFill>
              </a:rPr>
              <a:t>p</a:t>
            </a:r>
            <a:r>
              <a:rPr sz="4000" spc="-5" dirty="0">
                <a:solidFill>
                  <a:srgbClr val="C00000"/>
                </a:solidFill>
              </a:rPr>
              <a:t>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11123" y="1124711"/>
            <a:ext cx="7776972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597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C00000"/>
                </a:solidFill>
              </a:rPr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616190" cy="1687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  <a:tab pos="2533650" algn="l"/>
                <a:tab pos="3399154" algn="l"/>
                <a:tab pos="3923029" algn="l"/>
                <a:tab pos="4536440" algn="l"/>
                <a:tab pos="5610860" algn="l"/>
                <a:tab pos="6015990" algn="l"/>
                <a:tab pos="6456680" algn="l"/>
                <a:tab pos="7378700" algn="l"/>
              </a:tabLst>
            </a:pPr>
            <a:r>
              <a:rPr sz="2600" dirty="0">
                <a:latin typeface="Perpetua"/>
                <a:cs typeface="Perpetua"/>
              </a:rPr>
              <a:t>M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ltidime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sional	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spc="10" dirty="0">
                <a:latin typeface="Perpetua"/>
                <a:cs typeface="Perpetua"/>
              </a:rPr>
              <a:t>r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ys	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	</a:t>
            </a:r>
            <a:r>
              <a:rPr sz="2600" spc="-5" dirty="0">
                <a:latin typeface="Perpetua"/>
                <a:cs typeface="Perpetua"/>
              </a:rPr>
              <a:t>als</a:t>
            </a:r>
            <a:r>
              <a:rPr sz="2600" dirty="0">
                <a:latin typeface="Perpetua"/>
                <a:cs typeface="Perpetua"/>
              </a:rPr>
              <a:t>o	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ed	</a:t>
            </a:r>
            <a:r>
              <a:rPr sz="2600" spc="-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	be	passed	</a:t>
            </a:r>
            <a:r>
              <a:rPr sz="2600" spc="-5" dirty="0">
                <a:latin typeface="Perpetua"/>
                <a:cs typeface="Perpetua"/>
              </a:rPr>
              <a:t>as  arguments 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functions.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  <a:tab pos="918844" algn="l"/>
                <a:tab pos="1568450" algn="l"/>
                <a:tab pos="2969260" algn="l"/>
                <a:tab pos="3316604" algn="l"/>
                <a:tab pos="4426585" algn="l"/>
                <a:tab pos="5246370" algn="l"/>
                <a:tab pos="5534660" algn="l"/>
              </a:tabLst>
            </a:pPr>
            <a:r>
              <a:rPr sz="2600" dirty="0">
                <a:latin typeface="Perpetua"/>
                <a:cs typeface="Perpetua"/>
              </a:rPr>
              <a:t>The	fi</a:t>
            </a:r>
            <a:r>
              <a:rPr sz="2600" spc="5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st	d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spc="-5" dirty="0">
                <a:latin typeface="Perpetua"/>
                <a:cs typeface="Perpetua"/>
              </a:rPr>
              <a:t>mensio</a:t>
            </a:r>
            <a:r>
              <a:rPr sz="2600" dirty="0">
                <a:latin typeface="Perpetua"/>
                <a:cs typeface="Perpetua"/>
              </a:rPr>
              <a:t>n	is	omit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ed	w</a:t>
            </a:r>
            <a:r>
              <a:rPr sz="2600" spc="10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en	a	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imension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 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is used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5" dirty="0">
                <a:latin typeface="Perpetua"/>
                <a:cs typeface="Perpetua"/>
              </a:rPr>
              <a:t>formal </a:t>
            </a:r>
            <a:r>
              <a:rPr sz="2600" dirty="0">
                <a:latin typeface="Perpetua"/>
                <a:cs typeface="Perpetua"/>
              </a:rPr>
              <a:t>parameter in a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function.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83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00000"/>
                </a:solidFill>
              </a:rPr>
              <a:t>Constant</a:t>
            </a:r>
            <a:r>
              <a:rPr sz="4000" spc="-85" dirty="0">
                <a:solidFill>
                  <a:srgbClr val="C00000"/>
                </a:solidFill>
              </a:rPr>
              <a:t> </a:t>
            </a:r>
            <a:r>
              <a:rPr sz="4000" spc="-10" dirty="0">
                <a:solidFill>
                  <a:srgbClr val="C00000"/>
                </a:solidFill>
              </a:rPr>
              <a:t>Pointers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52880" y="1433830"/>
            <a:ext cx="7567295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8580" algn="just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Perpetua"/>
                <a:cs typeface="Perpetua"/>
              </a:rPr>
              <a:t>Constant </a:t>
            </a:r>
            <a:r>
              <a:rPr sz="2600" dirty="0">
                <a:latin typeface="Perpetua"/>
                <a:cs typeface="Perpetua"/>
              </a:rPr>
              <a:t>pointers </a:t>
            </a:r>
            <a:r>
              <a:rPr sz="2600" spc="-10" dirty="0">
                <a:latin typeface="Perpetua"/>
                <a:cs typeface="Perpetua"/>
              </a:rPr>
              <a:t>are the one </a:t>
            </a:r>
            <a:r>
              <a:rPr sz="2600" spc="5" dirty="0">
                <a:latin typeface="Perpetua"/>
                <a:cs typeface="Perpetua"/>
              </a:rPr>
              <a:t>which </a:t>
            </a:r>
            <a:r>
              <a:rPr sz="2600" spc="-5" dirty="0">
                <a:latin typeface="Perpetua"/>
                <a:cs typeface="Perpetua"/>
              </a:rPr>
              <a:t>cannot </a:t>
            </a:r>
            <a:r>
              <a:rPr sz="2600" spc="5" dirty="0">
                <a:latin typeface="Perpetua"/>
                <a:cs typeface="Perpetua"/>
              </a:rPr>
              <a:t>change </a:t>
            </a:r>
            <a:r>
              <a:rPr sz="2600" spc="-10" dirty="0">
                <a:latin typeface="Perpetua"/>
                <a:cs typeface="Perpetua"/>
              </a:rPr>
              <a:t>address  they are </a:t>
            </a:r>
            <a:r>
              <a:rPr sz="2600" spc="-5" dirty="0">
                <a:latin typeface="Perpetua"/>
                <a:cs typeface="Perpetua"/>
              </a:rPr>
              <a:t>pointing </a:t>
            </a:r>
            <a:r>
              <a:rPr sz="2600" spc="-45" dirty="0">
                <a:latin typeface="Perpetua"/>
                <a:cs typeface="Perpetua"/>
              </a:rPr>
              <a:t>to. </a:t>
            </a: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means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-5" dirty="0">
                <a:latin typeface="Perpetua"/>
                <a:cs typeface="Perpetua"/>
              </a:rPr>
              <a:t>suppose </a:t>
            </a:r>
            <a:r>
              <a:rPr sz="2600" spc="-10" dirty="0">
                <a:latin typeface="Perpetua"/>
                <a:cs typeface="Perpetua"/>
              </a:rPr>
              <a:t>there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spc="-5" dirty="0">
                <a:latin typeface="Perpetua"/>
                <a:cs typeface="Perpetua"/>
              </a:rPr>
              <a:t>pointer  </a:t>
            </a:r>
            <a:r>
              <a:rPr sz="2600" spc="5" dirty="0">
                <a:latin typeface="Perpetua"/>
                <a:cs typeface="Perpetua"/>
              </a:rPr>
              <a:t>which </a:t>
            </a:r>
            <a:r>
              <a:rPr sz="2600" spc="-5" dirty="0">
                <a:latin typeface="Perpetua"/>
                <a:cs typeface="Perpetua"/>
              </a:rPr>
              <a:t>points to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variable </a:t>
            </a:r>
            <a:r>
              <a:rPr sz="2600" dirty="0">
                <a:latin typeface="Perpetua"/>
                <a:cs typeface="Perpetua"/>
              </a:rPr>
              <a:t>(or </a:t>
            </a:r>
            <a:r>
              <a:rPr sz="2600" spc="-5" dirty="0">
                <a:latin typeface="Perpetua"/>
                <a:cs typeface="Perpetua"/>
              </a:rPr>
              <a:t>stores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address </a:t>
            </a:r>
            <a:r>
              <a:rPr sz="2600" spc="-5" dirty="0">
                <a:latin typeface="Perpetua"/>
                <a:cs typeface="Perpetua"/>
              </a:rPr>
              <a:t>of </a:t>
            </a:r>
            <a:r>
              <a:rPr sz="2600" spc="-10" dirty="0">
                <a:latin typeface="Perpetua"/>
                <a:cs typeface="Perpetua"/>
              </a:rPr>
              <a:t>that  </a:t>
            </a:r>
            <a:r>
              <a:rPr sz="2600" spc="-5" dirty="0">
                <a:latin typeface="Perpetua"/>
                <a:cs typeface="Perpetua"/>
              </a:rPr>
              <a:t>variable). </a:t>
            </a:r>
            <a:r>
              <a:rPr sz="2600" dirty="0">
                <a:latin typeface="Perpetua"/>
                <a:cs typeface="Perpetua"/>
              </a:rPr>
              <a:t>If </a:t>
            </a:r>
            <a:r>
              <a:rPr sz="2600" spc="-50" dirty="0">
                <a:latin typeface="Perpetua"/>
                <a:cs typeface="Perpetua"/>
              </a:rPr>
              <a:t>we </a:t>
            </a:r>
            <a:r>
              <a:rPr sz="2600" spc="5" dirty="0">
                <a:latin typeface="Perpetua"/>
                <a:cs typeface="Perpetua"/>
              </a:rPr>
              <a:t>try </a:t>
            </a:r>
            <a:r>
              <a:rPr sz="2600" spc="-5" dirty="0">
                <a:latin typeface="Perpetua"/>
                <a:cs typeface="Perpetua"/>
              </a:rPr>
              <a:t>to point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pointer to </a:t>
            </a:r>
            <a:r>
              <a:rPr sz="2600" dirty="0">
                <a:latin typeface="Perpetua"/>
                <a:cs typeface="Perpetua"/>
              </a:rPr>
              <a:t>some </a:t>
            </a:r>
            <a:r>
              <a:rPr sz="2600" spc="-5" dirty="0">
                <a:latin typeface="Perpetua"/>
                <a:cs typeface="Perpetua"/>
              </a:rPr>
              <a:t>other </a:t>
            </a:r>
            <a:r>
              <a:rPr sz="2600" spc="-10" dirty="0">
                <a:latin typeface="Perpetua"/>
                <a:cs typeface="Perpetua"/>
              </a:rPr>
              <a:t>variable,  </a:t>
            </a:r>
            <a:r>
              <a:rPr sz="2600" dirty="0">
                <a:latin typeface="Perpetua"/>
                <a:cs typeface="Perpetua"/>
              </a:rPr>
              <a:t>then it is </a:t>
            </a:r>
            <a:r>
              <a:rPr sz="2600" spc="-5" dirty="0">
                <a:latin typeface="Perpetua"/>
                <a:cs typeface="Perpetua"/>
              </a:rPr>
              <a:t>not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possible.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867410" marR="4267200" indent="-640080">
              <a:lnSpc>
                <a:spcPct val="119200"/>
              </a:lnSpc>
            </a:pPr>
            <a:r>
              <a:rPr sz="2600" spc="-5" dirty="0">
                <a:latin typeface="Perpetua"/>
                <a:cs typeface="Perpetua"/>
              </a:rPr>
              <a:t>int* const ptr=&amp;variable;  </a:t>
            </a:r>
            <a:r>
              <a:rPr sz="2600" dirty="0">
                <a:latin typeface="Perpetua"/>
                <a:cs typeface="Perpetua"/>
              </a:rPr>
              <a:t>(or)</a:t>
            </a:r>
            <a:endParaRPr sz="2600">
              <a:latin typeface="Perpetua"/>
              <a:cs typeface="Perpetua"/>
            </a:endParaRPr>
          </a:p>
          <a:p>
            <a:pPr marL="227329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int </a:t>
            </a:r>
            <a:r>
              <a:rPr sz="2600" spc="-5" dirty="0">
                <a:latin typeface="Perpetua"/>
                <a:cs typeface="Perpetua"/>
              </a:rPr>
              <a:t>*const ptr=&amp;variable </a:t>
            </a:r>
            <a:r>
              <a:rPr sz="2600" spc="5" dirty="0">
                <a:latin typeface="Perpetua"/>
                <a:cs typeface="Perpetua"/>
              </a:rPr>
              <a:t>// </a:t>
            </a:r>
            <a:r>
              <a:rPr sz="2600" spc="-5" dirty="0">
                <a:latin typeface="Perpetua"/>
                <a:cs typeface="Perpetua"/>
              </a:rPr>
              <a:t>ptr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spc="-5" dirty="0">
                <a:latin typeface="Perpetua"/>
                <a:cs typeface="Perpetua"/>
              </a:rPr>
              <a:t>constant pointer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400938"/>
            <a:ext cx="2502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Null</a:t>
            </a:r>
            <a:r>
              <a:rPr sz="4000" spc="-90" dirty="0">
                <a:solidFill>
                  <a:srgbClr val="C00000"/>
                </a:solidFill>
              </a:rPr>
              <a:t> </a:t>
            </a:r>
            <a:r>
              <a:rPr sz="4000" spc="-10" dirty="0">
                <a:solidFill>
                  <a:srgbClr val="C00000"/>
                </a:solidFill>
              </a:rPr>
              <a:t>pointer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518400" cy="32569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NULL </a:t>
            </a:r>
            <a:r>
              <a:rPr sz="2600" spc="-20" dirty="0">
                <a:latin typeface="Perpetua"/>
                <a:cs typeface="Perpetua"/>
              </a:rPr>
              <a:t>Pointer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spc="5" dirty="0">
                <a:latin typeface="Perpetua"/>
                <a:cs typeface="Perpetua"/>
              </a:rPr>
              <a:t>which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pointing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3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nothing.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Pointer </a:t>
            </a:r>
            <a:r>
              <a:rPr sz="2600" spc="5" dirty="0">
                <a:latin typeface="Perpetua"/>
                <a:cs typeface="Perpetua"/>
              </a:rPr>
              <a:t>which </a:t>
            </a:r>
            <a:r>
              <a:rPr sz="2600" dirty="0">
                <a:latin typeface="Perpetua"/>
                <a:cs typeface="Perpetua"/>
              </a:rPr>
              <a:t>is initialized with NULL </a:t>
            </a:r>
            <a:r>
              <a:rPr sz="2600" spc="-15" dirty="0">
                <a:latin typeface="Perpetua"/>
                <a:cs typeface="Perpetua"/>
              </a:rPr>
              <a:t>value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considered as  </a:t>
            </a:r>
            <a:r>
              <a:rPr sz="2600" dirty="0">
                <a:latin typeface="Perpetua"/>
                <a:cs typeface="Perpetua"/>
              </a:rPr>
              <a:t>NULL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pointer.</a:t>
            </a:r>
            <a:endParaRPr sz="2600">
              <a:latin typeface="Perpetua"/>
              <a:cs typeface="Perpetua"/>
            </a:endParaRPr>
          </a:p>
          <a:p>
            <a:pPr marL="12700" marR="3213100">
              <a:lnSpc>
                <a:spcPct val="238499"/>
              </a:lnSpc>
            </a:pPr>
            <a:r>
              <a:rPr sz="2600" spc="-10" dirty="0">
                <a:latin typeface="Perpetua"/>
                <a:cs typeface="Perpetua"/>
              </a:rPr>
              <a:t>datatype </a:t>
            </a:r>
            <a:r>
              <a:rPr sz="2600" spc="-5" dirty="0">
                <a:latin typeface="Perpetua"/>
                <a:cs typeface="Perpetua"/>
              </a:rPr>
              <a:t>*pointer_variable=0;  </a:t>
            </a:r>
            <a:r>
              <a:rPr sz="2600" spc="-10" dirty="0">
                <a:latin typeface="Perpetua"/>
                <a:cs typeface="Perpetua"/>
              </a:rPr>
              <a:t>datatype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*pointer_variable=NULL;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400938"/>
            <a:ext cx="35892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 smtClean="0">
                <a:solidFill>
                  <a:srgbClr val="C00000"/>
                </a:solidFill>
              </a:rPr>
              <a:t>size</a:t>
            </a:r>
            <a:r>
              <a:rPr sz="4000" spc="-90" smtClean="0">
                <a:solidFill>
                  <a:srgbClr val="C00000"/>
                </a:solidFill>
              </a:rPr>
              <a:t> </a:t>
            </a:r>
            <a:r>
              <a:rPr lang="en-US" sz="4000" spc="-90" dirty="0" smtClean="0">
                <a:solidFill>
                  <a:srgbClr val="C00000"/>
                </a:solidFill>
              </a:rPr>
              <a:t>of </a:t>
            </a:r>
            <a:r>
              <a:rPr sz="4000" spc="-10" smtClean="0">
                <a:solidFill>
                  <a:srgbClr val="C00000"/>
                </a:solidFill>
              </a:rPr>
              <a:t>pointer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9600" y="1143000"/>
            <a:ext cx="7902244" cy="596765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Any type of pointer variable takes the same memory bytes in the memory, because they are used to store the memory addresses on other type of variables.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r>
              <a:rPr lang="en-US" sz="2000" dirty="0" smtClean="0">
                <a:cs typeface="Perpetua"/>
              </a:rPr>
              <a:t>/*C program to print size of different types of pointer variables.*/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r>
              <a:rPr lang="en-US" sz="2000" dirty="0" smtClean="0">
                <a:cs typeface="Perpetua"/>
              </a:rPr>
              <a:t>#include &lt;</a:t>
            </a:r>
            <a:r>
              <a:rPr lang="en-US" sz="2000" dirty="0" err="1" smtClean="0">
                <a:cs typeface="Perpetua"/>
              </a:rPr>
              <a:t>stdio.h</a:t>
            </a:r>
            <a:r>
              <a:rPr lang="en-US" sz="2000" dirty="0" smtClean="0">
                <a:cs typeface="Perpetua"/>
              </a:rPr>
              <a:t>&gt;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r>
              <a:rPr lang="en-US" sz="2000" dirty="0" smtClean="0">
                <a:cs typeface="Perpetua"/>
              </a:rPr>
              <a:t> </a:t>
            </a:r>
            <a:r>
              <a:rPr lang="en-US" sz="2000" dirty="0" err="1" smtClean="0">
                <a:cs typeface="Perpetua"/>
              </a:rPr>
              <a:t>int</a:t>
            </a:r>
            <a:r>
              <a:rPr lang="en-US" sz="2000" dirty="0" smtClean="0">
                <a:cs typeface="Perpetua"/>
              </a:rPr>
              <a:t> main()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r>
              <a:rPr lang="en-US" sz="2000" dirty="0" smtClean="0">
                <a:cs typeface="Perpetua"/>
              </a:rPr>
              <a:t>{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r>
              <a:rPr lang="en-US" sz="2000" dirty="0" smtClean="0">
                <a:cs typeface="Perpetua"/>
              </a:rPr>
              <a:t>    </a:t>
            </a:r>
            <a:r>
              <a:rPr lang="en-US" sz="2000" dirty="0" err="1" smtClean="0">
                <a:cs typeface="Perpetua"/>
              </a:rPr>
              <a:t>printf</a:t>
            </a:r>
            <a:r>
              <a:rPr lang="en-US" sz="2000" dirty="0" smtClean="0">
                <a:cs typeface="Perpetua"/>
              </a:rPr>
              <a:t>("\</a:t>
            </a:r>
            <a:r>
              <a:rPr lang="en-US" sz="2000" dirty="0" err="1" smtClean="0">
                <a:cs typeface="Perpetua"/>
              </a:rPr>
              <a:t>nsize</a:t>
            </a:r>
            <a:r>
              <a:rPr lang="en-US" sz="2000" dirty="0" smtClean="0">
                <a:cs typeface="Perpetua"/>
              </a:rPr>
              <a:t> of char pointer: %d"     ,</a:t>
            </a:r>
            <a:r>
              <a:rPr lang="en-US" sz="2000" dirty="0" err="1" smtClean="0">
                <a:cs typeface="Perpetua"/>
              </a:rPr>
              <a:t>sizeof</a:t>
            </a:r>
            <a:r>
              <a:rPr lang="en-US" sz="2000" dirty="0" smtClean="0">
                <a:cs typeface="Perpetua"/>
              </a:rPr>
              <a:t>(char*));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r>
              <a:rPr lang="en-US" sz="2000" dirty="0" smtClean="0">
                <a:cs typeface="Perpetua"/>
              </a:rPr>
              <a:t>    </a:t>
            </a:r>
            <a:r>
              <a:rPr lang="en-US" sz="2000" dirty="0" err="1" smtClean="0">
                <a:cs typeface="Perpetua"/>
              </a:rPr>
              <a:t>printf</a:t>
            </a:r>
            <a:r>
              <a:rPr lang="en-US" sz="2000" dirty="0" smtClean="0">
                <a:cs typeface="Perpetua"/>
              </a:rPr>
              <a:t>("\</a:t>
            </a:r>
            <a:r>
              <a:rPr lang="en-US" sz="2000" dirty="0" err="1" smtClean="0">
                <a:cs typeface="Perpetua"/>
              </a:rPr>
              <a:t>nsize</a:t>
            </a:r>
            <a:r>
              <a:rPr lang="en-US" sz="2000" dirty="0" smtClean="0">
                <a:cs typeface="Perpetua"/>
              </a:rPr>
              <a:t> of </a:t>
            </a:r>
            <a:r>
              <a:rPr lang="en-US" sz="2000" dirty="0" err="1" smtClean="0">
                <a:cs typeface="Perpetua"/>
              </a:rPr>
              <a:t>int</a:t>
            </a:r>
            <a:r>
              <a:rPr lang="en-US" sz="2000" dirty="0" smtClean="0">
                <a:cs typeface="Perpetua"/>
              </a:rPr>
              <a:t> pointer: %d"      ,</a:t>
            </a:r>
            <a:r>
              <a:rPr lang="en-US" sz="2000" dirty="0" err="1" smtClean="0">
                <a:cs typeface="Perpetua"/>
              </a:rPr>
              <a:t>sizeof</a:t>
            </a:r>
            <a:r>
              <a:rPr lang="en-US" sz="2000" dirty="0" smtClean="0">
                <a:cs typeface="Perpetua"/>
              </a:rPr>
              <a:t>(</a:t>
            </a:r>
            <a:r>
              <a:rPr lang="en-US" sz="2000" dirty="0" err="1" smtClean="0">
                <a:cs typeface="Perpetua"/>
              </a:rPr>
              <a:t>int</a:t>
            </a:r>
            <a:r>
              <a:rPr lang="en-US" sz="2000" dirty="0" smtClean="0">
                <a:cs typeface="Perpetua"/>
              </a:rPr>
              <a:t>*));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r>
              <a:rPr lang="en-US" sz="2000" dirty="0" smtClean="0">
                <a:cs typeface="Perpetua"/>
              </a:rPr>
              <a:t>    </a:t>
            </a:r>
            <a:r>
              <a:rPr lang="en-US" sz="2000" dirty="0" err="1" smtClean="0">
                <a:cs typeface="Perpetua"/>
              </a:rPr>
              <a:t>printf</a:t>
            </a:r>
            <a:r>
              <a:rPr lang="en-US" sz="2000" dirty="0" smtClean="0">
                <a:cs typeface="Perpetua"/>
              </a:rPr>
              <a:t>("\</a:t>
            </a:r>
            <a:r>
              <a:rPr lang="en-US" sz="2000" dirty="0" err="1" smtClean="0">
                <a:cs typeface="Perpetua"/>
              </a:rPr>
              <a:t>nsize</a:t>
            </a:r>
            <a:r>
              <a:rPr lang="en-US" sz="2000" dirty="0" smtClean="0">
                <a:cs typeface="Perpetua"/>
              </a:rPr>
              <a:t> of float pointer: %d"    ,</a:t>
            </a:r>
            <a:r>
              <a:rPr lang="en-US" sz="2000" dirty="0" err="1" smtClean="0">
                <a:cs typeface="Perpetua"/>
              </a:rPr>
              <a:t>sizeof</a:t>
            </a:r>
            <a:r>
              <a:rPr lang="en-US" sz="2000" dirty="0" smtClean="0">
                <a:cs typeface="Perpetua"/>
              </a:rPr>
              <a:t>(float*));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r>
              <a:rPr lang="en-US" sz="2000" dirty="0" smtClean="0">
                <a:cs typeface="Perpetua"/>
              </a:rPr>
              <a:t>    </a:t>
            </a:r>
            <a:r>
              <a:rPr lang="en-US" sz="2000" dirty="0" err="1" smtClean="0">
                <a:cs typeface="Perpetua"/>
              </a:rPr>
              <a:t>printf</a:t>
            </a:r>
            <a:r>
              <a:rPr lang="en-US" sz="2000" dirty="0" smtClean="0">
                <a:cs typeface="Perpetua"/>
              </a:rPr>
              <a:t>("\</a:t>
            </a:r>
            <a:r>
              <a:rPr lang="en-US" sz="2000" dirty="0" err="1" smtClean="0">
                <a:cs typeface="Perpetua"/>
              </a:rPr>
              <a:t>nsize</a:t>
            </a:r>
            <a:r>
              <a:rPr lang="en-US" sz="2000" dirty="0" smtClean="0">
                <a:cs typeface="Perpetua"/>
              </a:rPr>
              <a:t> of long </a:t>
            </a:r>
            <a:r>
              <a:rPr lang="en-US" sz="2000" dirty="0" err="1" smtClean="0">
                <a:cs typeface="Perpetua"/>
              </a:rPr>
              <a:t>int</a:t>
            </a:r>
            <a:r>
              <a:rPr lang="en-US" sz="2000" dirty="0" smtClean="0">
                <a:cs typeface="Perpetua"/>
              </a:rPr>
              <a:t> pointer: %d" ,</a:t>
            </a:r>
            <a:r>
              <a:rPr lang="en-US" sz="2000" dirty="0" err="1" smtClean="0">
                <a:cs typeface="Perpetua"/>
              </a:rPr>
              <a:t>sizeof</a:t>
            </a:r>
            <a:r>
              <a:rPr lang="en-US" sz="2000" dirty="0" smtClean="0">
                <a:cs typeface="Perpetua"/>
              </a:rPr>
              <a:t>(long </a:t>
            </a:r>
            <a:r>
              <a:rPr lang="en-US" sz="2000" dirty="0" err="1" smtClean="0">
                <a:cs typeface="Perpetua"/>
              </a:rPr>
              <a:t>int</a:t>
            </a:r>
            <a:r>
              <a:rPr lang="en-US" sz="2000" dirty="0" smtClean="0">
                <a:cs typeface="Perpetua"/>
              </a:rPr>
              <a:t>*));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r>
              <a:rPr lang="en-US" sz="2000" dirty="0" smtClean="0">
                <a:cs typeface="Perpetua"/>
              </a:rPr>
              <a:t>    </a:t>
            </a:r>
            <a:r>
              <a:rPr lang="en-US" sz="2000" dirty="0" err="1" smtClean="0">
                <a:cs typeface="Perpetua"/>
              </a:rPr>
              <a:t>printf</a:t>
            </a:r>
            <a:r>
              <a:rPr lang="en-US" sz="2000" dirty="0" smtClean="0">
                <a:cs typeface="Perpetua"/>
              </a:rPr>
              <a:t>("\</a:t>
            </a:r>
            <a:r>
              <a:rPr lang="en-US" sz="2000" dirty="0" err="1" smtClean="0">
                <a:cs typeface="Perpetua"/>
              </a:rPr>
              <a:t>nsize</a:t>
            </a:r>
            <a:r>
              <a:rPr lang="en-US" sz="2000" dirty="0" smtClean="0">
                <a:cs typeface="Perpetua"/>
              </a:rPr>
              <a:t> of double pointer: %d\n" ,</a:t>
            </a:r>
            <a:r>
              <a:rPr lang="en-US" sz="2000" dirty="0" err="1" smtClean="0">
                <a:cs typeface="Perpetua"/>
              </a:rPr>
              <a:t>sizeof</a:t>
            </a:r>
            <a:r>
              <a:rPr lang="en-US" sz="2000" dirty="0" smtClean="0">
                <a:cs typeface="Perpetua"/>
              </a:rPr>
              <a:t>(double*));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r>
              <a:rPr lang="en-US" sz="2000" dirty="0" smtClean="0">
                <a:cs typeface="Perpetua"/>
              </a:rPr>
              <a:t>    return 0;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r>
              <a:rPr lang="en-US" sz="2000" dirty="0" smtClean="0">
                <a:cs typeface="Perpetua"/>
              </a:rPr>
              <a:t>}</a:t>
            </a:r>
          </a:p>
          <a:p>
            <a:pPr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tabLst>
                <a:tab pos="287020" algn="l"/>
              </a:tabLst>
            </a:pPr>
            <a:endParaRPr sz="2000">
              <a:latin typeface="Perpetua"/>
              <a:cs typeface="Perpetu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629400" y="3505200"/>
            <a:ext cx="2286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Output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size of char pointer: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size of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pointer: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size of float pointer: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size of long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pointer: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size of double pointer: 4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8535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E</a:t>
            </a:r>
            <a:r>
              <a:rPr sz="4000" spc="5" dirty="0">
                <a:solidFill>
                  <a:srgbClr val="C00000"/>
                </a:solidFill>
              </a:rPr>
              <a:t>x</a:t>
            </a:r>
            <a:r>
              <a:rPr sz="4000" spc="-5" dirty="0">
                <a:solidFill>
                  <a:srgbClr val="C00000"/>
                </a:solidFill>
              </a:rPr>
              <a:t>a</a:t>
            </a:r>
            <a:r>
              <a:rPr sz="4000" spc="-25" dirty="0">
                <a:solidFill>
                  <a:srgbClr val="C00000"/>
                </a:solidFill>
              </a:rPr>
              <a:t>m</a:t>
            </a:r>
            <a:r>
              <a:rPr sz="4000" spc="5" dirty="0">
                <a:solidFill>
                  <a:srgbClr val="C00000"/>
                </a:solidFill>
              </a:rPr>
              <a:t>p</a:t>
            </a:r>
            <a:r>
              <a:rPr sz="4000" spc="-5" dirty="0">
                <a:solidFill>
                  <a:srgbClr val="C00000"/>
                </a:solidFill>
              </a:rPr>
              <a:t>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99744" y="1412747"/>
            <a:ext cx="7171944" cy="4968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845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C00000"/>
                </a:solidFill>
              </a:rPr>
              <a:t>Pointer</a:t>
            </a:r>
            <a:r>
              <a:rPr sz="4000" spc="-50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Arithmetic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96809" cy="4305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7594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C </a:t>
            </a:r>
            <a:r>
              <a:rPr sz="2600" spc="-20" dirty="0">
                <a:latin typeface="Perpetua"/>
                <a:cs typeface="Perpetua"/>
              </a:rPr>
              <a:t>allows </a:t>
            </a:r>
            <a:r>
              <a:rPr sz="2600" spc="-15" dirty="0">
                <a:latin typeface="Perpetua"/>
                <a:cs typeface="Perpetua"/>
              </a:rPr>
              <a:t>you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5" dirty="0">
                <a:latin typeface="Perpetua"/>
                <a:cs typeface="Perpetua"/>
              </a:rPr>
              <a:t>perform </a:t>
            </a:r>
            <a:r>
              <a:rPr sz="2600" dirty="0">
                <a:latin typeface="Perpetua"/>
                <a:cs typeface="Perpetua"/>
              </a:rPr>
              <a:t>some </a:t>
            </a:r>
            <a:r>
              <a:rPr sz="2600" spc="5" dirty="0">
                <a:latin typeface="Perpetua"/>
                <a:cs typeface="Perpetua"/>
              </a:rPr>
              <a:t>arithmetic </a:t>
            </a:r>
            <a:r>
              <a:rPr sz="2600" spc="-5" dirty="0">
                <a:latin typeface="Perpetua"/>
                <a:cs typeface="Perpetua"/>
              </a:rPr>
              <a:t>operations </a:t>
            </a:r>
            <a:r>
              <a:rPr sz="2600" dirty="0">
                <a:latin typeface="Perpetua"/>
                <a:cs typeface="Perpetua"/>
              </a:rPr>
              <a:t>on  </a:t>
            </a:r>
            <a:r>
              <a:rPr sz="2600" spc="-5" dirty="0">
                <a:latin typeface="Perpetua"/>
                <a:cs typeface="Perpetua"/>
              </a:rPr>
              <a:t>pointers.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Incrementing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pointer</a:t>
            </a:r>
            <a:endParaRPr sz="2600">
              <a:latin typeface="Perpetua"/>
              <a:cs typeface="Perpetua"/>
            </a:endParaRPr>
          </a:p>
          <a:p>
            <a:pPr marL="286385" marR="5080">
              <a:lnSpc>
                <a:spcPct val="100000"/>
              </a:lnSpc>
              <a:spcBef>
                <a:spcPts val="600"/>
              </a:spcBef>
              <a:tabLst>
                <a:tab pos="1359535" algn="l"/>
              </a:tabLst>
            </a:pPr>
            <a:r>
              <a:rPr sz="2600" spc="-5" dirty="0">
                <a:latin typeface="Perpetua"/>
                <a:cs typeface="Perpetua"/>
              </a:rPr>
              <a:t>Incrementing </a:t>
            </a:r>
            <a:r>
              <a:rPr sz="2600" dirty="0">
                <a:latin typeface="Perpetua"/>
                <a:cs typeface="Perpetua"/>
              </a:rPr>
              <a:t>a pointer is </a:t>
            </a:r>
            <a:r>
              <a:rPr sz="2600" spc="-5" dirty="0">
                <a:latin typeface="Perpetua"/>
                <a:cs typeface="Perpetua"/>
              </a:rPr>
              <a:t>one </a:t>
            </a:r>
            <a:r>
              <a:rPr sz="2600" spc="10" dirty="0">
                <a:latin typeface="Perpetua"/>
                <a:cs typeface="Perpetua"/>
              </a:rPr>
              <a:t>which </a:t>
            </a:r>
            <a:r>
              <a:rPr sz="2600" spc="-5" dirty="0">
                <a:latin typeface="Perpetua"/>
                <a:cs typeface="Perpetua"/>
              </a:rPr>
              <a:t>increases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number </a:t>
            </a:r>
            <a:r>
              <a:rPr sz="2600" dirty="0">
                <a:latin typeface="Perpetua"/>
                <a:cs typeface="Perpetua"/>
              </a:rPr>
              <a:t>of  </a:t>
            </a:r>
            <a:r>
              <a:rPr sz="2600" spc="-15" dirty="0">
                <a:latin typeface="Perpetua"/>
                <a:cs typeface="Perpetua"/>
              </a:rPr>
              <a:t>bytes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	its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type.</a:t>
            </a:r>
            <a:endParaRPr sz="26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Perpetua"/>
                <a:cs typeface="Perpetua"/>
              </a:rPr>
              <a:t>i</a:t>
            </a:r>
            <a:r>
              <a:rPr sz="2000" spc="-5" dirty="0">
                <a:latin typeface="Perpetua"/>
                <a:cs typeface="Perpetua"/>
              </a:rPr>
              <a:t>nt</a:t>
            </a:r>
            <a:r>
              <a:rPr sz="2000" spc="-10" dirty="0">
                <a:latin typeface="Perpetua"/>
                <a:cs typeface="Perpetua"/>
              </a:rPr>
              <a:t> *ptr;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Perpetua"/>
                <a:cs typeface="Perpetua"/>
              </a:rPr>
              <a:t>int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a[]={1,2,3};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Perpetua"/>
                <a:cs typeface="Perpetua"/>
              </a:rPr>
              <a:t>ptr=&amp;a;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395"/>
              </a:spcBef>
            </a:pPr>
            <a:r>
              <a:rPr sz="2000" b="1" spc="-5" dirty="0">
                <a:latin typeface="Perpetua"/>
                <a:cs typeface="Perpetua"/>
              </a:rPr>
              <a:t>ptr++;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Perpetua"/>
                <a:cs typeface="Perpetua"/>
              </a:rPr>
              <a:t>ptr=&amp;a;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latin typeface="Perpetua"/>
                <a:cs typeface="Perpetua"/>
              </a:rPr>
              <a:t>ptr=ptr+1;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845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C00000"/>
                </a:solidFill>
              </a:rPr>
              <a:t>Pointer</a:t>
            </a:r>
            <a:r>
              <a:rPr sz="4000" spc="-50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Arithmetic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837385"/>
            <a:ext cx="7360284" cy="3743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Decrementing </a:t>
            </a:r>
            <a:r>
              <a:rPr sz="2600" b="1" dirty="0">
                <a:latin typeface="Perpetua"/>
                <a:cs typeface="Perpetua"/>
              </a:rPr>
              <a:t>a </a:t>
            </a:r>
            <a:r>
              <a:rPr sz="2600" b="1" spc="-15" dirty="0">
                <a:latin typeface="Perpetua"/>
                <a:cs typeface="Perpetua"/>
              </a:rPr>
              <a:t>Pointer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286385" marR="5080">
              <a:lnSpc>
                <a:spcPts val="2810"/>
              </a:lnSpc>
              <a:tabLst>
                <a:tab pos="1669414" algn="l"/>
              </a:tabLst>
            </a:pPr>
            <a:r>
              <a:rPr sz="2600" spc="-5" dirty="0">
                <a:latin typeface="Perpetua"/>
                <a:cs typeface="Perpetua"/>
              </a:rPr>
              <a:t>Decrementing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one </a:t>
            </a:r>
            <a:r>
              <a:rPr sz="2600" spc="10" dirty="0">
                <a:latin typeface="Perpetua"/>
                <a:cs typeface="Perpetua"/>
              </a:rPr>
              <a:t>which </a:t>
            </a:r>
            <a:r>
              <a:rPr sz="2600" spc="-5" dirty="0">
                <a:latin typeface="Perpetua"/>
                <a:cs typeface="Perpetua"/>
              </a:rPr>
              <a:t>decreases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number 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bytes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	its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type.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Perpetua"/>
                <a:cs typeface="Perpetua"/>
              </a:rPr>
              <a:t>Using </a:t>
            </a:r>
            <a:r>
              <a:rPr sz="2600" spc="5" dirty="0">
                <a:latin typeface="Perpetua"/>
                <a:cs typeface="Perpetua"/>
              </a:rPr>
              <a:t>Unary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Operator</a:t>
            </a:r>
            <a:endParaRPr sz="26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215"/>
              </a:spcBef>
            </a:pPr>
            <a:r>
              <a:rPr sz="2000" b="1" spc="-5" dirty="0">
                <a:latin typeface="Perpetua"/>
                <a:cs typeface="Perpetua"/>
              </a:rPr>
              <a:t>i</a:t>
            </a:r>
            <a:r>
              <a:rPr sz="2000" spc="-5" dirty="0">
                <a:latin typeface="Perpetua"/>
                <a:cs typeface="Perpetua"/>
              </a:rPr>
              <a:t>nt</a:t>
            </a:r>
            <a:r>
              <a:rPr sz="2000" spc="-10" dirty="0">
                <a:latin typeface="Perpetua"/>
                <a:cs typeface="Perpetua"/>
              </a:rPr>
              <a:t> *ptr;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165"/>
              </a:spcBef>
            </a:pPr>
            <a:r>
              <a:rPr sz="2000" spc="-5" dirty="0">
                <a:latin typeface="Perpetua"/>
                <a:cs typeface="Perpetua"/>
              </a:rPr>
              <a:t>int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a[]={1,2,3};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160"/>
              </a:spcBef>
            </a:pPr>
            <a:r>
              <a:rPr sz="2000" spc="-5" dirty="0">
                <a:latin typeface="Perpetua"/>
                <a:cs typeface="Perpetua"/>
              </a:rPr>
              <a:t>ptr=&amp;a;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155"/>
              </a:spcBef>
            </a:pPr>
            <a:r>
              <a:rPr sz="2000" b="1" dirty="0">
                <a:latin typeface="Perpetua"/>
                <a:cs typeface="Perpetua"/>
              </a:rPr>
              <a:t>ptr--;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56793"/>
            <a:ext cx="6889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00000"/>
                </a:solidFill>
              </a:rPr>
              <a:t>Limitations </a:t>
            </a:r>
            <a:r>
              <a:rPr sz="4000" spc="-5" dirty="0">
                <a:solidFill>
                  <a:srgbClr val="C00000"/>
                </a:solidFill>
              </a:rPr>
              <a:t>of </a:t>
            </a:r>
            <a:r>
              <a:rPr sz="4000" spc="-20" dirty="0">
                <a:solidFill>
                  <a:srgbClr val="C00000"/>
                </a:solidFill>
              </a:rPr>
              <a:t>Pointer</a:t>
            </a:r>
            <a:r>
              <a:rPr sz="4000" spc="-25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Arithmetic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540" y="1069086"/>
            <a:ext cx="7766050" cy="5285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Perpetua"/>
                <a:cs typeface="Perpetua"/>
              </a:rPr>
              <a:t>Addition </a:t>
            </a:r>
            <a:r>
              <a:rPr sz="2000" dirty="0">
                <a:latin typeface="Perpetua"/>
                <a:cs typeface="Perpetua"/>
              </a:rPr>
              <a:t>of 2 pointers is </a:t>
            </a:r>
            <a:r>
              <a:rPr sz="2000" spc="-5" dirty="0">
                <a:latin typeface="Perpetua"/>
                <a:cs typeface="Perpetua"/>
              </a:rPr>
              <a:t>not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allowed</a:t>
            </a:r>
            <a:endParaRPr sz="20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56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Perpetua"/>
                <a:cs typeface="Perpetua"/>
              </a:rPr>
              <a:t>Addition </a:t>
            </a:r>
            <a:r>
              <a:rPr sz="2000" dirty="0">
                <a:latin typeface="Perpetua"/>
                <a:cs typeface="Perpetua"/>
              </a:rPr>
              <a:t>of a </a:t>
            </a:r>
            <a:r>
              <a:rPr sz="2000" spc="-5" dirty="0">
                <a:latin typeface="Perpetua"/>
                <a:cs typeface="Perpetua"/>
              </a:rPr>
              <a:t>pointer and an </a:t>
            </a:r>
            <a:r>
              <a:rPr sz="2000" dirty="0">
                <a:latin typeface="Perpetua"/>
                <a:cs typeface="Perpetua"/>
              </a:rPr>
              <a:t>integer is </a:t>
            </a:r>
            <a:r>
              <a:rPr sz="2000" spc="-10" dirty="0">
                <a:latin typeface="Perpetua"/>
                <a:cs typeface="Perpetua"/>
              </a:rPr>
              <a:t>commutative </a:t>
            </a:r>
            <a:r>
              <a:rPr sz="2000" spc="-5" dirty="0">
                <a:latin typeface="Perpetua"/>
                <a:cs typeface="Perpetua"/>
              </a:rPr>
              <a:t>ptr+5</a:t>
            </a:r>
            <a:r>
              <a:rPr sz="2000" b="1" spc="-5" dirty="0">
                <a:latin typeface="Perpetua"/>
                <a:cs typeface="Perpetua"/>
              </a:rPr>
              <a:t>ó</a:t>
            </a:r>
            <a:r>
              <a:rPr sz="2000" b="1" spc="1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5+ptr</a:t>
            </a:r>
            <a:endParaRPr sz="20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56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Perpetua"/>
                <a:cs typeface="Perpetua"/>
              </a:rPr>
              <a:t>Subtraction </a:t>
            </a:r>
            <a:r>
              <a:rPr sz="2000" spc="-5" dirty="0">
                <a:latin typeface="Perpetua"/>
                <a:cs typeface="Perpetua"/>
              </a:rPr>
              <a:t>of </a:t>
            </a:r>
            <a:r>
              <a:rPr sz="2000" dirty="0">
                <a:latin typeface="Perpetua"/>
                <a:cs typeface="Perpetua"/>
              </a:rPr>
              <a:t>2 pointers is </a:t>
            </a:r>
            <a:r>
              <a:rPr sz="2000" spc="-10" dirty="0">
                <a:latin typeface="Perpetua"/>
                <a:cs typeface="Perpetua"/>
              </a:rPr>
              <a:t>applicable.</a:t>
            </a:r>
            <a:endParaRPr sz="20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55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Perpetua"/>
                <a:cs typeface="Perpetua"/>
              </a:rPr>
              <a:t>subtraction </a:t>
            </a:r>
            <a:r>
              <a:rPr sz="2000" dirty="0">
                <a:latin typeface="Perpetua"/>
                <a:cs typeface="Perpetua"/>
              </a:rPr>
              <a:t>of a </a:t>
            </a:r>
            <a:r>
              <a:rPr sz="2000" spc="-5" dirty="0">
                <a:latin typeface="Perpetua"/>
                <a:cs typeface="Perpetua"/>
              </a:rPr>
              <a:t>pointer and </a:t>
            </a:r>
            <a:r>
              <a:rPr sz="2000" dirty="0">
                <a:latin typeface="Perpetua"/>
                <a:cs typeface="Perpetua"/>
              </a:rPr>
              <a:t>an integer is </a:t>
            </a:r>
            <a:r>
              <a:rPr sz="2000" spc="-5" dirty="0">
                <a:latin typeface="Perpetua"/>
                <a:cs typeface="Perpetua"/>
              </a:rPr>
              <a:t>not </a:t>
            </a:r>
            <a:r>
              <a:rPr sz="2000" spc="-10" dirty="0">
                <a:latin typeface="Perpetua"/>
                <a:cs typeface="Perpetua"/>
              </a:rPr>
              <a:t>commutative </a:t>
            </a:r>
            <a:r>
              <a:rPr sz="2000" dirty="0">
                <a:latin typeface="Perpetua"/>
                <a:cs typeface="Perpetua"/>
              </a:rPr>
              <a:t>ptr-</a:t>
            </a:r>
            <a:r>
              <a:rPr sz="2000" b="1" dirty="0">
                <a:latin typeface="Perpetua"/>
                <a:cs typeface="Perpetua"/>
              </a:rPr>
              <a:t>5≠</a:t>
            </a:r>
            <a:r>
              <a:rPr sz="2000" b="1" spc="-5" dirty="0">
                <a:latin typeface="Perpetua"/>
                <a:cs typeface="Perpetua"/>
              </a:rPr>
              <a:t> </a:t>
            </a:r>
            <a:r>
              <a:rPr sz="2000" b="1" spc="-35" dirty="0">
                <a:latin typeface="Perpetua"/>
                <a:cs typeface="Perpetua"/>
              </a:rPr>
              <a:t>5</a:t>
            </a:r>
            <a:r>
              <a:rPr sz="2000" spc="-35" dirty="0">
                <a:latin typeface="Perpetua"/>
                <a:cs typeface="Perpetua"/>
              </a:rPr>
              <a:t>-ptr.</a:t>
            </a:r>
            <a:endParaRPr sz="2000">
              <a:latin typeface="Perpetua"/>
              <a:cs typeface="Perpetua"/>
            </a:endParaRPr>
          </a:p>
          <a:p>
            <a:pPr marL="287020" marR="5080" indent="-274320">
              <a:lnSpc>
                <a:spcPct val="140000"/>
              </a:lnSpc>
              <a:spcBef>
                <a:spcPts val="6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Perpetua"/>
                <a:cs typeface="Perpetua"/>
              </a:rPr>
              <a:t>Only </a:t>
            </a:r>
            <a:r>
              <a:rPr sz="2000" dirty="0">
                <a:latin typeface="Perpetua"/>
                <a:cs typeface="Perpetua"/>
              </a:rPr>
              <a:t>integers can be </a:t>
            </a:r>
            <a:r>
              <a:rPr sz="2000" spc="-5" dirty="0">
                <a:latin typeface="Perpetua"/>
                <a:cs typeface="Perpetua"/>
              </a:rPr>
              <a:t>added </a:t>
            </a:r>
            <a:r>
              <a:rPr sz="2000" dirty="0">
                <a:latin typeface="Perpetua"/>
                <a:cs typeface="Perpetua"/>
              </a:rPr>
              <a:t>to </a:t>
            </a:r>
            <a:r>
              <a:rPr sz="2000" spc="-25" dirty="0">
                <a:latin typeface="Perpetua"/>
                <a:cs typeface="Perpetua"/>
              </a:rPr>
              <a:t>pointer. </a:t>
            </a:r>
            <a:r>
              <a:rPr sz="2000" dirty="0">
                <a:latin typeface="Perpetua"/>
                <a:cs typeface="Perpetua"/>
              </a:rPr>
              <a:t>It is </a:t>
            </a:r>
            <a:r>
              <a:rPr sz="2000" spc="-5" dirty="0">
                <a:latin typeface="Perpetua"/>
                <a:cs typeface="Perpetua"/>
              </a:rPr>
              <a:t>not </a:t>
            </a:r>
            <a:r>
              <a:rPr sz="2000" spc="-10" dirty="0">
                <a:latin typeface="Perpetua"/>
                <a:cs typeface="Perpetua"/>
              </a:rPr>
              <a:t>valid </a:t>
            </a:r>
            <a:r>
              <a:rPr sz="2000" dirty="0">
                <a:latin typeface="Perpetua"/>
                <a:cs typeface="Perpetua"/>
              </a:rPr>
              <a:t>to </a:t>
            </a:r>
            <a:r>
              <a:rPr sz="2000" spc="-5" dirty="0">
                <a:latin typeface="Perpetua"/>
                <a:cs typeface="Perpetua"/>
              </a:rPr>
              <a:t>add </a:t>
            </a:r>
            <a:r>
              <a:rPr sz="2000" dirty="0">
                <a:latin typeface="Perpetua"/>
                <a:cs typeface="Perpetua"/>
              </a:rPr>
              <a:t>a </a:t>
            </a:r>
            <a:r>
              <a:rPr sz="2000" spc="-10" dirty="0">
                <a:latin typeface="Perpetua"/>
                <a:cs typeface="Perpetua"/>
              </a:rPr>
              <a:t>float </a:t>
            </a:r>
            <a:r>
              <a:rPr sz="2000" spc="-5" dirty="0">
                <a:latin typeface="Perpetua"/>
                <a:cs typeface="Perpetua"/>
              </a:rPr>
              <a:t>or </a:t>
            </a:r>
            <a:r>
              <a:rPr sz="2000" spc="-10" dirty="0">
                <a:latin typeface="Perpetua"/>
                <a:cs typeface="Perpetua"/>
              </a:rPr>
              <a:t>double </a:t>
            </a:r>
            <a:r>
              <a:rPr sz="2000" spc="-15" dirty="0">
                <a:latin typeface="Perpetua"/>
                <a:cs typeface="Perpetua"/>
              </a:rPr>
              <a:t>value  </a:t>
            </a:r>
            <a:r>
              <a:rPr sz="2000" dirty="0">
                <a:latin typeface="Perpetua"/>
                <a:cs typeface="Perpetua"/>
              </a:rPr>
              <a:t>to a</a:t>
            </a:r>
            <a:r>
              <a:rPr sz="2000" spc="-25" dirty="0">
                <a:latin typeface="Perpetua"/>
                <a:cs typeface="Perpetua"/>
              </a:rPr>
              <a:t> pointer.</a:t>
            </a:r>
            <a:endParaRPr sz="20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56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Perpetua"/>
                <a:cs typeface="Perpetua"/>
              </a:rPr>
              <a:t>A </a:t>
            </a:r>
            <a:r>
              <a:rPr sz="2000" spc="-5" dirty="0">
                <a:latin typeface="Perpetua"/>
                <a:cs typeface="Perpetua"/>
              </a:rPr>
              <a:t>pointer </a:t>
            </a:r>
            <a:r>
              <a:rPr sz="2000" spc="-10" dirty="0">
                <a:latin typeface="Perpetua"/>
                <a:cs typeface="Perpetua"/>
              </a:rPr>
              <a:t>variable </a:t>
            </a:r>
            <a:r>
              <a:rPr sz="2000" spc="-5" dirty="0">
                <a:latin typeface="Perpetua"/>
                <a:cs typeface="Perpetua"/>
              </a:rPr>
              <a:t>cannot </a:t>
            </a:r>
            <a:r>
              <a:rPr sz="2000" dirty="0">
                <a:latin typeface="Perpetua"/>
                <a:cs typeface="Perpetua"/>
              </a:rPr>
              <a:t>be </a:t>
            </a:r>
            <a:r>
              <a:rPr sz="2000" spc="-5" dirty="0">
                <a:latin typeface="Perpetua"/>
                <a:cs typeface="Perpetua"/>
              </a:rPr>
              <a:t>assigned </a:t>
            </a:r>
            <a:r>
              <a:rPr sz="2000" dirty="0">
                <a:latin typeface="Perpetua"/>
                <a:cs typeface="Perpetua"/>
              </a:rPr>
              <a:t>a </a:t>
            </a:r>
            <a:r>
              <a:rPr sz="2000" spc="-5" dirty="0">
                <a:latin typeface="Perpetua"/>
                <a:cs typeface="Perpetua"/>
              </a:rPr>
              <a:t>non </a:t>
            </a:r>
            <a:r>
              <a:rPr sz="2000" spc="-10" dirty="0">
                <a:latin typeface="Perpetua"/>
                <a:cs typeface="Perpetua"/>
              </a:rPr>
              <a:t>address value </a:t>
            </a:r>
            <a:r>
              <a:rPr sz="2000" dirty="0">
                <a:latin typeface="Perpetua"/>
                <a:cs typeface="Perpetua"/>
              </a:rPr>
              <a:t>except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spc="-30" dirty="0">
                <a:latin typeface="Perpetua"/>
                <a:cs typeface="Perpetua"/>
              </a:rPr>
              <a:t>zero.</a:t>
            </a:r>
            <a:endParaRPr sz="20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56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Perpetua"/>
                <a:cs typeface="Perpetua"/>
              </a:rPr>
              <a:t>Multiplication and division </a:t>
            </a:r>
            <a:r>
              <a:rPr sz="2000" dirty="0">
                <a:latin typeface="Perpetua"/>
                <a:cs typeface="Perpetua"/>
              </a:rPr>
              <a:t>Operators </a:t>
            </a:r>
            <a:r>
              <a:rPr sz="2000" spc="-5" dirty="0">
                <a:latin typeface="Perpetua"/>
                <a:cs typeface="Perpetua"/>
              </a:rPr>
              <a:t>cannot </a:t>
            </a:r>
            <a:r>
              <a:rPr sz="2000" dirty="0">
                <a:latin typeface="Perpetua"/>
                <a:cs typeface="Perpetua"/>
              </a:rPr>
              <a:t>be </a:t>
            </a:r>
            <a:r>
              <a:rPr sz="2000" spc="-5" dirty="0">
                <a:latin typeface="Perpetua"/>
                <a:cs typeface="Perpetua"/>
              </a:rPr>
              <a:t>applied </a:t>
            </a:r>
            <a:r>
              <a:rPr sz="2000" dirty="0">
                <a:latin typeface="Perpetua"/>
                <a:cs typeface="Perpetua"/>
              </a:rPr>
              <a:t>on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pointers.</a:t>
            </a:r>
            <a:endParaRPr sz="20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56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Perpetua"/>
                <a:cs typeface="Perpetua"/>
              </a:rPr>
              <a:t>Bitwise operators cannot </a:t>
            </a:r>
            <a:r>
              <a:rPr sz="2000" dirty="0">
                <a:latin typeface="Perpetua"/>
                <a:cs typeface="Perpetua"/>
              </a:rPr>
              <a:t>be </a:t>
            </a:r>
            <a:r>
              <a:rPr sz="2000" spc="-5" dirty="0">
                <a:latin typeface="Perpetua"/>
                <a:cs typeface="Perpetua"/>
              </a:rPr>
              <a:t>applied </a:t>
            </a:r>
            <a:r>
              <a:rPr sz="2000" dirty="0">
                <a:latin typeface="Perpetua"/>
                <a:cs typeface="Perpetua"/>
              </a:rPr>
              <a:t>on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pointers.</a:t>
            </a:r>
            <a:endParaRPr sz="20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56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Perpetua"/>
                <a:cs typeface="Perpetua"/>
              </a:rPr>
              <a:t>A </a:t>
            </a:r>
            <a:r>
              <a:rPr sz="2000" spc="-5" dirty="0">
                <a:latin typeface="Perpetua"/>
                <a:cs typeface="Perpetua"/>
              </a:rPr>
              <a:t>pointer and </a:t>
            </a:r>
            <a:r>
              <a:rPr sz="2000" dirty="0">
                <a:latin typeface="Perpetua"/>
                <a:cs typeface="Perpetua"/>
              </a:rPr>
              <a:t>an integer can be</a:t>
            </a:r>
            <a:r>
              <a:rPr sz="2000" spc="-6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subtracted.</a:t>
            </a:r>
            <a:endParaRPr sz="20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Perpetua"/>
                <a:cs typeface="Perpetua"/>
              </a:rPr>
              <a:t>A </a:t>
            </a:r>
            <a:r>
              <a:rPr sz="2000" spc="-5" dirty="0">
                <a:latin typeface="Perpetua"/>
                <a:cs typeface="Perpetua"/>
              </a:rPr>
              <a:t>pointer and an </a:t>
            </a:r>
            <a:r>
              <a:rPr sz="2000" dirty="0">
                <a:latin typeface="Perpetua"/>
                <a:cs typeface="Perpetua"/>
              </a:rPr>
              <a:t>integer can be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added.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247269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C00000"/>
                </a:solidFill>
              </a:rPr>
              <a:t>Void</a:t>
            </a:r>
            <a:r>
              <a:rPr sz="3600" spc="-114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pointer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8540" y="1038859"/>
            <a:ext cx="7485380" cy="1687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2600" spc="-50" dirty="0">
                <a:latin typeface="Perpetua"/>
                <a:cs typeface="Perpetua"/>
              </a:rPr>
              <a:t>1.Void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spc="5" dirty="0">
                <a:latin typeface="Perpetua"/>
                <a:cs typeface="Perpetua"/>
              </a:rPr>
              <a:t>generic </a:t>
            </a:r>
            <a:r>
              <a:rPr sz="2600" spc="-5" dirty="0">
                <a:latin typeface="Perpetua"/>
                <a:cs typeface="Perpetua"/>
              </a:rPr>
              <a:t>pointer and </a:t>
            </a:r>
            <a:r>
              <a:rPr sz="2600" dirty="0">
                <a:latin typeface="Perpetua"/>
                <a:cs typeface="Perpetua"/>
              </a:rPr>
              <a:t>can </a:t>
            </a:r>
            <a:r>
              <a:rPr sz="2600" spc="-5" dirty="0">
                <a:latin typeface="Perpetua"/>
                <a:cs typeface="Perpetua"/>
              </a:rPr>
              <a:t>point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20" dirty="0">
                <a:latin typeface="Perpetua"/>
                <a:cs typeface="Perpetua"/>
              </a:rPr>
              <a:t>any </a:t>
            </a:r>
            <a:r>
              <a:rPr sz="2600" spc="-5" dirty="0">
                <a:latin typeface="Perpetua"/>
                <a:cs typeface="Perpetua"/>
              </a:rPr>
              <a:t>type </a:t>
            </a:r>
            <a:r>
              <a:rPr sz="2600" dirty="0">
                <a:latin typeface="Perpetua"/>
                <a:cs typeface="Perpetua"/>
              </a:rPr>
              <a:t>of  </a:t>
            </a:r>
            <a:r>
              <a:rPr sz="2600" spc="-5" dirty="0">
                <a:latin typeface="Perpetua"/>
                <a:cs typeface="Perpetua"/>
              </a:rPr>
              <a:t>object.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type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object can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40" dirty="0">
                <a:latin typeface="Perpetua"/>
                <a:cs typeface="Perpetua"/>
              </a:rPr>
              <a:t>char, </a:t>
            </a:r>
            <a:r>
              <a:rPr sz="2600" spc="-5" dirty="0">
                <a:latin typeface="Perpetua"/>
                <a:cs typeface="Perpetua"/>
              </a:rPr>
              <a:t>int, </a:t>
            </a:r>
            <a:r>
              <a:rPr sz="2600" spc="-10" dirty="0">
                <a:latin typeface="Perpetua"/>
                <a:cs typeface="Perpetua"/>
              </a:rPr>
              <a:t>float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20" dirty="0">
                <a:latin typeface="Perpetua"/>
                <a:cs typeface="Perpetua"/>
              </a:rPr>
              <a:t>any </a:t>
            </a:r>
            <a:r>
              <a:rPr sz="2600" spc="-5" dirty="0">
                <a:latin typeface="Perpetua"/>
                <a:cs typeface="Perpetua"/>
              </a:rPr>
              <a:t>other  </a:t>
            </a:r>
            <a:r>
              <a:rPr sz="2600" spc="-15" dirty="0">
                <a:latin typeface="Perpetua"/>
                <a:cs typeface="Perpetua"/>
              </a:rPr>
              <a:t>type.</a:t>
            </a:r>
            <a:endParaRPr sz="2600">
              <a:latin typeface="Perpetua"/>
              <a:cs typeface="Perpetua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Example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6420" y="2852927"/>
            <a:ext cx="545134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704" y="174497"/>
            <a:ext cx="690816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2.A pointer </a:t>
            </a:r>
            <a:r>
              <a:rPr sz="2600" dirty="0">
                <a:solidFill>
                  <a:srgbClr val="000000"/>
                </a:solidFill>
                <a:latin typeface="Perpetua"/>
                <a:cs typeface="Perpetua"/>
              </a:rPr>
              <a:t>to </a:t>
            </a:r>
            <a:r>
              <a:rPr sz="2600" spc="-20" dirty="0">
                <a:solidFill>
                  <a:srgbClr val="000000"/>
                </a:solidFill>
                <a:latin typeface="Perpetua"/>
                <a:cs typeface="Perpetua"/>
              </a:rPr>
              <a:t>any </a:t>
            </a: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type </a:t>
            </a:r>
            <a:r>
              <a:rPr sz="2600" dirty="0">
                <a:solidFill>
                  <a:srgbClr val="000000"/>
                </a:solidFill>
                <a:latin typeface="Perpetua"/>
                <a:cs typeface="Perpetua"/>
              </a:rPr>
              <a:t>of </a:t>
            </a: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object can </a:t>
            </a:r>
            <a:r>
              <a:rPr sz="2600" dirty="0">
                <a:solidFill>
                  <a:srgbClr val="000000"/>
                </a:solidFill>
                <a:latin typeface="Perpetua"/>
                <a:cs typeface="Perpetua"/>
              </a:rPr>
              <a:t>be </a:t>
            </a: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assigned </a:t>
            </a:r>
            <a:r>
              <a:rPr sz="2600" dirty="0">
                <a:solidFill>
                  <a:srgbClr val="000000"/>
                </a:solidFill>
                <a:latin typeface="Perpetua"/>
                <a:cs typeface="Perpetua"/>
              </a:rPr>
              <a:t>to a </a:t>
            </a:r>
            <a:r>
              <a:rPr sz="2600" spc="-15" dirty="0">
                <a:solidFill>
                  <a:srgbClr val="000000"/>
                </a:solidFill>
                <a:latin typeface="Perpetua"/>
                <a:cs typeface="Perpetua"/>
              </a:rPr>
              <a:t>void  </a:t>
            </a:r>
            <a:r>
              <a:rPr sz="2600" spc="-30" dirty="0">
                <a:solidFill>
                  <a:srgbClr val="000000"/>
                </a:solidFill>
                <a:latin typeface="Perpetua"/>
                <a:cs typeface="Perpetua"/>
              </a:rPr>
              <a:t>pointer.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567" y="981455"/>
            <a:ext cx="6408420" cy="3742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1975" y="5012435"/>
            <a:ext cx="5999987" cy="1644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200" y="4727194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erpetua"/>
                <a:cs typeface="Perpetua"/>
              </a:rPr>
              <a:t>OU</a:t>
            </a:r>
            <a:r>
              <a:rPr sz="1800" spc="-15" dirty="0">
                <a:latin typeface="Perpetua"/>
                <a:cs typeface="Perpetua"/>
              </a:rPr>
              <a:t>T</a:t>
            </a:r>
            <a:r>
              <a:rPr sz="1800" dirty="0">
                <a:latin typeface="Perpetua"/>
                <a:cs typeface="Perpetua"/>
              </a:rPr>
              <a:t>PUT</a:t>
            </a:r>
            <a:endParaRPr sz="1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462229"/>
            <a:ext cx="57524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000000"/>
                </a:solidFill>
                <a:latin typeface="Perpetua"/>
                <a:cs typeface="Perpetua"/>
              </a:rPr>
              <a:t>3. </a:t>
            </a:r>
            <a:r>
              <a:rPr sz="2600" b="1" dirty="0">
                <a:solidFill>
                  <a:srgbClr val="000000"/>
                </a:solidFill>
                <a:latin typeface="Perpetua"/>
                <a:cs typeface="Perpetua"/>
              </a:rPr>
              <a:t>A </a:t>
            </a:r>
            <a:r>
              <a:rPr sz="2600" b="1" spc="-10" dirty="0">
                <a:solidFill>
                  <a:srgbClr val="000000"/>
                </a:solidFill>
                <a:latin typeface="Perpetua"/>
                <a:cs typeface="Perpetua"/>
              </a:rPr>
              <a:t>void </a:t>
            </a:r>
            <a:r>
              <a:rPr sz="2600" b="1" dirty="0">
                <a:solidFill>
                  <a:srgbClr val="000000"/>
                </a:solidFill>
                <a:latin typeface="Perpetua"/>
                <a:cs typeface="Perpetua"/>
              </a:rPr>
              <a:t>pointer </a:t>
            </a:r>
            <a:r>
              <a:rPr sz="2600" b="1" spc="-5" dirty="0">
                <a:solidFill>
                  <a:srgbClr val="000000"/>
                </a:solidFill>
                <a:latin typeface="Perpetua"/>
                <a:cs typeface="Perpetua"/>
              </a:rPr>
              <a:t>cannot </a:t>
            </a:r>
            <a:r>
              <a:rPr sz="2600" b="1" dirty="0">
                <a:solidFill>
                  <a:srgbClr val="000000"/>
                </a:solidFill>
                <a:latin typeface="Perpetua"/>
                <a:cs typeface="Perpetua"/>
              </a:rPr>
              <a:t>be</a:t>
            </a:r>
            <a:r>
              <a:rPr sz="2600" b="1" spc="-310" dirty="0">
                <a:solidFill>
                  <a:srgbClr val="00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000000"/>
                </a:solidFill>
                <a:latin typeface="Perpetua"/>
                <a:cs typeface="Perpetua"/>
              </a:rPr>
              <a:t>dereferenced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055" y="1196339"/>
            <a:ext cx="7652004" cy="518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2819"/>
            <a:ext cx="58559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C00000"/>
                </a:solidFill>
              </a:rPr>
              <a:t>Formal </a:t>
            </a:r>
            <a:r>
              <a:rPr sz="3600" dirty="0">
                <a:solidFill>
                  <a:srgbClr val="C00000"/>
                </a:solidFill>
              </a:rPr>
              <a:t>and </a:t>
            </a:r>
            <a:r>
              <a:rPr sz="3600" spc="-10" dirty="0">
                <a:solidFill>
                  <a:srgbClr val="C00000"/>
                </a:solidFill>
              </a:rPr>
              <a:t>Actual Parameters  </a:t>
            </a:r>
            <a:r>
              <a:rPr sz="3600" dirty="0">
                <a:solidFill>
                  <a:srgbClr val="C00000"/>
                </a:solidFill>
              </a:rPr>
              <a:t>One-Dimensional</a:t>
            </a:r>
            <a:r>
              <a:rPr sz="3600" spc="-25" dirty="0">
                <a:solidFill>
                  <a:srgbClr val="C00000"/>
                </a:solidFill>
              </a:rPr>
              <a:t> </a:t>
            </a:r>
            <a:r>
              <a:rPr sz="3600" spc="-20" dirty="0">
                <a:solidFill>
                  <a:srgbClr val="C00000"/>
                </a:solidFill>
              </a:rPr>
              <a:t>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4502150" cy="33331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Actual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Parameters:</a:t>
            </a:r>
            <a:endParaRPr sz="2600">
              <a:latin typeface="Perpetua"/>
              <a:cs typeface="Perpetua"/>
            </a:endParaRPr>
          </a:p>
          <a:p>
            <a:pPr marL="340042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solidFill>
                  <a:srgbClr val="00AF50"/>
                </a:solidFill>
                <a:latin typeface="Perpetua"/>
                <a:cs typeface="Perpetua"/>
              </a:rPr>
              <a:t>int</a:t>
            </a:r>
            <a:r>
              <a:rPr sz="2600" spc="-7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AF50"/>
                </a:solidFill>
                <a:latin typeface="Perpetua"/>
                <a:cs typeface="Perpetua"/>
              </a:rPr>
              <a:t>a[10];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5"/>
              </a:spcBef>
            </a:pPr>
            <a:r>
              <a:rPr sz="2600" b="1" dirty="0">
                <a:latin typeface="Perpetua"/>
                <a:cs typeface="Perpetua"/>
              </a:rPr>
              <a:t>Function</a:t>
            </a:r>
            <a:r>
              <a:rPr sz="2600" b="1" spc="-5" dirty="0">
                <a:latin typeface="Perpetua"/>
                <a:cs typeface="Perpetua"/>
              </a:rPr>
              <a:t> call:</a:t>
            </a:r>
            <a:endParaRPr sz="2600">
              <a:latin typeface="Perpetua"/>
              <a:cs typeface="Perpetua"/>
            </a:endParaRPr>
          </a:p>
          <a:p>
            <a:pPr marL="3521075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solidFill>
                  <a:srgbClr val="742117"/>
                </a:solidFill>
                <a:latin typeface="Perpetua"/>
                <a:cs typeface="Perpetua"/>
              </a:rPr>
              <a:t>add(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spc="-5" dirty="0">
                <a:solidFill>
                  <a:srgbClr val="742117"/>
                </a:solidFill>
                <a:latin typeface="Perpetua"/>
                <a:cs typeface="Perpetua"/>
              </a:rPr>
              <a:t>);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spc="-15" dirty="0">
                <a:latin typeface="Perpetua"/>
                <a:cs typeface="Perpetua"/>
              </a:rPr>
              <a:t>here,</a:t>
            </a:r>
            <a:endParaRPr sz="2600">
              <a:latin typeface="Perpetua"/>
              <a:cs typeface="Perpetua"/>
            </a:endParaRPr>
          </a:p>
          <a:p>
            <a:pPr marL="286385" marR="419734">
              <a:lnSpc>
                <a:spcPct val="119200"/>
              </a:lnSpc>
            </a:pPr>
            <a:r>
              <a:rPr sz="2600" dirty="0">
                <a:latin typeface="Perpetua"/>
                <a:cs typeface="Perpetua"/>
              </a:rPr>
              <a:t>a is the base </a:t>
            </a:r>
            <a:r>
              <a:rPr sz="2600" spc="-10" dirty="0">
                <a:latin typeface="Perpetua"/>
                <a:cs typeface="Perpetua"/>
              </a:rPr>
              <a:t>address </a:t>
            </a:r>
            <a:r>
              <a:rPr sz="2600" dirty="0">
                <a:latin typeface="Perpetua"/>
                <a:cs typeface="Perpetua"/>
              </a:rPr>
              <a:t>of the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array  </a:t>
            </a:r>
            <a:r>
              <a:rPr sz="2600" spc="-5" dirty="0">
                <a:latin typeface="Perpetua"/>
                <a:cs typeface="Perpetua"/>
              </a:rPr>
              <a:t>add </a:t>
            </a:r>
            <a:r>
              <a:rPr sz="2600" dirty="0">
                <a:latin typeface="Perpetua"/>
                <a:cs typeface="Perpetua"/>
              </a:rPr>
              <a:t>is the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function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472821"/>
            <a:ext cx="4592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Relational</a:t>
            </a:r>
            <a:r>
              <a:rPr sz="4000" spc="-95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operations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85290"/>
            <a:ext cx="7201534" cy="449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1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dirty="0">
                <a:latin typeface="Perpetua"/>
                <a:cs typeface="Perpetua"/>
              </a:rPr>
              <a:t>can be </a:t>
            </a:r>
            <a:r>
              <a:rPr sz="2600" spc="-10" dirty="0">
                <a:latin typeface="Perpetua"/>
                <a:cs typeface="Perpetua"/>
              </a:rPr>
              <a:t>compared </a:t>
            </a:r>
            <a:r>
              <a:rPr sz="2600" dirty="0">
                <a:latin typeface="Perpetua"/>
                <a:cs typeface="Perpetua"/>
              </a:rPr>
              <a:t>with a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dirty="0">
                <a:latin typeface="Perpetua"/>
                <a:cs typeface="Perpetua"/>
              </a:rPr>
              <a:t>of same </a:t>
            </a:r>
            <a:r>
              <a:rPr sz="2600" spc="-5" dirty="0">
                <a:latin typeface="Perpetua"/>
                <a:cs typeface="Perpetua"/>
              </a:rPr>
              <a:t>type or  </a:t>
            </a:r>
            <a:r>
              <a:rPr sz="2600" spc="-35" dirty="0">
                <a:latin typeface="Perpetua"/>
                <a:cs typeface="Perpetua"/>
              </a:rPr>
              <a:t>zero.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16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Various </a:t>
            </a:r>
            <a:r>
              <a:rPr sz="2600" spc="-10" dirty="0">
                <a:latin typeface="Perpetua"/>
                <a:cs typeface="Perpetua"/>
              </a:rPr>
              <a:t>relational </a:t>
            </a:r>
            <a:r>
              <a:rPr sz="2600" dirty="0">
                <a:latin typeface="Perpetua"/>
                <a:cs typeface="Perpetua"/>
              </a:rPr>
              <a:t>operators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==.,!=,&lt;,&lt;=,&gt;,&gt;=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16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  <a:tab pos="926465" algn="l"/>
              </a:tabLst>
            </a:pPr>
            <a:r>
              <a:rPr sz="2600" dirty="0">
                <a:latin typeface="Perpetua"/>
                <a:cs typeface="Perpetua"/>
              </a:rPr>
              <a:t>Ex:	</a:t>
            </a:r>
            <a:r>
              <a:rPr sz="2600" spc="-10" dirty="0">
                <a:latin typeface="Perpetua"/>
                <a:cs typeface="Perpetua"/>
              </a:rPr>
              <a:t>float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a=1.0,b=2.0,*fptr1,*fptr2;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16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fptr1=&amp;a;fptr2=&amp;b;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16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result;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1560"/>
              </a:spcBef>
            </a:pPr>
            <a:r>
              <a:rPr sz="2600" b="1" dirty="0">
                <a:latin typeface="Perpetua"/>
                <a:cs typeface="Perpetua"/>
              </a:rPr>
              <a:t>result=fptr1!=fptr2;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7949"/>
            <a:ext cx="18535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5" dirty="0"/>
              <a:t>x</a:t>
            </a:r>
            <a:r>
              <a:rPr sz="4000" spc="-5" dirty="0"/>
              <a:t>a</a:t>
            </a:r>
            <a:r>
              <a:rPr sz="4000" spc="-25" dirty="0"/>
              <a:t>m</a:t>
            </a:r>
            <a:r>
              <a:rPr sz="4000" spc="5" dirty="0"/>
              <a:t>p</a:t>
            </a:r>
            <a:r>
              <a:rPr sz="4000" spc="-5" dirty="0"/>
              <a:t>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11123" y="765048"/>
            <a:ext cx="7633716" cy="568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58850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Pointers </a:t>
            </a:r>
            <a:r>
              <a:rPr sz="4000" spc="-5" dirty="0"/>
              <a:t>and</a:t>
            </a:r>
            <a:r>
              <a:rPr sz="4000" spc="-55" dirty="0"/>
              <a:t> </a:t>
            </a:r>
            <a:r>
              <a:rPr sz="4000" spc="-15" dirty="0"/>
              <a:t>Arrays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143092"/>
            <a:ext cx="7448550" cy="469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89865" indent="-274320">
              <a:lnSpc>
                <a:spcPct val="1401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Pointers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10" dirty="0">
                <a:latin typeface="Perpetua"/>
                <a:cs typeface="Perpetua"/>
              </a:rPr>
              <a:t>arrays are </a:t>
            </a:r>
            <a:r>
              <a:rPr sz="2600" spc="-15" dirty="0">
                <a:latin typeface="Perpetua"/>
                <a:cs typeface="Perpetua"/>
              </a:rPr>
              <a:t>closely </a:t>
            </a:r>
            <a:r>
              <a:rPr sz="2600" spc="-10" dirty="0">
                <a:latin typeface="Perpetua"/>
                <a:cs typeface="Perpetua"/>
              </a:rPr>
              <a:t>related </a:t>
            </a:r>
            <a:r>
              <a:rPr sz="2600" dirty="0">
                <a:latin typeface="Perpetua"/>
                <a:cs typeface="Perpetua"/>
              </a:rPr>
              <a:t>, An </a:t>
            </a:r>
            <a:r>
              <a:rPr sz="2600" spc="-10" dirty="0">
                <a:latin typeface="Perpetua"/>
                <a:cs typeface="Perpetua"/>
              </a:rPr>
              <a:t>array </a:t>
            </a:r>
            <a:r>
              <a:rPr sz="2600" spc="-5" dirty="0">
                <a:latin typeface="Perpetua"/>
                <a:cs typeface="Perpetua"/>
              </a:rPr>
              <a:t>variable</a:t>
            </a:r>
            <a:r>
              <a:rPr sz="2600" spc="-26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 </a:t>
            </a:r>
            <a:r>
              <a:rPr sz="2600" spc="-10" dirty="0">
                <a:latin typeface="Perpetua"/>
                <a:cs typeface="Perpetua"/>
              </a:rPr>
              <a:t>actually </a:t>
            </a:r>
            <a:r>
              <a:rPr sz="2600" dirty="0">
                <a:latin typeface="Perpetua"/>
                <a:cs typeface="Perpetua"/>
              </a:rPr>
              <a:t>just a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dirty="0">
                <a:latin typeface="Perpetua"/>
                <a:cs typeface="Perpetua"/>
              </a:rPr>
              <a:t>to the </a:t>
            </a:r>
            <a:r>
              <a:rPr sz="2600" spc="10" dirty="0">
                <a:latin typeface="Perpetua"/>
                <a:cs typeface="Perpetua"/>
              </a:rPr>
              <a:t>first </a:t>
            </a:r>
            <a:r>
              <a:rPr sz="2600" dirty="0">
                <a:latin typeface="Perpetua"/>
                <a:cs typeface="Perpetua"/>
              </a:rPr>
              <a:t>element in 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array.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401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Accessing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elements using </a:t>
            </a:r>
            <a:r>
              <a:rPr sz="2600" spc="5" dirty="0">
                <a:latin typeface="Perpetua"/>
                <a:cs typeface="Perpetua"/>
              </a:rPr>
              <a:t>pointers </a:t>
            </a:r>
            <a:r>
              <a:rPr sz="2600" dirty="0">
                <a:latin typeface="Perpetua"/>
                <a:cs typeface="Perpetua"/>
              </a:rPr>
              <a:t>is efficient </a:t>
            </a:r>
            <a:r>
              <a:rPr sz="2600" spc="-40" dirty="0">
                <a:latin typeface="Perpetua"/>
                <a:cs typeface="Perpetua"/>
              </a:rPr>
              <a:t>way </a:t>
            </a:r>
            <a:r>
              <a:rPr sz="2600" dirty="0">
                <a:latin typeface="Perpetua"/>
                <a:cs typeface="Perpetua"/>
              </a:rPr>
              <a:t>than  using </a:t>
            </a:r>
            <a:r>
              <a:rPr sz="2600" spc="-15" dirty="0">
                <a:latin typeface="Perpetua"/>
                <a:cs typeface="Perpetua"/>
              </a:rPr>
              <a:t>array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notation.</a:t>
            </a:r>
            <a:endParaRPr sz="2600">
              <a:latin typeface="Perpetua"/>
              <a:cs typeface="Perpetua"/>
            </a:endParaRPr>
          </a:p>
          <a:p>
            <a:pPr marL="286385" marR="130175" indent="-274320">
              <a:lnSpc>
                <a:spcPct val="14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When </a:t>
            </a: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declared, compiler </a:t>
            </a:r>
            <a:r>
              <a:rPr sz="2600" spc="-10" dirty="0">
                <a:latin typeface="Perpetua"/>
                <a:cs typeface="Perpetua"/>
              </a:rPr>
              <a:t>allocates </a:t>
            </a:r>
            <a:r>
              <a:rPr sz="2600" spc="-5" dirty="0">
                <a:latin typeface="Perpetua"/>
                <a:cs typeface="Perpetua"/>
              </a:rPr>
              <a:t>sufficient  amount </a:t>
            </a:r>
            <a:r>
              <a:rPr sz="2600" dirty="0">
                <a:latin typeface="Perpetua"/>
                <a:cs typeface="Perpetua"/>
              </a:rPr>
              <a:t>of memory to </a:t>
            </a:r>
            <a:r>
              <a:rPr sz="2600" spc="-5" dirty="0">
                <a:latin typeface="Perpetua"/>
                <a:cs typeface="Perpetua"/>
              </a:rPr>
              <a:t>contain all the elements </a:t>
            </a:r>
            <a:r>
              <a:rPr sz="2600" dirty="0">
                <a:latin typeface="Perpetua"/>
                <a:cs typeface="Perpetua"/>
              </a:rPr>
              <a:t>of the</a:t>
            </a:r>
            <a:r>
              <a:rPr sz="2600" spc="30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array.</a:t>
            </a:r>
            <a:endParaRPr sz="2600">
              <a:latin typeface="Perpetua"/>
              <a:cs typeface="Perpetua"/>
            </a:endParaRPr>
          </a:p>
          <a:p>
            <a:pPr marL="286385" marR="303530" indent="-274320">
              <a:lnSpc>
                <a:spcPct val="14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Base </a:t>
            </a:r>
            <a:r>
              <a:rPr sz="2600" spc="-10" dirty="0">
                <a:latin typeface="Perpetua"/>
                <a:cs typeface="Perpetua"/>
              </a:rPr>
              <a:t>address </a:t>
            </a:r>
            <a:r>
              <a:rPr sz="2600" dirty="0">
                <a:latin typeface="Perpetua"/>
                <a:cs typeface="Perpetua"/>
              </a:rPr>
              <a:t>i.e </a:t>
            </a:r>
            <a:r>
              <a:rPr sz="2600" spc="-10" dirty="0">
                <a:latin typeface="Perpetua"/>
                <a:cs typeface="Perpetua"/>
              </a:rPr>
              <a:t>address </a:t>
            </a:r>
            <a:r>
              <a:rPr sz="2600" dirty="0">
                <a:latin typeface="Perpetua"/>
                <a:cs typeface="Perpetua"/>
              </a:rPr>
              <a:t>of the </a:t>
            </a:r>
            <a:r>
              <a:rPr sz="2600" spc="10" dirty="0">
                <a:latin typeface="Perpetua"/>
                <a:cs typeface="Perpetua"/>
              </a:rPr>
              <a:t>first </a:t>
            </a:r>
            <a:r>
              <a:rPr sz="2600" dirty="0">
                <a:latin typeface="Perpetua"/>
                <a:cs typeface="Perpetua"/>
              </a:rPr>
              <a:t>element of the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is  </a:t>
            </a:r>
            <a:r>
              <a:rPr sz="2600" spc="-5" dirty="0">
                <a:latin typeface="Perpetua"/>
                <a:cs typeface="Perpetua"/>
              </a:rPr>
              <a:t>also </a:t>
            </a:r>
            <a:r>
              <a:rPr sz="2600" spc="-10" dirty="0">
                <a:latin typeface="Perpetua"/>
                <a:cs typeface="Perpetua"/>
              </a:rPr>
              <a:t>allocated </a:t>
            </a:r>
            <a:r>
              <a:rPr sz="2600" spc="-25" dirty="0">
                <a:latin typeface="Perpetua"/>
                <a:cs typeface="Perpetua"/>
              </a:rPr>
              <a:t>by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compiler.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400938"/>
            <a:ext cx="5667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Pointers </a:t>
            </a:r>
            <a:r>
              <a:rPr sz="4000" spc="-5" dirty="0"/>
              <a:t>and </a:t>
            </a:r>
            <a:r>
              <a:rPr sz="4000" spc="-15" dirty="0"/>
              <a:t>Arrays</a:t>
            </a:r>
            <a:r>
              <a:rPr sz="4000" spc="-25" dirty="0"/>
              <a:t> </a:t>
            </a:r>
            <a:r>
              <a:rPr sz="4000" dirty="0"/>
              <a:t>Cont…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7713" y="1358613"/>
            <a:ext cx="7248525" cy="17633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spc="-5" dirty="0">
                <a:latin typeface="Perpetua"/>
                <a:cs typeface="Perpetua"/>
              </a:rPr>
              <a:t>Suppose </a:t>
            </a:r>
            <a:r>
              <a:rPr sz="2600" spc="-50" dirty="0">
                <a:latin typeface="Perpetua"/>
                <a:cs typeface="Perpetua"/>
              </a:rPr>
              <a:t>we </a:t>
            </a:r>
            <a:r>
              <a:rPr sz="2600" spc="-10" dirty="0">
                <a:latin typeface="Perpetua"/>
                <a:cs typeface="Perpetua"/>
              </a:rPr>
              <a:t>declare </a:t>
            </a: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spc="-15" dirty="0">
                <a:latin typeface="Perpetua"/>
                <a:cs typeface="Perpetua"/>
              </a:rPr>
              <a:t>array</a:t>
            </a:r>
            <a:r>
              <a:rPr sz="2600" spc="65" dirty="0">
                <a:latin typeface="Perpetua"/>
                <a:cs typeface="Perpetua"/>
              </a:rPr>
              <a:t> </a:t>
            </a:r>
            <a:r>
              <a:rPr sz="2600" b="1" spc="15" dirty="0">
                <a:latin typeface="Perpetua"/>
                <a:cs typeface="Perpetua"/>
              </a:rPr>
              <a:t>arr</a:t>
            </a:r>
            <a:r>
              <a:rPr sz="2600" spc="15" dirty="0"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arr[5]={</a:t>
            </a:r>
            <a:r>
              <a:rPr sz="2600" dirty="0">
                <a:latin typeface="Perpetua"/>
                <a:cs typeface="Perpetua"/>
              </a:rPr>
              <a:t> 1,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2,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3,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4,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5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};Assuming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base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address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 </a:t>
            </a:r>
            <a:r>
              <a:rPr sz="2600" b="1" spc="20" dirty="0">
                <a:latin typeface="Perpetua"/>
                <a:cs typeface="Perpetua"/>
              </a:rPr>
              <a:t>arr </a:t>
            </a:r>
            <a:r>
              <a:rPr sz="2600" dirty="0">
                <a:latin typeface="Perpetua"/>
                <a:cs typeface="Perpetua"/>
              </a:rPr>
              <a:t>is 1000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10" dirty="0">
                <a:latin typeface="Perpetua"/>
                <a:cs typeface="Perpetua"/>
              </a:rPr>
              <a:t>each </a:t>
            </a:r>
            <a:r>
              <a:rPr sz="2600" spc="-5" dirty="0">
                <a:latin typeface="Perpetua"/>
                <a:cs typeface="Perpetua"/>
              </a:rPr>
              <a:t>integer requires </a:t>
            </a:r>
            <a:r>
              <a:rPr sz="2600" spc="-35" dirty="0">
                <a:latin typeface="Perpetua"/>
                <a:cs typeface="Perpetua"/>
              </a:rPr>
              <a:t>two </a:t>
            </a:r>
            <a:r>
              <a:rPr sz="2600" spc="-10" dirty="0">
                <a:latin typeface="Perpetua"/>
                <a:cs typeface="Perpetua"/>
              </a:rPr>
              <a:t>bytes,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5" dirty="0">
                <a:latin typeface="Perpetua"/>
                <a:cs typeface="Perpetua"/>
              </a:rPr>
              <a:t>five  </a:t>
            </a:r>
            <a:r>
              <a:rPr sz="2600" dirty="0">
                <a:latin typeface="Perpetua"/>
                <a:cs typeface="Perpetua"/>
              </a:rPr>
              <a:t>elements will be </a:t>
            </a:r>
            <a:r>
              <a:rPr sz="2600" spc="-10" dirty="0">
                <a:latin typeface="Perpetua"/>
                <a:cs typeface="Perpetua"/>
              </a:rPr>
              <a:t>stored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15" dirty="0">
                <a:latin typeface="Perpetua"/>
                <a:cs typeface="Perpetua"/>
              </a:rPr>
              <a:t> follows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67" y="3959585"/>
            <a:ext cx="6727215" cy="1620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667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Pointers </a:t>
            </a:r>
            <a:r>
              <a:rPr sz="4000" spc="-5" dirty="0"/>
              <a:t>and </a:t>
            </a:r>
            <a:r>
              <a:rPr sz="4000" spc="-15" dirty="0"/>
              <a:t>Arrays</a:t>
            </a:r>
            <a:r>
              <a:rPr sz="4000" spc="-30" dirty="0"/>
              <a:t> </a:t>
            </a:r>
            <a:r>
              <a:rPr sz="4000" dirty="0"/>
              <a:t>Cont…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85290"/>
            <a:ext cx="7615555" cy="3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825500" indent="-274320">
              <a:lnSpc>
                <a:spcPct val="1501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Here variable </a:t>
            </a:r>
            <a:r>
              <a:rPr sz="2600" b="1" spc="20" dirty="0">
                <a:latin typeface="Perpetua"/>
                <a:cs typeface="Perpetua"/>
              </a:rPr>
              <a:t>arr </a:t>
            </a:r>
            <a:r>
              <a:rPr sz="2600" dirty="0">
                <a:latin typeface="Perpetua"/>
                <a:cs typeface="Perpetua"/>
              </a:rPr>
              <a:t>will give the </a:t>
            </a:r>
            <a:r>
              <a:rPr sz="2600" spc="-5" dirty="0">
                <a:latin typeface="Perpetua"/>
                <a:cs typeface="Perpetua"/>
              </a:rPr>
              <a:t>base address, </a:t>
            </a:r>
            <a:r>
              <a:rPr sz="2600" spc="5" dirty="0">
                <a:latin typeface="Perpetua"/>
                <a:cs typeface="Perpetua"/>
              </a:rPr>
              <a:t>which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1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 </a:t>
            </a:r>
            <a:r>
              <a:rPr sz="2600" spc="-5" dirty="0">
                <a:latin typeface="Perpetua"/>
                <a:cs typeface="Perpetua"/>
              </a:rPr>
              <a:t>constant pointer pointing </a:t>
            </a:r>
            <a:r>
              <a:rPr sz="2600" dirty="0">
                <a:latin typeface="Perpetua"/>
                <a:cs typeface="Perpetua"/>
              </a:rPr>
              <a:t>to the element,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arr[0]</a:t>
            </a:r>
            <a:r>
              <a:rPr sz="2600" spc="5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Therefore </a:t>
            </a:r>
            <a:r>
              <a:rPr sz="2600" b="1" spc="20" dirty="0">
                <a:latin typeface="Perpetua"/>
                <a:cs typeface="Perpetua"/>
              </a:rPr>
              <a:t>arr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containing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address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b="1" spc="10" dirty="0">
                <a:latin typeface="Perpetua"/>
                <a:cs typeface="Perpetua"/>
              </a:rPr>
              <a:t>arr[0] </a:t>
            </a:r>
            <a:r>
              <a:rPr sz="2600" dirty="0">
                <a:latin typeface="Perpetua"/>
                <a:cs typeface="Perpetua"/>
              </a:rPr>
              <a:t>i.e </a:t>
            </a:r>
            <a:r>
              <a:rPr sz="2600" spc="-5" dirty="0">
                <a:latin typeface="Perpetua"/>
                <a:cs typeface="Perpetua"/>
              </a:rPr>
              <a:t>1000.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 </a:t>
            </a:r>
            <a:r>
              <a:rPr sz="2600" spc="15" dirty="0">
                <a:latin typeface="Perpetua"/>
                <a:cs typeface="Perpetua"/>
              </a:rPr>
              <a:t>short, </a:t>
            </a:r>
            <a:r>
              <a:rPr sz="2600" spc="10" dirty="0">
                <a:latin typeface="Perpetua"/>
                <a:cs typeface="Perpetua"/>
              </a:rPr>
              <a:t>arr </a:t>
            </a:r>
            <a:r>
              <a:rPr sz="2600" dirty="0">
                <a:latin typeface="Perpetua"/>
                <a:cs typeface="Perpetua"/>
              </a:rPr>
              <a:t>has </a:t>
            </a:r>
            <a:r>
              <a:rPr sz="2600" spc="-35" dirty="0">
                <a:latin typeface="Perpetua"/>
                <a:cs typeface="Perpetua"/>
              </a:rPr>
              <a:t>two </a:t>
            </a:r>
            <a:r>
              <a:rPr sz="2600" dirty="0">
                <a:latin typeface="Perpetua"/>
                <a:cs typeface="Perpetua"/>
              </a:rPr>
              <a:t>purpose- it is </a:t>
            </a:r>
            <a:r>
              <a:rPr sz="2600" spc="-5" dirty="0">
                <a:latin typeface="Perpetua"/>
                <a:cs typeface="Perpetua"/>
              </a:rPr>
              <a:t>the name </a:t>
            </a:r>
            <a:r>
              <a:rPr sz="2600" spc="-10" dirty="0">
                <a:latin typeface="Perpetua"/>
                <a:cs typeface="Perpetua"/>
              </a:rPr>
              <a:t>of </a:t>
            </a:r>
            <a:r>
              <a:rPr sz="2600" dirty="0">
                <a:latin typeface="Perpetua"/>
                <a:cs typeface="Perpetua"/>
              </a:rPr>
              <a:t>an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it  </a:t>
            </a:r>
            <a:r>
              <a:rPr sz="2600" spc="-5" dirty="0">
                <a:latin typeface="Perpetua"/>
                <a:cs typeface="Perpetua"/>
              </a:rPr>
              <a:t>acts as </a:t>
            </a:r>
            <a:r>
              <a:rPr sz="2600" dirty="0">
                <a:latin typeface="Perpetua"/>
                <a:cs typeface="Perpetua"/>
              </a:rPr>
              <a:t>a pointer </a:t>
            </a:r>
            <a:r>
              <a:rPr sz="2600" spc="-5" dirty="0">
                <a:latin typeface="Perpetua"/>
                <a:cs typeface="Perpetua"/>
              </a:rPr>
              <a:t>pointing </a:t>
            </a:r>
            <a:r>
              <a:rPr sz="2600" spc="-20" dirty="0">
                <a:latin typeface="Perpetua"/>
                <a:cs typeface="Perpetua"/>
              </a:rPr>
              <a:t>towards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first </a:t>
            </a:r>
            <a:r>
              <a:rPr sz="2600" dirty="0">
                <a:latin typeface="Perpetua"/>
                <a:cs typeface="Perpetua"/>
              </a:rPr>
              <a:t>element in the  </a:t>
            </a:r>
            <a:r>
              <a:rPr sz="2600" spc="-55" dirty="0">
                <a:latin typeface="Perpetua"/>
                <a:cs typeface="Perpetua"/>
              </a:rPr>
              <a:t>array.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667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Pointers </a:t>
            </a:r>
            <a:r>
              <a:rPr sz="4000" spc="-5" dirty="0"/>
              <a:t>and </a:t>
            </a:r>
            <a:r>
              <a:rPr sz="4000" spc="-15" dirty="0"/>
              <a:t>Arrays</a:t>
            </a:r>
            <a:r>
              <a:rPr sz="4000" spc="-30" dirty="0"/>
              <a:t> </a:t>
            </a:r>
            <a:r>
              <a:rPr sz="4000" dirty="0"/>
              <a:t>Cont…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13433" y="1388465"/>
            <a:ext cx="6701790" cy="2473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87390">
              <a:lnSpc>
                <a:spcPct val="113799"/>
              </a:lnSpc>
              <a:spcBef>
                <a:spcPts val="95"/>
              </a:spcBef>
            </a:pPr>
            <a:r>
              <a:rPr sz="2400" dirty="0">
                <a:latin typeface="Perpetua"/>
                <a:cs typeface="Perpetua"/>
              </a:rPr>
              <a:t>int *p;  p =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arr;  </a:t>
            </a:r>
            <a:r>
              <a:rPr sz="2400" dirty="0">
                <a:latin typeface="Perpetua"/>
                <a:cs typeface="Perpetua"/>
              </a:rPr>
              <a:t>or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Perpetua"/>
                <a:cs typeface="Perpetua"/>
              </a:rPr>
              <a:t>p =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&amp;arr[0];</a:t>
            </a:r>
            <a:endParaRPr sz="2400">
              <a:latin typeface="Perpetua"/>
              <a:cs typeface="Perpetua"/>
            </a:endParaRPr>
          </a:p>
          <a:p>
            <a:pPr marL="241300" marR="5080" indent="-228600">
              <a:lnSpc>
                <a:spcPct val="100000"/>
              </a:lnSpc>
              <a:spcBef>
                <a:spcPts val="400"/>
              </a:spcBef>
            </a:pPr>
            <a:r>
              <a:rPr sz="2400" spc="-25" dirty="0">
                <a:latin typeface="Perpetua"/>
                <a:cs typeface="Perpetua"/>
              </a:rPr>
              <a:t>Now </a:t>
            </a:r>
            <a:r>
              <a:rPr sz="2400" spc="-50" dirty="0">
                <a:latin typeface="Perpetua"/>
                <a:cs typeface="Perpetua"/>
              </a:rPr>
              <a:t>we </a:t>
            </a:r>
            <a:r>
              <a:rPr sz="2400" dirty="0">
                <a:latin typeface="Perpetua"/>
                <a:cs typeface="Perpetua"/>
              </a:rPr>
              <a:t>can </a:t>
            </a:r>
            <a:r>
              <a:rPr sz="2400" spc="-5" dirty="0">
                <a:latin typeface="Perpetua"/>
                <a:cs typeface="Perpetua"/>
              </a:rPr>
              <a:t>access </a:t>
            </a:r>
            <a:r>
              <a:rPr sz="2400" spc="-15" dirty="0">
                <a:latin typeface="Perpetua"/>
                <a:cs typeface="Perpetua"/>
              </a:rPr>
              <a:t>every </a:t>
            </a:r>
            <a:r>
              <a:rPr sz="2400" dirty="0">
                <a:latin typeface="Perpetua"/>
                <a:cs typeface="Perpetua"/>
              </a:rPr>
              <a:t>element of </a:t>
            </a:r>
            <a:r>
              <a:rPr sz="2400" spc="-10" dirty="0">
                <a:latin typeface="Perpetua"/>
                <a:cs typeface="Perpetua"/>
              </a:rPr>
              <a:t>array </a:t>
            </a:r>
            <a:r>
              <a:rPr sz="2400" b="1" spc="20" dirty="0">
                <a:latin typeface="Perpetua"/>
                <a:cs typeface="Perpetua"/>
              </a:rPr>
              <a:t>arr </a:t>
            </a:r>
            <a:r>
              <a:rPr sz="2400" dirty="0">
                <a:latin typeface="Perpetua"/>
                <a:cs typeface="Perpetua"/>
              </a:rPr>
              <a:t>using </a:t>
            </a:r>
            <a:r>
              <a:rPr sz="2400" b="1" dirty="0">
                <a:latin typeface="Perpetua"/>
                <a:cs typeface="Perpetua"/>
              </a:rPr>
              <a:t>p++ </a:t>
            </a:r>
            <a:r>
              <a:rPr sz="2400" dirty="0">
                <a:latin typeface="Perpetua"/>
                <a:cs typeface="Perpetua"/>
              </a:rPr>
              <a:t>to  </a:t>
            </a:r>
            <a:r>
              <a:rPr sz="2400" spc="-35" dirty="0">
                <a:latin typeface="Perpetua"/>
                <a:cs typeface="Perpetua"/>
              </a:rPr>
              <a:t>move </a:t>
            </a:r>
            <a:r>
              <a:rPr sz="2400" spc="-10" dirty="0">
                <a:latin typeface="Perpetua"/>
                <a:cs typeface="Perpetua"/>
              </a:rPr>
              <a:t>from </a:t>
            </a:r>
            <a:r>
              <a:rPr sz="2400" dirty="0">
                <a:latin typeface="Perpetua"/>
                <a:cs typeface="Perpetua"/>
              </a:rPr>
              <a:t>one </a:t>
            </a:r>
            <a:r>
              <a:rPr sz="2400" spc="-5" dirty="0">
                <a:latin typeface="Perpetua"/>
                <a:cs typeface="Perpetua"/>
              </a:rPr>
              <a:t>element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another.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667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Pointers </a:t>
            </a:r>
            <a:r>
              <a:rPr sz="4000" spc="-5" dirty="0"/>
              <a:t>and </a:t>
            </a:r>
            <a:r>
              <a:rPr sz="4000" spc="-15" dirty="0"/>
              <a:t>Arrays</a:t>
            </a:r>
            <a:r>
              <a:rPr sz="4000" spc="-30" dirty="0"/>
              <a:t> </a:t>
            </a:r>
            <a:r>
              <a:rPr sz="4000" dirty="0"/>
              <a:t>Cont…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616190" cy="27082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a[0]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same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*a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a[1]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same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*(a +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1)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a[2]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same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*(a +</a:t>
            </a:r>
            <a:r>
              <a:rPr sz="2600" spc="-6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2)</a:t>
            </a:r>
            <a:endParaRPr sz="26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If pa points to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10" dirty="0">
                <a:latin typeface="Perpetua"/>
                <a:cs typeface="Perpetua"/>
              </a:rPr>
              <a:t>particular </a:t>
            </a:r>
            <a:r>
              <a:rPr sz="2600" spc="-5" dirty="0">
                <a:latin typeface="Perpetua"/>
                <a:cs typeface="Perpetua"/>
              </a:rPr>
              <a:t>element of an </a:t>
            </a:r>
            <a:r>
              <a:rPr sz="2600" spc="-50" dirty="0">
                <a:latin typeface="Perpetua"/>
                <a:cs typeface="Perpetua"/>
              </a:rPr>
              <a:t>array, </a:t>
            </a:r>
            <a:r>
              <a:rPr sz="2600" dirty="0">
                <a:latin typeface="Perpetua"/>
                <a:cs typeface="Perpetua"/>
              </a:rPr>
              <a:t>(pa + </a:t>
            </a:r>
            <a:r>
              <a:rPr sz="2600" spc="-5" dirty="0">
                <a:latin typeface="Perpetua"/>
                <a:cs typeface="Perpetua"/>
              </a:rPr>
              <a:t>1)  </a:t>
            </a:r>
            <a:r>
              <a:rPr sz="2600" spc="-30" dirty="0">
                <a:latin typeface="Perpetua"/>
                <a:cs typeface="Perpetua"/>
              </a:rPr>
              <a:t>always </a:t>
            </a:r>
            <a:r>
              <a:rPr sz="2600" spc="-5" dirty="0">
                <a:latin typeface="Perpetua"/>
                <a:cs typeface="Perpetua"/>
              </a:rPr>
              <a:t>points to </a:t>
            </a:r>
            <a:r>
              <a:rPr sz="2600" dirty="0">
                <a:latin typeface="Perpetua"/>
                <a:cs typeface="Perpetua"/>
              </a:rPr>
              <a:t>the next element, (pa + i) </a:t>
            </a:r>
            <a:r>
              <a:rPr sz="2600" spc="-5" dirty="0">
                <a:latin typeface="Perpetua"/>
                <a:cs typeface="Perpetua"/>
              </a:rPr>
              <a:t>points </a:t>
            </a:r>
            <a:r>
              <a:rPr sz="2600" dirty="0">
                <a:latin typeface="Perpetua"/>
                <a:cs typeface="Perpetua"/>
              </a:rPr>
              <a:t>i </a:t>
            </a:r>
            <a:r>
              <a:rPr sz="2600" spc="-5" dirty="0">
                <a:latin typeface="Perpetua"/>
                <a:cs typeface="Perpetua"/>
              </a:rPr>
              <a:t>elements  after pa and </a:t>
            </a:r>
            <a:r>
              <a:rPr sz="2600" dirty="0">
                <a:latin typeface="Perpetua"/>
                <a:cs typeface="Perpetua"/>
              </a:rPr>
              <a:t>(pa - i) </a:t>
            </a:r>
            <a:r>
              <a:rPr sz="2600" spc="-5" dirty="0">
                <a:latin typeface="Perpetua"/>
                <a:cs typeface="Perpetua"/>
              </a:rPr>
              <a:t>points </a:t>
            </a:r>
            <a:r>
              <a:rPr sz="2600" dirty="0">
                <a:latin typeface="Perpetua"/>
                <a:cs typeface="Perpetua"/>
              </a:rPr>
              <a:t>i elements</a:t>
            </a:r>
            <a:r>
              <a:rPr sz="2600" spc="-15" dirty="0">
                <a:latin typeface="Perpetua"/>
                <a:cs typeface="Perpetua"/>
              </a:rPr>
              <a:t> before.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274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100" dirty="0"/>
              <a:t> </a:t>
            </a:r>
            <a:r>
              <a:rPr sz="4000" spc="-5" dirty="0"/>
              <a:t>1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71690"/>
            <a:ext cx="3651250" cy="448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73200">
              <a:lnSpc>
                <a:spcPct val="110800"/>
              </a:lnSpc>
              <a:spcBef>
                <a:spcPts val="95"/>
              </a:spcBef>
            </a:pPr>
            <a:r>
              <a:rPr sz="2400" dirty="0">
                <a:latin typeface="Perpetua"/>
                <a:cs typeface="Perpetua"/>
              </a:rPr>
              <a:t>#incl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dirty="0">
                <a:latin typeface="Perpetua"/>
                <a:cs typeface="Perpetua"/>
              </a:rPr>
              <a:t>de&lt;stdi</a:t>
            </a:r>
            <a:r>
              <a:rPr sz="2400" spc="-120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.h&gt;  </a:t>
            </a:r>
            <a:r>
              <a:rPr sz="2400" spc="-15" dirty="0">
                <a:latin typeface="Perpetua"/>
                <a:cs typeface="Perpetua"/>
              </a:rPr>
              <a:t>void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main()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Perpetua"/>
                <a:cs typeface="Perpetua"/>
              </a:rPr>
              <a:t>{</a:t>
            </a:r>
            <a:endParaRPr sz="2400">
              <a:latin typeface="Perpetua"/>
              <a:cs typeface="Perpetua"/>
            </a:endParaRPr>
          </a:p>
          <a:p>
            <a:pPr marL="12700" marR="1652270">
              <a:lnSpc>
                <a:spcPct val="110800"/>
              </a:lnSpc>
              <a:spcBef>
                <a:spcPts val="5"/>
              </a:spcBef>
            </a:pPr>
            <a:r>
              <a:rPr sz="2400" dirty="0">
                <a:latin typeface="Perpetua"/>
                <a:cs typeface="Perpetua"/>
              </a:rPr>
              <a:t>int </a:t>
            </a:r>
            <a:r>
              <a:rPr sz="2400" spc="-5" dirty="0">
                <a:latin typeface="Perpetua"/>
                <a:cs typeface="Perpetua"/>
              </a:rPr>
              <a:t>a[10],i,n;  </a:t>
            </a:r>
            <a:r>
              <a:rPr sz="2400" dirty="0">
                <a:latin typeface="Perpetua"/>
                <a:cs typeface="Perpetua"/>
              </a:rPr>
              <a:t>printf("Enter</a:t>
            </a:r>
            <a:r>
              <a:rPr sz="2400" spc="-6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n");  </a:t>
            </a:r>
            <a:r>
              <a:rPr sz="2400" spc="-5" dirty="0">
                <a:latin typeface="Perpetua"/>
                <a:cs typeface="Perpetua"/>
              </a:rPr>
              <a:t>scanf("%d",&amp;n);</a:t>
            </a:r>
            <a:endParaRPr sz="2400">
              <a:latin typeface="Perpetua"/>
              <a:cs typeface="Perpetua"/>
            </a:endParaRPr>
          </a:p>
          <a:p>
            <a:pPr marL="12700" marR="5080">
              <a:lnSpc>
                <a:spcPct val="110800"/>
              </a:lnSpc>
            </a:pPr>
            <a:r>
              <a:rPr sz="2400" spc="-5" dirty="0">
                <a:latin typeface="Perpetua"/>
                <a:cs typeface="Perpetua"/>
              </a:rPr>
              <a:t>for(i=0;i&lt;n;i++)  </a:t>
            </a:r>
            <a:r>
              <a:rPr sz="2400" dirty="0">
                <a:latin typeface="Perpetua"/>
                <a:cs typeface="Perpetua"/>
              </a:rPr>
              <a:t>scanf("%d",&amp;a[i]);  </a:t>
            </a:r>
            <a:r>
              <a:rPr sz="2400" spc="-5" dirty="0">
                <a:latin typeface="Perpetua"/>
                <a:cs typeface="Perpetua"/>
              </a:rPr>
              <a:t>for(i=0;i&lt;n;i++) 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intf("</a:t>
            </a:r>
            <a:r>
              <a:rPr sz="2400" spc="-5" dirty="0">
                <a:latin typeface="Perpetua"/>
                <a:cs typeface="Perpetua"/>
              </a:rPr>
              <a:t>a[%d]=</a:t>
            </a:r>
            <a:r>
              <a:rPr sz="2400" spc="-15" dirty="0">
                <a:latin typeface="Perpetua"/>
                <a:cs typeface="Perpetua"/>
              </a:rPr>
              <a:t>%</a:t>
            </a:r>
            <a:r>
              <a:rPr sz="2400" spc="10" dirty="0">
                <a:latin typeface="Perpetua"/>
                <a:cs typeface="Perpetua"/>
              </a:rPr>
              <a:t>d</a:t>
            </a:r>
            <a:r>
              <a:rPr sz="2400" spc="-5" dirty="0">
                <a:latin typeface="Perpetua"/>
                <a:cs typeface="Perpetua"/>
              </a:rPr>
              <a:t>\</a:t>
            </a:r>
            <a:r>
              <a:rPr sz="2400" dirty="0">
                <a:latin typeface="Perpetua"/>
                <a:cs typeface="Perpetua"/>
              </a:rPr>
              <a:t>n",</a:t>
            </a:r>
            <a:r>
              <a:rPr sz="2400" spc="-5" dirty="0">
                <a:latin typeface="Perpetua"/>
                <a:cs typeface="Perpetua"/>
              </a:rPr>
              <a:t>i</a:t>
            </a:r>
            <a:r>
              <a:rPr sz="2400" dirty="0">
                <a:latin typeface="Perpetua"/>
                <a:cs typeface="Perpetua"/>
              </a:rPr>
              <a:t>,*</a:t>
            </a:r>
            <a:r>
              <a:rPr sz="2400" spc="-10" dirty="0">
                <a:latin typeface="Perpetua"/>
                <a:cs typeface="Perpetua"/>
              </a:rPr>
              <a:t>(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+</a:t>
            </a:r>
            <a:r>
              <a:rPr sz="2400" dirty="0">
                <a:latin typeface="Perpetua"/>
                <a:cs typeface="Perpetua"/>
              </a:rPr>
              <a:t>i));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48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</a:t>
            </a:r>
            <a:r>
              <a:rPr sz="4000" spc="5" dirty="0"/>
              <a:t>u</a:t>
            </a:r>
            <a:r>
              <a:rPr sz="4000" spc="-5" dirty="0"/>
              <a:t>t</a:t>
            </a:r>
            <a:r>
              <a:rPr sz="4000" spc="10" dirty="0"/>
              <a:t>p</a:t>
            </a:r>
            <a:r>
              <a:rPr sz="4000" spc="-5" dirty="0"/>
              <a:t>ut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2375" y="1532382"/>
            <a:ext cx="140208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Perpetua"/>
                <a:cs typeface="Perpetua"/>
              </a:rPr>
              <a:t>Enter n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5</a:t>
            </a:r>
            <a:endParaRPr sz="3200">
              <a:latin typeface="Perpetua"/>
              <a:cs typeface="Perpetua"/>
            </a:endParaRPr>
          </a:p>
          <a:p>
            <a:pPr marL="12700" marR="81915">
              <a:lnSpc>
                <a:spcPct val="100000"/>
              </a:lnSpc>
            </a:pPr>
            <a:r>
              <a:rPr sz="3200" dirty="0">
                <a:latin typeface="Perpetua"/>
                <a:cs typeface="Perpetua"/>
              </a:rPr>
              <a:t>1 2 3 4</a:t>
            </a:r>
            <a:r>
              <a:rPr sz="3200" spc="-8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5  </a:t>
            </a:r>
            <a:r>
              <a:rPr sz="3200" spc="-5" dirty="0">
                <a:latin typeface="Perpetua"/>
                <a:cs typeface="Perpetua"/>
              </a:rPr>
              <a:t>a[0]=1</a:t>
            </a:r>
            <a:endParaRPr sz="3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Perpetua"/>
                <a:cs typeface="Perpetua"/>
              </a:rPr>
              <a:t>a[1]=2</a:t>
            </a:r>
            <a:endParaRPr sz="3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Perpetua"/>
                <a:cs typeface="Perpetua"/>
              </a:rPr>
              <a:t>a[2]=3</a:t>
            </a:r>
            <a:endParaRPr sz="3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Perpetua"/>
                <a:cs typeface="Perpetua"/>
              </a:rPr>
              <a:t>a[3]=4</a:t>
            </a:r>
            <a:endParaRPr sz="3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Perpetua"/>
                <a:cs typeface="Perpetua"/>
              </a:rPr>
              <a:t>a[4]=5</a:t>
            </a:r>
            <a:endParaRPr sz="32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184785"/>
            <a:ext cx="7116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Pointer </a:t>
            </a:r>
            <a:r>
              <a:rPr sz="4000" spc="-30" dirty="0"/>
              <a:t>to </a:t>
            </a:r>
            <a:r>
              <a:rPr sz="4000" dirty="0"/>
              <a:t>Multidimensional</a:t>
            </a:r>
            <a:r>
              <a:rPr sz="4000" spc="-10" dirty="0"/>
              <a:t> </a:t>
            </a:r>
            <a:r>
              <a:rPr sz="4000" spc="-15" dirty="0"/>
              <a:t>Array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303" y="990701"/>
            <a:ext cx="8015605" cy="501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18110" indent="-27432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multidimensional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is of </a:t>
            </a:r>
            <a:r>
              <a:rPr sz="2600" spc="10" dirty="0">
                <a:latin typeface="Perpetua"/>
                <a:cs typeface="Perpetua"/>
              </a:rPr>
              <a:t>form, </a:t>
            </a:r>
            <a:r>
              <a:rPr sz="2600" dirty="0">
                <a:latin typeface="Perpetua"/>
                <a:cs typeface="Perpetua"/>
              </a:rPr>
              <a:t>a[i][j]. Lets see </a:t>
            </a:r>
            <a:r>
              <a:rPr sz="2600" spc="-25" dirty="0">
                <a:latin typeface="Perpetua"/>
                <a:cs typeface="Perpetua"/>
              </a:rPr>
              <a:t>how </a:t>
            </a:r>
            <a:r>
              <a:rPr sz="2600" spc="-50" dirty="0">
                <a:latin typeface="Perpetua"/>
                <a:cs typeface="Perpetua"/>
              </a:rPr>
              <a:t>we</a:t>
            </a:r>
            <a:r>
              <a:rPr sz="2600" spc="-16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  </a:t>
            </a:r>
            <a:r>
              <a:rPr sz="2600" spc="-15" dirty="0">
                <a:latin typeface="Perpetua"/>
                <a:cs typeface="Perpetua"/>
              </a:rPr>
              <a:t>make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pointer point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array.</a:t>
            </a:r>
            <a:endParaRPr sz="2600">
              <a:latin typeface="Perpetua"/>
              <a:cs typeface="Perpetua"/>
            </a:endParaRPr>
          </a:p>
          <a:p>
            <a:pPr marL="287020" marR="5080" indent="-27432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spc="-45" dirty="0">
                <a:latin typeface="Perpetua"/>
                <a:cs typeface="Perpetua"/>
              </a:rPr>
              <a:t>we </a:t>
            </a:r>
            <a:r>
              <a:rPr sz="2600" spc="-20" dirty="0">
                <a:latin typeface="Perpetua"/>
                <a:cs typeface="Perpetua"/>
              </a:rPr>
              <a:t>know </a:t>
            </a:r>
            <a:r>
              <a:rPr sz="2600" spc="-100" dirty="0">
                <a:latin typeface="Perpetua"/>
                <a:cs typeface="Perpetua"/>
              </a:rPr>
              <a:t>now, </a:t>
            </a:r>
            <a:r>
              <a:rPr sz="2600" dirty="0">
                <a:latin typeface="Perpetua"/>
                <a:cs typeface="Perpetua"/>
              </a:rPr>
              <a:t>name of the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spc="-5" dirty="0">
                <a:latin typeface="Perpetua"/>
                <a:cs typeface="Perpetua"/>
              </a:rPr>
              <a:t>gives </a:t>
            </a:r>
            <a:r>
              <a:rPr sz="2600" dirty="0">
                <a:latin typeface="Perpetua"/>
                <a:cs typeface="Perpetua"/>
              </a:rPr>
              <a:t>its base </a:t>
            </a:r>
            <a:r>
              <a:rPr sz="2600" spc="-15" dirty="0">
                <a:latin typeface="Perpetua"/>
                <a:cs typeface="Perpetua"/>
              </a:rPr>
              <a:t>address. </a:t>
            </a:r>
            <a:r>
              <a:rPr sz="2600" dirty="0">
                <a:latin typeface="Perpetua"/>
                <a:cs typeface="Perpetua"/>
              </a:rPr>
              <a:t>In  </a:t>
            </a:r>
            <a:r>
              <a:rPr sz="2600" spc="-5" dirty="0">
                <a:latin typeface="Perpetua"/>
                <a:cs typeface="Perpetua"/>
              </a:rPr>
              <a:t>a[i][j], </a:t>
            </a:r>
            <a:r>
              <a:rPr sz="2600" b="1" dirty="0">
                <a:latin typeface="Perpetua"/>
                <a:cs typeface="Perpetua"/>
              </a:rPr>
              <a:t>a </a:t>
            </a:r>
            <a:r>
              <a:rPr sz="2600" dirty="0">
                <a:latin typeface="Perpetua"/>
                <a:cs typeface="Perpetua"/>
              </a:rPr>
              <a:t>will give the base </a:t>
            </a:r>
            <a:r>
              <a:rPr sz="2600" spc="-5" dirty="0">
                <a:latin typeface="Perpetua"/>
                <a:cs typeface="Perpetua"/>
              </a:rPr>
              <a:t>address </a:t>
            </a:r>
            <a:r>
              <a:rPr sz="2600" dirty="0">
                <a:latin typeface="Perpetua"/>
                <a:cs typeface="Perpetua"/>
              </a:rPr>
              <a:t>of this </a:t>
            </a:r>
            <a:r>
              <a:rPr sz="2600" spc="-55" dirty="0">
                <a:latin typeface="Perpetua"/>
                <a:cs typeface="Perpetua"/>
              </a:rPr>
              <a:t>array, </a:t>
            </a:r>
            <a:r>
              <a:rPr sz="2600" spc="-25" dirty="0">
                <a:latin typeface="Perpetua"/>
                <a:cs typeface="Perpetua"/>
              </a:rPr>
              <a:t>even </a:t>
            </a:r>
            <a:r>
              <a:rPr sz="2600" spc="-5" dirty="0">
                <a:latin typeface="Perpetua"/>
                <a:cs typeface="Perpetua"/>
              </a:rPr>
              <a:t>a+0+0 </a:t>
            </a:r>
            <a:r>
              <a:rPr sz="2600" dirty="0">
                <a:latin typeface="Perpetua"/>
                <a:cs typeface="Perpetua"/>
              </a:rPr>
              <a:t>will  </a:t>
            </a:r>
            <a:r>
              <a:rPr sz="2600" spc="-5" dirty="0">
                <a:latin typeface="Perpetua"/>
                <a:cs typeface="Perpetua"/>
              </a:rPr>
              <a:t>also give </a:t>
            </a:r>
            <a:r>
              <a:rPr sz="2600" dirty="0">
                <a:latin typeface="Perpetua"/>
                <a:cs typeface="Perpetua"/>
              </a:rPr>
              <a:t>the base </a:t>
            </a:r>
            <a:r>
              <a:rPr sz="2600" spc="-5" dirty="0">
                <a:latin typeface="Perpetua"/>
                <a:cs typeface="Perpetua"/>
              </a:rPr>
              <a:t>address,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dirty="0">
                <a:latin typeface="Perpetua"/>
                <a:cs typeface="Perpetua"/>
              </a:rPr>
              <a:t>is the </a:t>
            </a:r>
            <a:r>
              <a:rPr sz="2600" spc="-5" dirty="0">
                <a:latin typeface="Perpetua"/>
                <a:cs typeface="Perpetua"/>
              </a:rPr>
              <a:t>address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b="1" spc="-5" dirty="0">
                <a:latin typeface="Perpetua"/>
                <a:cs typeface="Perpetua"/>
              </a:rPr>
              <a:t>a[0][0]</a:t>
            </a:r>
            <a:r>
              <a:rPr sz="2600" b="1" spc="-14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element.</a:t>
            </a:r>
            <a:endParaRPr sz="2600">
              <a:latin typeface="Perpetua"/>
              <a:cs typeface="Perpetua"/>
            </a:endParaRPr>
          </a:p>
          <a:p>
            <a:pPr marL="287020" marR="1639570" indent="-274320">
              <a:lnSpc>
                <a:spcPct val="15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Here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generalized </a:t>
            </a:r>
            <a:r>
              <a:rPr sz="2600" spc="15" dirty="0">
                <a:latin typeface="Perpetua"/>
                <a:cs typeface="Perpetua"/>
              </a:rPr>
              <a:t>form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using pointer</a:t>
            </a:r>
            <a:r>
              <a:rPr sz="2600" spc="-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 </a:t>
            </a:r>
            <a:r>
              <a:rPr sz="2600" spc="-5" dirty="0">
                <a:latin typeface="Perpetua"/>
                <a:cs typeface="Perpetua"/>
              </a:rPr>
              <a:t>multidimensional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arrays.</a:t>
            </a:r>
            <a:endParaRPr sz="26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216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*(*(a + </a:t>
            </a:r>
            <a:r>
              <a:rPr sz="2600" b="1" spc="-5" dirty="0">
                <a:latin typeface="Perpetua"/>
                <a:cs typeface="Perpetua"/>
              </a:rPr>
              <a:t>i) </a:t>
            </a:r>
            <a:r>
              <a:rPr sz="2600" b="1" dirty="0">
                <a:latin typeface="Perpetua"/>
                <a:cs typeface="Perpetua"/>
              </a:rPr>
              <a:t>+ j) </a:t>
            </a:r>
            <a:r>
              <a:rPr sz="2600" dirty="0">
                <a:latin typeface="Perpetua"/>
                <a:cs typeface="Perpetua"/>
              </a:rPr>
              <a:t>is same </a:t>
            </a:r>
            <a:r>
              <a:rPr sz="2600" spc="-5" dirty="0">
                <a:latin typeface="Perpetua"/>
                <a:cs typeface="Perpetua"/>
              </a:rPr>
              <a:t>as a[i][j].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2819"/>
            <a:ext cx="58559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C00000"/>
                </a:solidFill>
              </a:rPr>
              <a:t>Formal </a:t>
            </a:r>
            <a:r>
              <a:rPr sz="3600" dirty="0">
                <a:solidFill>
                  <a:srgbClr val="C00000"/>
                </a:solidFill>
              </a:rPr>
              <a:t>and </a:t>
            </a:r>
            <a:r>
              <a:rPr sz="3600" spc="-10" dirty="0">
                <a:solidFill>
                  <a:srgbClr val="C00000"/>
                </a:solidFill>
              </a:rPr>
              <a:t>Actual Parameters  </a:t>
            </a:r>
            <a:r>
              <a:rPr sz="3600" dirty="0">
                <a:solidFill>
                  <a:srgbClr val="C00000"/>
                </a:solidFill>
              </a:rPr>
              <a:t>One-Dimensional</a:t>
            </a:r>
            <a:r>
              <a:rPr sz="3600" spc="-25" dirty="0">
                <a:solidFill>
                  <a:srgbClr val="C00000"/>
                </a:solidFill>
              </a:rPr>
              <a:t> </a:t>
            </a:r>
            <a:r>
              <a:rPr sz="3600" spc="-20" dirty="0">
                <a:solidFill>
                  <a:srgbClr val="C00000"/>
                </a:solidFill>
              </a:rPr>
              <a:t>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087234" cy="3729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3856354" indent="-274320">
              <a:lnSpc>
                <a:spcPct val="1193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10" dirty="0">
                <a:latin typeface="Perpetua"/>
                <a:cs typeface="Perpetua"/>
              </a:rPr>
              <a:t>Formal </a:t>
            </a:r>
            <a:r>
              <a:rPr sz="2600" b="1" spc="-5" dirty="0">
                <a:latin typeface="Perpetua"/>
                <a:cs typeface="Perpetua"/>
              </a:rPr>
              <a:t>Parameters:  </a:t>
            </a:r>
            <a:r>
              <a:rPr sz="2600" dirty="0">
                <a:latin typeface="Perpetua"/>
                <a:cs typeface="Perpetua"/>
              </a:rPr>
              <a:t>within </a:t>
            </a:r>
            <a:r>
              <a:rPr sz="2600" spc="-5" dirty="0">
                <a:latin typeface="Perpetua"/>
                <a:cs typeface="Perpetua"/>
              </a:rPr>
              <a:t>the function </a:t>
            </a:r>
            <a:r>
              <a:rPr sz="2600" spc="-15" dirty="0">
                <a:latin typeface="Perpetua"/>
                <a:cs typeface="Perpetua"/>
              </a:rPr>
              <a:t>body </a:t>
            </a:r>
            <a:r>
              <a:rPr sz="2600" spc="-15" dirty="0">
                <a:solidFill>
                  <a:srgbClr val="FF0000"/>
                </a:solidFill>
                <a:latin typeface="Perpetua"/>
                <a:cs typeface="Perpetua"/>
              </a:rPr>
              <a:t> void </a:t>
            </a:r>
            <a:r>
              <a:rPr sz="2600" spc="-5" dirty="0">
                <a:solidFill>
                  <a:srgbClr val="463D2C"/>
                </a:solidFill>
                <a:latin typeface="Perpetua"/>
                <a:cs typeface="Perpetua"/>
              </a:rPr>
              <a:t>add</a:t>
            </a:r>
            <a:r>
              <a:rPr sz="2600" spc="-5" dirty="0">
                <a:latin typeface="Perpetua"/>
                <a:cs typeface="Perpetua"/>
              </a:rPr>
              <a:t>(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int a[]</a:t>
            </a:r>
            <a:r>
              <a:rPr sz="2600" spc="-5" dirty="0">
                <a:latin typeface="Perpetua"/>
                <a:cs typeface="Perpetua"/>
              </a:rPr>
              <a:t>)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{</a:t>
            </a:r>
            <a:endParaRPr sz="26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Perpetua"/>
                <a:cs typeface="Perpetua"/>
              </a:rPr>
              <a:t>....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}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int </a:t>
            </a:r>
            <a:r>
              <a:rPr sz="2600" spc="-5" dirty="0">
                <a:latin typeface="Perpetua"/>
                <a:cs typeface="Perpetua"/>
              </a:rPr>
              <a:t>a[] </a:t>
            </a:r>
            <a:r>
              <a:rPr sz="2600" dirty="0">
                <a:latin typeface="Perpetua"/>
                <a:cs typeface="Perpetua"/>
              </a:rPr>
              <a:t>- is a </a:t>
            </a:r>
            <a:r>
              <a:rPr sz="2600" spc="10" dirty="0">
                <a:latin typeface="Perpetua"/>
                <a:cs typeface="Perpetua"/>
              </a:rPr>
              <a:t>formal </a:t>
            </a:r>
            <a:r>
              <a:rPr sz="2600" spc="-25" dirty="0">
                <a:latin typeface="Perpetua"/>
                <a:cs typeface="Perpetua"/>
              </a:rPr>
              <a:t>parameter, </a:t>
            </a:r>
            <a:r>
              <a:rPr sz="2600" dirty="0">
                <a:latin typeface="Perpetua"/>
                <a:cs typeface="Perpetua"/>
              </a:rPr>
              <a:t>since it is a on</a:t>
            </a:r>
            <a:r>
              <a:rPr sz="2600" spc="-1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dimensional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size </a:t>
            </a:r>
            <a:r>
              <a:rPr sz="2600" spc="-25" dirty="0">
                <a:latin typeface="Perpetua"/>
                <a:cs typeface="Perpetua"/>
              </a:rPr>
              <a:t>doesn’t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matter.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942" y="112903"/>
            <a:ext cx="2274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100" dirty="0"/>
              <a:t> </a:t>
            </a:r>
            <a:r>
              <a:rPr sz="4000" spc="-5" dirty="0"/>
              <a:t>2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540" y="766064"/>
            <a:ext cx="4232910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0124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erpetua"/>
                <a:cs typeface="Perpetua"/>
              </a:rPr>
              <a:t>#include</a:t>
            </a:r>
            <a:r>
              <a:rPr sz="1800" b="1" spc="-45" dirty="0">
                <a:latin typeface="Perpetua"/>
                <a:cs typeface="Perpetua"/>
              </a:rPr>
              <a:t> </a:t>
            </a:r>
            <a:r>
              <a:rPr sz="1800" b="1" spc="-10" dirty="0">
                <a:latin typeface="Perpetua"/>
                <a:cs typeface="Perpetua"/>
              </a:rPr>
              <a:t>&lt;stdio.h&gt;  </a:t>
            </a:r>
            <a:r>
              <a:rPr sz="1800" b="1" spc="-5" dirty="0">
                <a:latin typeface="Perpetua"/>
                <a:cs typeface="Perpetua"/>
              </a:rPr>
              <a:t>#define </a:t>
            </a:r>
            <a:r>
              <a:rPr sz="1800" b="1" spc="-45" dirty="0">
                <a:latin typeface="Perpetua"/>
                <a:cs typeface="Perpetua"/>
              </a:rPr>
              <a:t>ROWS</a:t>
            </a:r>
            <a:r>
              <a:rPr sz="1800" b="1" spc="-30" dirty="0">
                <a:latin typeface="Perpetua"/>
                <a:cs typeface="Perpetua"/>
              </a:rPr>
              <a:t> </a:t>
            </a:r>
            <a:r>
              <a:rPr sz="1800" b="1" dirty="0">
                <a:latin typeface="Perpetua"/>
                <a:cs typeface="Perpetua"/>
              </a:rPr>
              <a:t>4</a:t>
            </a:r>
            <a:endParaRPr sz="1800">
              <a:latin typeface="Perpetua"/>
              <a:cs typeface="Perpetua"/>
            </a:endParaRPr>
          </a:p>
          <a:p>
            <a:pPr marL="12700" marR="2713355">
              <a:lnSpc>
                <a:spcPct val="100000"/>
              </a:lnSpc>
            </a:pPr>
            <a:r>
              <a:rPr sz="1800" b="1" spc="-5" dirty="0">
                <a:latin typeface="Perpetua"/>
                <a:cs typeface="Perpetua"/>
              </a:rPr>
              <a:t>#define COLS</a:t>
            </a:r>
            <a:r>
              <a:rPr sz="1800" b="1" spc="-65" dirty="0">
                <a:latin typeface="Perpetua"/>
                <a:cs typeface="Perpetua"/>
              </a:rPr>
              <a:t> </a:t>
            </a:r>
            <a:r>
              <a:rPr sz="1800" b="1" dirty="0">
                <a:latin typeface="Perpetua"/>
                <a:cs typeface="Perpetua"/>
              </a:rPr>
              <a:t>3  int main</a:t>
            </a:r>
            <a:r>
              <a:rPr sz="1800" b="1" spc="-35" dirty="0">
                <a:latin typeface="Perpetua"/>
                <a:cs typeface="Perpetua"/>
              </a:rPr>
              <a:t> </a:t>
            </a:r>
            <a:r>
              <a:rPr sz="1800" b="1" spc="-5" dirty="0">
                <a:latin typeface="Perpetua"/>
                <a:cs typeface="Perpetua"/>
              </a:rPr>
              <a:t>()</a:t>
            </a:r>
            <a:endParaRPr sz="1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{</a:t>
            </a:r>
            <a:endParaRPr sz="1800">
              <a:latin typeface="Perpetua"/>
              <a:cs typeface="Perpetua"/>
            </a:endParaRPr>
          </a:p>
          <a:p>
            <a:pPr marL="216535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int</a:t>
            </a:r>
            <a:r>
              <a:rPr sz="1800" b="1" spc="-20" dirty="0">
                <a:latin typeface="Perpetua"/>
                <a:cs typeface="Perpetua"/>
              </a:rPr>
              <a:t> </a:t>
            </a:r>
            <a:r>
              <a:rPr sz="1800" b="1" dirty="0">
                <a:latin typeface="Perpetua"/>
                <a:cs typeface="Perpetua"/>
              </a:rPr>
              <a:t>i,j;</a:t>
            </a:r>
            <a:endParaRPr sz="1800">
              <a:latin typeface="Perpetua"/>
              <a:cs typeface="Perpetua"/>
            </a:endParaRPr>
          </a:p>
          <a:p>
            <a:pPr marL="216535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// </a:t>
            </a:r>
            <a:r>
              <a:rPr sz="1800" b="1" spc="-5" dirty="0">
                <a:latin typeface="Perpetua"/>
                <a:cs typeface="Perpetua"/>
              </a:rPr>
              <a:t>declare </a:t>
            </a:r>
            <a:r>
              <a:rPr sz="1800" b="1" dirty="0">
                <a:latin typeface="Perpetua"/>
                <a:cs typeface="Perpetua"/>
              </a:rPr>
              <a:t>4x3</a:t>
            </a:r>
            <a:r>
              <a:rPr sz="1800" b="1" spc="-45" dirty="0">
                <a:latin typeface="Perpetua"/>
                <a:cs typeface="Perpetua"/>
              </a:rPr>
              <a:t> </a:t>
            </a:r>
            <a:r>
              <a:rPr sz="1800" b="1" spc="-5" dirty="0">
                <a:latin typeface="Perpetua"/>
                <a:cs typeface="Perpetua"/>
              </a:rPr>
              <a:t>array</a:t>
            </a:r>
            <a:endParaRPr sz="1800">
              <a:latin typeface="Perpetua"/>
              <a:cs typeface="Perpetua"/>
            </a:endParaRPr>
          </a:p>
          <a:p>
            <a:pPr marL="216535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int </a:t>
            </a:r>
            <a:r>
              <a:rPr sz="1800" b="1" spc="-10" dirty="0">
                <a:latin typeface="Perpetua"/>
                <a:cs typeface="Perpetua"/>
              </a:rPr>
              <a:t>matrix[ROWS][COLS] </a:t>
            </a:r>
            <a:r>
              <a:rPr sz="1800" b="1" dirty="0">
                <a:latin typeface="Perpetua"/>
                <a:cs typeface="Perpetua"/>
              </a:rPr>
              <a:t>= </a:t>
            </a:r>
            <a:r>
              <a:rPr sz="1800" b="1" spc="-5" dirty="0">
                <a:latin typeface="Perpetua"/>
                <a:cs typeface="Perpetua"/>
              </a:rPr>
              <a:t>{{1, </a:t>
            </a:r>
            <a:r>
              <a:rPr sz="1800" b="1" dirty="0">
                <a:latin typeface="Perpetua"/>
                <a:cs typeface="Perpetua"/>
              </a:rPr>
              <a:t>2,</a:t>
            </a:r>
            <a:r>
              <a:rPr sz="1800" b="1" spc="-220" dirty="0">
                <a:latin typeface="Perpetua"/>
                <a:cs typeface="Perpetua"/>
              </a:rPr>
              <a:t> </a:t>
            </a:r>
            <a:r>
              <a:rPr sz="1800" b="1" dirty="0">
                <a:latin typeface="Perpetua"/>
                <a:cs typeface="Perpetua"/>
              </a:rPr>
              <a:t>3},</a:t>
            </a:r>
            <a:endParaRPr sz="1800">
              <a:latin typeface="Perpetua"/>
              <a:cs typeface="Perpetua"/>
            </a:endParaRPr>
          </a:p>
          <a:p>
            <a:pPr marL="3031490">
              <a:lnSpc>
                <a:spcPct val="100000"/>
              </a:lnSpc>
            </a:pPr>
            <a:r>
              <a:rPr sz="1800" b="1" spc="-5" dirty="0">
                <a:latin typeface="Perpetua"/>
                <a:cs typeface="Perpetua"/>
              </a:rPr>
              <a:t>{4, </a:t>
            </a:r>
            <a:r>
              <a:rPr sz="1800" b="1" dirty="0">
                <a:latin typeface="Perpetua"/>
                <a:cs typeface="Perpetua"/>
              </a:rPr>
              <a:t>5,</a:t>
            </a:r>
            <a:r>
              <a:rPr sz="1800" b="1" spc="-185" dirty="0">
                <a:latin typeface="Perpetua"/>
                <a:cs typeface="Perpetua"/>
              </a:rPr>
              <a:t> </a:t>
            </a:r>
            <a:r>
              <a:rPr sz="1800" b="1" dirty="0">
                <a:latin typeface="Perpetua"/>
                <a:cs typeface="Perpetua"/>
              </a:rPr>
              <a:t>6},</a:t>
            </a:r>
            <a:endParaRPr sz="1800">
              <a:latin typeface="Perpetua"/>
              <a:cs typeface="Perpetua"/>
            </a:endParaRPr>
          </a:p>
          <a:p>
            <a:pPr marL="3061970">
              <a:lnSpc>
                <a:spcPct val="100000"/>
              </a:lnSpc>
            </a:pPr>
            <a:r>
              <a:rPr sz="1800" b="1" spc="-5" dirty="0">
                <a:latin typeface="Perpetua"/>
                <a:cs typeface="Perpetua"/>
              </a:rPr>
              <a:t>{7, </a:t>
            </a:r>
            <a:r>
              <a:rPr sz="1800" b="1" dirty="0">
                <a:latin typeface="Perpetua"/>
                <a:cs typeface="Perpetua"/>
              </a:rPr>
              <a:t>8,</a:t>
            </a:r>
            <a:r>
              <a:rPr sz="1800" b="1" spc="-190" dirty="0">
                <a:latin typeface="Perpetua"/>
                <a:cs typeface="Perpetua"/>
              </a:rPr>
              <a:t> </a:t>
            </a:r>
            <a:r>
              <a:rPr sz="1800" b="1" dirty="0">
                <a:latin typeface="Perpetua"/>
                <a:cs typeface="Perpetua"/>
              </a:rPr>
              <a:t>9},</a:t>
            </a:r>
            <a:endParaRPr sz="1800">
              <a:latin typeface="Perpetua"/>
              <a:cs typeface="Perpetua"/>
            </a:endParaRPr>
          </a:p>
          <a:p>
            <a:pPr marL="3061970">
              <a:lnSpc>
                <a:spcPct val="100000"/>
              </a:lnSpc>
            </a:pPr>
            <a:r>
              <a:rPr sz="1800" b="1" spc="-5" dirty="0">
                <a:latin typeface="Perpetua"/>
                <a:cs typeface="Perpetua"/>
              </a:rPr>
              <a:t>{10, </a:t>
            </a:r>
            <a:r>
              <a:rPr sz="1800" b="1" dirty="0">
                <a:latin typeface="Perpetua"/>
                <a:cs typeface="Perpetua"/>
              </a:rPr>
              <a:t>11,</a:t>
            </a:r>
            <a:r>
              <a:rPr sz="1800" b="1" spc="-245" dirty="0">
                <a:latin typeface="Perpetua"/>
                <a:cs typeface="Perpetua"/>
              </a:rPr>
              <a:t> </a:t>
            </a:r>
            <a:r>
              <a:rPr sz="1800" b="1" spc="-5" dirty="0">
                <a:latin typeface="Perpetua"/>
                <a:cs typeface="Perpetua"/>
              </a:rPr>
              <a:t>12}};</a:t>
            </a:r>
            <a:endParaRPr sz="1800">
              <a:latin typeface="Perpetua"/>
              <a:cs typeface="Perpetua"/>
            </a:endParaRPr>
          </a:p>
          <a:p>
            <a:pPr marL="216535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for (i = 0; i &lt; </a:t>
            </a:r>
            <a:r>
              <a:rPr sz="1800" b="1" spc="-35" dirty="0">
                <a:latin typeface="Perpetua"/>
                <a:cs typeface="Perpetua"/>
              </a:rPr>
              <a:t>ROWS;</a:t>
            </a:r>
            <a:r>
              <a:rPr sz="1800" b="1" spc="-260" dirty="0">
                <a:latin typeface="Perpetua"/>
                <a:cs typeface="Perpetua"/>
              </a:rPr>
              <a:t> </a:t>
            </a:r>
            <a:r>
              <a:rPr sz="1800" b="1" spc="-5" dirty="0">
                <a:latin typeface="Perpetua"/>
                <a:cs typeface="Perpetua"/>
              </a:rPr>
              <a:t>i++)</a:t>
            </a:r>
            <a:endParaRPr sz="1800">
              <a:latin typeface="Perpetua"/>
              <a:cs typeface="Perpetua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Perpetua"/>
                <a:cs typeface="Perpetua"/>
              </a:rPr>
              <a:t>{</a:t>
            </a:r>
            <a:endParaRPr sz="1800">
              <a:latin typeface="Perpetua"/>
              <a:cs typeface="Perpetua"/>
            </a:endParaRPr>
          </a:p>
          <a:p>
            <a:pPr marL="419100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for </a:t>
            </a:r>
            <a:r>
              <a:rPr sz="1800" b="1" spc="-5" dirty="0">
                <a:latin typeface="Perpetua"/>
                <a:cs typeface="Perpetua"/>
              </a:rPr>
              <a:t>(j </a:t>
            </a:r>
            <a:r>
              <a:rPr sz="1800" b="1" dirty="0">
                <a:latin typeface="Perpetua"/>
                <a:cs typeface="Perpetua"/>
              </a:rPr>
              <a:t>= 0; j &lt; </a:t>
            </a:r>
            <a:r>
              <a:rPr sz="1800" b="1" spc="-5" dirty="0">
                <a:latin typeface="Perpetua"/>
                <a:cs typeface="Perpetua"/>
              </a:rPr>
              <a:t>COLS;</a:t>
            </a:r>
            <a:r>
              <a:rPr sz="1800" b="1" spc="-220" dirty="0">
                <a:latin typeface="Perpetua"/>
                <a:cs typeface="Perpetua"/>
              </a:rPr>
              <a:t> </a:t>
            </a:r>
            <a:r>
              <a:rPr sz="1800" b="1" dirty="0">
                <a:latin typeface="Perpetua"/>
                <a:cs typeface="Perpetua"/>
              </a:rPr>
              <a:t>j++)</a:t>
            </a:r>
            <a:endParaRPr sz="1800">
              <a:latin typeface="Perpetua"/>
              <a:cs typeface="Perpetua"/>
            </a:endParaRPr>
          </a:p>
          <a:p>
            <a:pPr marL="419100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{</a:t>
            </a:r>
            <a:endParaRPr sz="1800">
              <a:latin typeface="Perpetua"/>
              <a:cs typeface="Perpetua"/>
            </a:endParaRPr>
          </a:p>
          <a:p>
            <a:pPr marL="623570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printf("%d\t",</a:t>
            </a:r>
            <a:r>
              <a:rPr sz="1800" b="1" spc="-125" dirty="0">
                <a:latin typeface="Perpetua"/>
                <a:cs typeface="Perpetua"/>
              </a:rPr>
              <a:t> </a:t>
            </a:r>
            <a:r>
              <a:rPr sz="1800" b="1" dirty="0">
                <a:latin typeface="Perpetua"/>
                <a:cs typeface="Perpetua"/>
              </a:rPr>
              <a:t>matrix[i][j]);</a:t>
            </a:r>
            <a:endParaRPr sz="1800">
              <a:latin typeface="Perpetua"/>
              <a:cs typeface="Perpetua"/>
            </a:endParaRPr>
          </a:p>
          <a:p>
            <a:pPr marL="419100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}</a:t>
            </a:r>
            <a:endParaRPr sz="1800">
              <a:latin typeface="Perpetua"/>
              <a:cs typeface="Perpetua"/>
            </a:endParaRPr>
          </a:p>
          <a:p>
            <a:pPr marL="419100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printf("\n");</a:t>
            </a:r>
            <a:endParaRPr sz="1800">
              <a:latin typeface="Perpetua"/>
              <a:cs typeface="Perpetua"/>
            </a:endParaRPr>
          </a:p>
          <a:p>
            <a:pPr marL="216535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}</a:t>
            </a:r>
            <a:endParaRPr sz="1800">
              <a:latin typeface="Perpetua"/>
              <a:cs typeface="Perpetua"/>
            </a:endParaRPr>
          </a:p>
          <a:p>
            <a:pPr marL="216535">
              <a:lnSpc>
                <a:spcPct val="100000"/>
              </a:lnSpc>
            </a:pPr>
            <a:r>
              <a:rPr sz="1800" b="1" spc="5" dirty="0">
                <a:latin typeface="Perpetua"/>
                <a:cs typeface="Perpetua"/>
              </a:rPr>
              <a:t>return</a:t>
            </a:r>
            <a:r>
              <a:rPr sz="1800" b="1" spc="-15" dirty="0">
                <a:latin typeface="Perpetua"/>
                <a:cs typeface="Perpetua"/>
              </a:rPr>
              <a:t> </a:t>
            </a:r>
            <a:r>
              <a:rPr sz="1800" b="1" dirty="0">
                <a:latin typeface="Perpetua"/>
                <a:cs typeface="Perpetua"/>
              </a:rPr>
              <a:t>0;</a:t>
            </a:r>
            <a:endParaRPr sz="1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}</a:t>
            </a:r>
            <a:endParaRPr sz="1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256793"/>
            <a:ext cx="148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</a:t>
            </a:r>
            <a:r>
              <a:rPr sz="4000" spc="5" dirty="0"/>
              <a:t>u</a:t>
            </a:r>
            <a:r>
              <a:rPr sz="4000" spc="-5" dirty="0"/>
              <a:t>t</a:t>
            </a:r>
            <a:r>
              <a:rPr sz="4000" spc="10" dirty="0"/>
              <a:t>p</a:t>
            </a:r>
            <a:r>
              <a:rPr sz="4000" spc="-5" dirty="0"/>
              <a:t>ut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3356" y="1290088"/>
          <a:ext cx="1862455" cy="2985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/>
                <a:gridCol w="711200"/>
                <a:gridCol w="298450"/>
                <a:gridCol w="333375"/>
              </a:tblGrid>
              <a:tr h="623962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600" dirty="0">
                          <a:latin typeface="Perpetua"/>
                          <a:cs typeface="Perpetua"/>
                        </a:rPr>
                        <a:t>1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655"/>
                        </a:lnSpc>
                      </a:pPr>
                      <a:r>
                        <a:rPr sz="2600" dirty="0">
                          <a:latin typeface="Perpetua"/>
                          <a:cs typeface="Perpetua"/>
                        </a:rPr>
                        <a:t>2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55"/>
                        </a:lnSpc>
                      </a:pPr>
                      <a:r>
                        <a:rPr sz="2600" dirty="0">
                          <a:latin typeface="Perpetua"/>
                          <a:cs typeface="Perpetua"/>
                        </a:rPr>
                        <a:t>3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686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600" dirty="0">
                          <a:latin typeface="Perpetua"/>
                          <a:cs typeface="Perpetua"/>
                        </a:rPr>
                        <a:t>4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18542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600" dirty="0">
                          <a:latin typeface="Perpetua"/>
                          <a:cs typeface="Perpetua"/>
                        </a:rPr>
                        <a:t>5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1854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600" dirty="0">
                          <a:latin typeface="Perpetua"/>
                          <a:cs typeface="Perpetua"/>
                        </a:rPr>
                        <a:t>6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1854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690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600" dirty="0">
                          <a:latin typeface="Perpetua"/>
                          <a:cs typeface="Perpetua"/>
                        </a:rPr>
                        <a:t>7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18542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600" dirty="0">
                          <a:latin typeface="Perpetua"/>
                          <a:cs typeface="Perpetua"/>
                        </a:rPr>
                        <a:t>8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1854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600" dirty="0">
                          <a:latin typeface="Perpetua"/>
                          <a:cs typeface="Perpetua"/>
                        </a:rPr>
                        <a:t>9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1854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239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600" spc="-5" dirty="0">
                          <a:latin typeface="Perpetua"/>
                          <a:cs typeface="Perpetua"/>
                        </a:rPr>
                        <a:t>10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185420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600" spc="-5" dirty="0">
                          <a:latin typeface="Perpetua"/>
                          <a:cs typeface="Perpetua"/>
                        </a:rPr>
                        <a:t>11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1854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600" spc="-5" dirty="0">
                          <a:latin typeface="Perpetua"/>
                          <a:cs typeface="Perpetua"/>
                        </a:rPr>
                        <a:t>12</a:t>
                      </a:r>
                      <a:endParaRPr sz="2600">
                        <a:latin typeface="Perpetua"/>
                        <a:cs typeface="Perpetua"/>
                      </a:endParaRPr>
                    </a:p>
                  </a:txBody>
                  <a:tcPr marL="0" marR="0" marT="18542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1362004"/>
            <a:ext cx="6903084" cy="441642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3200" dirty="0">
                <a:latin typeface="Perpetua"/>
                <a:cs typeface="Perpetua"/>
              </a:rPr>
              <a:t>matrix[0][0] =</a:t>
            </a:r>
            <a:r>
              <a:rPr sz="3200" spc="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*(*(matrix))</a:t>
            </a:r>
            <a:endParaRPr sz="3200">
              <a:latin typeface="Perpetua"/>
              <a:cs typeface="Perpetua"/>
            </a:endParaRPr>
          </a:p>
          <a:p>
            <a:pPr marL="12700" marR="69850">
              <a:lnSpc>
                <a:spcPct val="150000"/>
              </a:lnSpc>
            </a:pPr>
            <a:r>
              <a:rPr sz="3200" dirty="0">
                <a:latin typeface="Perpetua"/>
                <a:cs typeface="Perpetua"/>
              </a:rPr>
              <a:t>matrix[i][j] = *((*(matrix)) + </a:t>
            </a:r>
            <a:r>
              <a:rPr sz="3200" spc="5" dirty="0">
                <a:latin typeface="Perpetua"/>
                <a:cs typeface="Perpetua"/>
              </a:rPr>
              <a:t>(i </a:t>
            </a:r>
            <a:r>
              <a:rPr sz="3200" dirty="0">
                <a:latin typeface="Perpetua"/>
                <a:cs typeface="Perpetua"/>
              </a:rPr>
              <a:t>* COLS + j))  matrix[i][j] = *(*(matrix + </a:t>
            </a:r>
            <a:r>
              <a:rPr sz="3200" spc="-5" dirty="0">
                <a:latin typeface="Perpetua"/>
                <a:cs typeface="Perpetua"/>
              </a:rPr>
              <a:t>i) </a:t>
            </a:r>
            <a:r>
              <a:rPr sz="3200" dirty="0">
                <a:latin typeface="Perpetua"/>
                <a:cs typeface="Perpetua"/>
              </a:rPr>
              <a:t>+</a:t>
            </a:r>
            <a:r>
              <a:rPr sz="3200" spc="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j)</a:t>
            </a:r>
            <a:endParaRPr sz="3200">
              <a:latin typeface="Perpetua"/>
              <a:cs typeface="Perpetua"/>
            </a:endParaRPr>
          </a:p>
          <a:p>
            <a:pPr marL="12700" marR="2297430">
              <a:lnSpc>
                <a:spcPct val="150000"/>
              </a:lnSpc>
              <a:spcBef>
                <a:spcPts val="5"/>
              </a:spcBef>
            </a:pPr>
            <a:r>
              <a:rPr sz="3200" dirty="0">
                <a:latin typeface="Perpetua"/>
                <a:cs typeface="Perpetua"/>
              </a:rPr>
              <a:t>matrix[i][j] = *(matrix[i] + j)  matrix[i][j] = (*(matrix +</a:t>
            </a:r>
            <a:r>
              <a:rPr sz="3200" spc="1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i))[j]</a:t>
            </a:r>
            <a:endParaRPr sz="3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Perpetua"/>
                <a:cs typeface="Perpetua"/>
              </a:rPr>
              <a:t>&amp;matrix[i][j] = ((*(matrix)) + </a:t>
            </a:r>
            <a:r>
              <a:rPr sz="3200" spc="10" dirty="0">
                <a:latin typeface="Perpetua"/>
                <a:cs typeface="Perpetua"/>
              </a:rPr>
              <a:t>(i </a:t>
            </a:r>
            <a:r>
              <a:rPr sz="3200" dirty="0">
                <a:latin typeface="Perpetua"/>
                <a:cs typeface="Perpetua"/>
              </a:rPr>
              <a:t>* </a:t>
            </a:r>
            <a:r>
              <a:rPr sz="3200" spc="-5" dirty="0">
                <a:latin typeface="Perpetua"/>
                <a:cs typeface="Perpetua"/>
              </a:rPr>
              <a:t>COLS </a:t>
            </a:r>
            <a:r>
              <a:rPr sz="3200" dirty="0">
                <a:latin typeface="Perpetua"/>
                <a:cs typeface="Perpetua"/>
              </a:rPr>
              <a:t>+</a:t>
            </a:r>
            <a:r>
              <a:rPr sz="3200" spc="1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j))</a:t>
            </a:r>
            <a:endParaRPr sz="32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84200"/>
            <a:ext cx="1600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Example</a:t>
            </a:r>
            <a:r>
              <a:rPr sz="2800" spc="-110" dirty="0"/>
              <a:t> </a:t>
            </a:r>
            <a:r>
              <a:rPr sz="2800" spc="-5" dirty="0"/>
              <a:t>3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480822"/>
            <a:ext cx="3654425" cy="6122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Perpetua"/>
                <a:cs typeface="Perpetua"/>
              </a:rPr>
              <a:t>void </a:t>
            </a:r>
            <a:r>
              <a:rPr sz="1600" b="1" spc="-5" dirty="0">
                <a:latin typeface="Perpetua"/>
                <a:cs typeface="Perpetua"/>
              </a:rPr>
              <a:t>array_of_arrays_ver(int </a:t>
            </a:r>
            <a:r>
              <a:rPr sz="1600" b="1" dirty="0">
                <a:latin typeface="Perpetua"/>
                <a:cs typeface="Perpetua"/>
              </a:rPr>
              <a:t>arr[][COLS])</a:t>
            </a:r>
            <a:endParaRPr sz="1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19685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int i,</a:t>
            </a:r>
            <a:r>
              <a:rPr sz="1600" b="1" spc="-80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j;</a:t>
            </a:r>
            <a:endParaRPr sz="1600">
              <a:latin typeface="Perpetua"/>
              <a:cs typeface="Perpetua"/>
            </a:endParaRPr>
          </a:p>
          <a:p>
            <a:pPr marL="19685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for </a:t>
            </a:r>
            <a:r>
              <a:rPr sz="1600" b="1" dirty="0">
                <a:latin typeface="Perpetua"/>
                <a:cs typeface="Perpetua"/>
              </a:rPr>
              <a:t>(i </a:t>
            </a:r>
            <a:r>
              <a:rPr sz="1600" b="1" spc="-5" dirty="0">
                <a:latin typeface="Perpetua"/>
                <a:cs typeface="Perpetua"/>
              </a:rPr>
              <a:t>= 0; i &lt; </a:t>
            </a:r>
            <a:r>
              <a:rPr sz="1600" b="1" spc="-35" dirty="0">
                <a:latin typeface="Perpetua"/>
                <a:cs typeface="Perpetua"/>
              </a:rPr>
              <a:t>ROWS;</a:t>
            </a:r>
            <a:r>
              <a:rPr sz="1600" b="1" spc="-125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i++)</a:t>
            </a:r>
            <a:endParaRPr sz="1600">
              <a:latin typeface="Perpetua"/>
              <a:cs typeface="Perpetua"/>
            </a:endParaRPr>
          </a:p>
          <a:p>
            <a:pPr marL="19685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3810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for </a:t>
            </a:r>
            <a:r>
              <a:rPr sz="1600" b="1" dirty="0">
                <a:latin typeface="Perpetua"/>
                <a:cs typeface="Perpetua"/>
              </a:rPr>
              <a:t>(j </a:t>
            </a:r>
            <a:r>
              <a:rPr sz="1600" b="1" spc="-5" dirty="0">
                <a:latin typeface="Perpetua"/>
                <a:cs typeface="Perpetua"/>
              </a:rPr>
              <a:t>= 0; j &lt; COLS;</a:t>
            </a:r>
            <a:r>
              <a:rPr sz="1600" b="1" spc="-125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j++)</a:t>
            </a:r>
            <a:endParaRPr sz="1600">
              <a:latin typeface="Perpetua"/>
              <a:cs typeface="Perpetua"/>
            </a:endParaRPr>
          </a:p>
          <a:p>
            <a:pPr marL="3810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564515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printf("%d\t",</a:t>
            </a:r>
            <a:r>
              <a:rPr sz="1600" b="1" spc="-85" dirty="0">
                <a:latin typeface="Perpetua"/>
                <a:cs typeface="Perpetua"/>
              </a:rPr>
              <a:t> </a:t>
            </a:r>
            <a:r>
              <a:rPr sz="1600" b="1" dirty="0">
                <a:latin typeface="Perpetua"/>
                <a:cs typeface="Perpetua"/>
              </a:rPr>
              <a:t>arr[i][j]);</a:t>
            </a:r>
            <a:endParaRPr sz="1600">
              <a:latin typeface="Perpetua"/>
              <a:cs typeface="Perpetua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Perpetua"/>
                <a:cs typeface="Perpetua"/>
              </a:rPr>
              <a:t>}</a:t>
            </a:r>
            <a:endParaRPr sz="1600">
              <a:latin typeface="Perpetua"/>
              <a:cs typeface="Perpetua"/>
            </a:endParaRPr>
          </a:p>
          <a:p>
            <a:pPr marL="381000">
              <a:lnSpc>
                <a:spcPct val="100000"/>
              </a:lnSpc>
            </a:pPr>
            <a:r>
              <a:rPr sz="1600" b="1" dirty="0">
                <a:latin typeface="Perpetua"/>
                <a:cs typeface="Perpetua"/>
              </a:rPr>
              <a:t>printf("\n");</a:t>
            </a:r>
            <a:endParaRPr sz="1600">
              <a:latin typeface="Perpetua"/>
              <a:cs typeface="Perpetua"/>
            </a:endParaRPr>
          </a:p>
          <a:p>
            <a:pPr marL="19685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}</a:t>
            </a:r>
            <a:endParaRPr sz="1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}</a:t>
            </a:r>
            <a:endParaRPr sz="1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Perpetua"/>
                <a:cs typeface="Perpetua"/>
              </a:rPr>
              <a:t>void </a:t>
            </a:r>
            <a:r>
              <a:rPr sz="1600" b="1" spc="-5" dirty="0">
                <a:latin typeface="Perpetua"/>
                <a:cs typeface="Perpetua"/>
              </a:rPr>
              <a:t>ptr_to_array_ver(int</a:t>
            </a:r>
            <a:r>
              <a:rPr sz="1600" b="1" dirty="0">
                <a:latin typeface="Perpetua"/>
                <a:cs typeface="Perpetua"/>
              </a:rPr>
              <a:t> (*arr)[COLS])</a:t>
            </a:r>
            <a:endParaRPr sz="1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19685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int i,</a:t>
            </a:r>
            <a:r>
              <a:rPr sz="1600" b="1" spc="-80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j;</a:t>
            </a:r>
            <a:endParaRPr sz="1600">
              <a:latin typeface="Perpetua"/>
              <a:cs typeface="Perpetua"/>
            </a:endParaRPr>
          </a:p>
          <a:p>
            <a:pPr marL="19685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for </a:t>
            </a:r>
            <a:r>
              <a:rPr sz="1600" b="1" dirty="0">
                <a:latin typeface="Perpetua"/>
                <a:cs typeface="Perpetua"/>
              </a:rPr>
              <a:t>(i </a:t>
            </a:r>
            <a:r>
              <a:rPr sz="1600" b="1" spc="-5" dirty="0">
                <a:latin typeface="Perpetua"/>
                <a:cs typeface="Perpetua"/>
              </a:rPr>
              <a:t>= 0; i &lt; </a:t>
            </a:r>
            <a:r>
              <a:rPr sz="1600" b="1" spc="-35" dirty="0">
                <a:latin typeface="Perpetua"/>
                <a:cs typeface="Perpetua"/>
              </a:rPr>
              <a:t>ROWS;</a:t>
            </a:r>
            <a:r>
              <a:rPr sz="1600" b="1" spc="-125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i++)</a:t>
            </a:r>
            <a:endParaRPr sz="1600">
              <a:latin typeface="Perpetua"/>
              <a:cs typeface="Perpetua"/>
            </a:endParaRPr>
          </a:p>
          <a:p>
            <a:pPr marL="19685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3810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for </a:t>
            </a:r>
            <a:r>
              <a:rPr sz="1600" b="1" dirty="0">
                <a:latin typeface="Perpetua"/>
                <a:cs typeface="Perpetua"/>
              </a:rPr>
              <a:t>(j </a:t>
            </a:r>
            <a:r>
              <a:rPr sz="1600" b="1" spc="-5" dirty="0">
                <a:latin typeface="Perpetua"/>
                <a:cs typeface="Perpetua"/>
              </a:rPr>
              <a:t>= 0; j &lt; COLS;</a:t>
            </a:r>
            <a:r>
              <a:rPr sz="1600" b="1" spc="-125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j++)</a:t>
            </a:r>
            <a:endParaRPr sz="1600">
              <a:latin typeface="Perpetua"/>
              <a:cs typeface="Perpetua"/>
            </a:endParaRPr>
          </a:p>
          <a:p>
            <a:pPr marL="3810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564515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printf("%d\t",</a:t>
            </a:r>
            <a:r>
              <a:rPr sz="1600" b="1" spc="-80" dirty="0">
                <a:latin typeface="Perpetua"/>
                <a:cs typeface="Perpetua"/>
              </a:rPr>
              <a:t> </a:t>
            </a:r>
            <a:r>
              <a:rPr sz="1600" b="1" dirty="0">
                <a:latin typeface="Perpetua"/>
                <a:cs typeface="Perpetua"/>
              </a:rPr>
              <a:t>(*arr)[j]);</a:t>
            </a:r>
            <a:endParaRPr sz="1600">
              <a:latin typeface="Perpetua"/>
              <a:cs typeface="Perpetua"/>
            </a:endParaRPr>
          </a:p>
          <a:p>
            <a:pPr marL="3810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}</a:t>
            </a:r>
            <a:endParaRPr sz="1600">
              <a:latin typeface="Perpetua"/>
              <a:cs typeface="Perpetua"/>
            </a:endParaRPr>
          </a:p>
          <a:p>
            <a:pPr marL="381000" marR="2103755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latin typeface="Perpetua"/>
                <a:cs typeface="Perpetua"/>
              </a:rPr>
              <a:t>arr++;  </a:t>
            </a:r>
            <a:r>
              <a:rPr sz="1600" b="1" spc="-5" dirty="0">
                <a:latin typeface="Perpetua"/>
                <a:cs typeface="Perpetua"/>
              </a:rPr>
              <a:t>p</a:t>
            </a:r>
            <a:r>
              <a:rPr sz="1600" b="1" spc="30" dirty="0">
                <a:latin typeface="Perpetua"/>
                <a:cs typeface="Perpetua"/>
              </a:rPr>
              <a:t>r</a:t>
            </a:r>
            <a:r>
              <a:rPr sz="1600" b="1" spc="-5" dirty="0">
                <a:latin typeface="Perpetua"/>
                <a:cs typeface="Perpetua"/>
              </a:rPr>
              <a:t>intf</a:t>
            </a:r>
            <a:r>
              <a:rPr sz="1600" b="1" dirty="0">
                <a:latin typeface="Perpetua"/>
                <a:cs typeface="Perpetua"/>
              </a:rPr>
              <a:t>(</a:t>
            </a:r>
            <a:r>
              <a:rPr sz="1600" b="1" spc="-5" dirty="0">
                <a:latin typeface="Perpetua"/>
                <a:cs typeface="Perpetua"/>
              </a:rPr>
              <a:t>"\n"</a:t>
            </a:r>
            <a:r>
              <a:rPr sz="1600" b="1" dirty="0">
                <a:latin typeface="Perpetua"/>
                <a:cs typeface="Perpetua"/>
              </a:rPr>
              <a:t>)</a:t>
            </a:r>
            <a:r>
              <a:rPr sz="1600" b="1" spc="-5" dirty="0">
                <a:latin typeface="Perpetua"/>
                <a:cs typeface="Perpetua"/>
              </a:rPr>
              <a:t>;</a:t>
            </a:r>
            <a:endParaRPr sz="1600">
              <a:latin typeface="Perpetua"/>
              <a:cs typeface="Perpetua"/>
            </a:endParaRPr>
          </a:p>
          <a:p>
            <a:pPr marL="19685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}</a:t>
            </a:r>
            <a:endParaRPr sz="1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}</a:t>
            </a:r>
            <a:endParaRPr sz="1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477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Ou</a:t>
            </a:r>
            <a:r>
              <a:rPr sz="4000" spc="-25" dirty="0">
                <a:solidFill>
                  <a:srgbClr val="696363"/>
                </a:solidFill>
              </a:rPr>
              <a:t>t</a:t>
            </a:r>
            <a:r>
              <a:rPr sz="4000" spc="-10" dirty="0">
                <a:solidFill>
                  <a:srgbClr val="696363"/>
                </a:solidFill>
              </a:rPr>
              <a:t>put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47116" y="1623774"/>
            <a:ext cx="8049768" cy="4502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00938"/>
            <a:ext cx="3188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Double</a:t>
            </a:r>
            <a:r>
              <a:rPr sz="4000" spc="-80" dirty="0"/>
              <a:t> </a:t>
            </a:r>
            <a:r>
              <a:rPr sz="4000" spc="-20" dirty="0"/>
              <a:t>Pointer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068069"/>
            <a:ext cx="6045200" cy="51835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3689350">
              <a:lnSpc>
                <a:spcPct val="102699"/>
              </a:lnSpc>
              <a:spcBef>
                <a:spcPts val="25"/>
              </a:spcBef>
            </a:pPr>
            <a:r>
              <a:rPr sz="2200" b="1" spc="-5" dirty="0">
                <a:latin typeface="Perpetua"/>
                <a:cs typeface="Perpetua"/>
              </a:rPr>
              <a:t>#include </a:t>
            </a:r>
            <a:r>
              <a:rPr sz="2200" b="1" spc="-15" dirty="0">
                <a:latin typeface="Perpetua"/>
                <a:cs typeface="Perpetua"/>
              </a:rPr>
              <a:t>&lt;stdio.h&gt;  </a:t>
            </a:r>
            <a:r>
              <a:rPr sz="2200" b="1" spc="-5" dirty="0">
                <a:latin typeface="Perpetua"/>
                <a:cs typeface="Perpetua"/>
              </a:rPr>
              <a:t>#define </a:t>
            </a:r>
            <a:r>
              <a:rPr sz="2200" b="1" spc="-55" dirty="0">
                <a:latin typeface="Perpetua"/>
                <a:cs typeface="Perpetua"/>
              </a:rPr>
              <a:t>ROWS</a:t>
            </a:r>
            <a:r>
              <a:rPr sz="2200" b="1" spc="2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4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latin typeface="Perpetua"/>
                <a:cs typeface="Perpetua"/>
              </a:rPr>
              <a:t>#define COLS</a:t>
            </a:r>
            <a:r>
              <a:rPr sz="2200" b="1" spc="4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3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b="1" spc="-5" dirty="0">
                <a:latin typeface="Perpetua"/>
                <a:cs typeface="Perpetua"/>
              </a:rPr>
              <a:t>int main</a:t>
            </a:r>
            <a:r>
              <a:rPr sz="2200" b="1" spc="15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()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latin typeface="Perpetua"/>
                <a:cs typeface="Perpetua"/>
              </a:rPr>
              <a:t>{</a:t>
            </a:r>
            <a:endParaRPr sz="2200">
              <a:latin typeface="Perpetua"/>
              <a:cs typeface="Perpetua"/>
            </a:endParaRPr>
          </a:p>
          <a:p>
            <a:pPr marL="266700">
              <a:lnSpc>
                <a:spcPct val="100000"/>
              </a:lnSpc>
              <a:spcBef>
                <a:spcPts val="75"/>
              </a:spcBef>
            </a:pPr>
            <a:r>
              <a:rPr sz="2200" b="1" spc="-5" dirty="0">
                <a:latin typeface="Perpetua"/>
                <a:cs typeface="Perpetua"/>
              </a:rPr>
              <a:t>// matrix of 4 </a:t>
            </a:r>
            <a:r>
              <a:rPr sz="2200" b="1" spc="-20" dirty="0">
                <a:latin typeface="Perpetua"/>
                <a:cs typeface="Perpetua"/>
              </a:rPr>
              <a:t>rows </a:t>
            </a:r>
            <a:r>
              <a:rPr sz="2200" b="1" spc="-5" dirty="0">
                <a:latin typeface="Perpetua"/>
                <a:cs typeface="Perpetua"/>
              </a:rPr>
              <a:t>and 3</a:t>
            </a:r>
            <a:r>
              <a:rPr sz="2200" b="1" spc="60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columns</a:t>
            </a:r>
            <a:endParaRPr sz="2200">
              <a:latin typeface="Perpetua"/>
              <a:cs typeface="Perpetua"/>
            </a:endParaRPr>
          </a:p>
          <a:p>
            <a:pPr marL="266700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latin typeface="Perpetua"/>
                <a:cs typeface="Perpetua"/>
              </a:rPr>
              <a:t>int </a:t>
            </a:r>
            <a:r>
              <a:rPr sz="2200" b="1" spc="-15" dirty="0">
                <a:latin typeface="Perpetua"/>
                <a:cs typeface="Perpetua"/>
              </a:rPr>
              <a:t>matrix[ROWS][COLS] </a:t>
            </a:r>
            <a:r>
              <a:rPr sz="2200" b="1" spc="-5" dirty="0">
                <a:latin typeface="Perpetua"/>
                <a:cs typeface="Perpetua"/>
              </a:rPr>
              <a:t>= {{1, 2,</a:t>
            </a:r>
            <a:r>
              <a:rPr sz="2200" b="1" spc="-13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3},</a:t>
            </a:r>
            <a:endParaRPr sz="2200">
              <a:latin typeface="Perpetua"/>
              <a:cs typeface="Perpetua"/>
            </a:endParaRPr>
          </a:p>
          <a:p>
            <a:pPr marL="1917064">
              <a:lnSpc>
                <a:spcPct val="100000"/>
              </a:lnSpc>
              <a:spcBef>
                <a:spcPts val="75"/>
              </a:spcBef>
            </a:pPr>
            <a:r>
              <a:rPr sz="2200" b="1" spc="-5" dirty="0">
                <a:latin typeface="Perpetua"/>
                <a:cs typeface="Perpetua"/>
              </a:rPr>
              <a:t>{4, 5,</a:t>
            </a:r>
            <a:r>
              <a:rPr sz="2200" b="1" spc="-22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6},</a:t>
            </a:r>
            <a:endParaRPr sz="2200">
              <a:latin typeface="Perpetua"/>
              <a:cs typeface="Perpetua"/>
            </a:endParaRPr>
          </a:p>
          <a:p>
            <a:pPr marL="1917064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latin typeface="Perpetua"/>
                <a:cs typeface="Perpetua"/>
              </a:rPr>
              <a:t>{7, 8,</a:t>
            </a:r>
            <a:r>
              <a:rPr sz="2200" b="1" spc="-22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9},</a:t>
            </a:r>
            <a:endParaRPr sz="2200">
              <a:latin typeface="Perpetua"/>
              <a:cs typeface="Perpetua"/>
            </a:endParaRPr>
          </a:p>
          <a:p>
            <a:pPr marL="1917064">
              <a:lnSpc>
                <a:spcPct val="100000"/>
              </a:lnSpc>
              <a:spcBef>
                <a:spcPts val="75"/>
              </a:spcBef>
            </a:pPr>
            <a:r>
              <a:rPr sz="2200" b="1" spc="-5" dirty="0">
                <a:latin typeface="Perpetua"/>
                <a:cs typeface="Perpetua"/>
              </a:rPr>
              <a:t>{10, </a:t>
            </a:r>
            <a:r>
              <a:rPr sz="2200" b="1" dirty="0">
                <a:latin typeface="Perpetua"/>
                <a:cs typeface="Perpetua"/>
              </a:rPr>
              <a:t>11,</a:t>
            </a:r>
            <a:r>
              <a:rPr sz="2200" b="1" spc="-150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12}};</a:t>
            </a:r>
            <a:endParaRPr sz="2200">
              <a:latin typeface="Perpetua"/>
              <a:cs typeface="Perpetua"/>
            </a:endParaRPr>
          </a:p>
          <a:p>
            <a:pPr marL="266700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latin typeface="Perpetua"/>
                <a:cs typeface="Perpetua"/>
              </a:rPr>
              <a:t>int** </a:t>
            </a:r>
            <a:r>
              <a:rPr sz="2200" b="1" spc="-10" dirty="0">
                <a:latin typeface="Perpetua"/>
                <a:cs typeface="Perpetua"/>
              </a:rPr>
              <a:t>pmat </a:t>
            </a:r>
            <a:r>
              <a:rPr sz="2200" b="1" spc="-5" dirty="0">
                <a:latin typeface="Perpetua"/>
                <a:cs typeface="Perpetua"/>
              </a:rPr>
              <a:t>= (int</a:t>
            </a:r>
            <a:r>
              <a:rPr sz="2200" b="1" spc="60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**)matrix;</a:t>
            </a:r>
            <a:endParaRPr sz="2200">
              <a:latin typeface="Perpetua"/>
              <a:cs typeface="Perpetua"/>
            </a:endParaRPr>
          </a:p>
          <a:p>
            <a:pPr marL="266700">
              <a:lnSpc>
                <a:spcPct val="100000"/>
              </a:lnSpc>
              <a:spcBef>
                <a:spcPts val="75"/>
              </a:spcBef>
            </a:pPr>
            <a:r>
              <a:rPr sz="2200" b="1" spc="-5" dirty="0">
                <a:latin typeface="Perpetua"/>
                <a:cs typeface="Perpetua"/>
              </a:rPr>
              <a:t>printf("&amp;matrix[0][0] = %u\n",</a:t>
            </a:r>
            <a:r>
              <a:rPr sz="2200" b="1" spc="-3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&amp;matrix[0][0]);</a:t>
            </a:r>
            <a:endParaRPr sz="2200">
              <a:latin typeface="Perpetua"/>
              <a:cs typeface="Perpetua"/>
            </a:endParaRPr>
          </a:p>
          <a:p>
            <a:pPr marL="266700" marR="389890">
              <a:lnSpc>
                <a:spcPct val="102699"/>
              </a:lnSpc>
            </a:pPr>
            <a:r>
              <a:rPr sz="2200" b="1" spc="-5" dirty="0">
                <a:latin typeface="Perpetua"/>
                <a:cs typeface="Perpetua"/>
              </a:rPr>
              <a:t>printf("&amp;pmat[0][0] = %u\n", &amp;pmat[0][0]);  </a:t>
            </a:r>
            <a:r>
              <a:rPr sz="2200" b="1" spc="5" dirty="0">
                <a:latin typeface="Perpetua"/>
                <a:cs typeface="Perpetua"/>
              </a:rPr>
              <a:t>return</a:t>
            </a:r>
            <a:r>
              <a:rPr sz="2200" b="1" spc="10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0;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b="1" spc="-5" dirty="0">
                <a:latin typeface="Perpetua"/>
                <a:cs typeface="Perpetua"/>
              </a:rPr>
              <a:t>}</a:t>
            </a:r>
            <a:endParaRPr sz="22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48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</a:t>
            </a:r>
            <a:r>
              <a:rPr sz="4000" spc="5" dirty="0"/>
              <a:t>u</a:t>
            </a:r>
            <a:r>
              <a:rPr sz="4000" spc="-5" dirty="0"/>
              <a:t>t</a:t>
            </a:r>
            <a:r>
              <a:rPr sz="4000" spc="10" dirty="0"/>
              <a:t>p</a:t>
            </a:r>
            <a:r>
              <a:rPr sz="4000" spc="-5" dirty="0"/>
              <a:t>ut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3552825" cy="129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Perpetua"/>
                <a:cs typeface="Perpetua"/>
              </a:rPr>
              <a:t>&amp;matrix[0][0] =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2675498000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&amp;pmat[0][0] </a:t>
            </a:r>
            <a:r>
              <a:rPr sz="2600" dirty="0">
                <a:latin typeface="Perpetua"/>
                <a:cs typeface="Perpetua"/>
              </a:rPr>
              <a:t>=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3545"/>
            <a:ext cx="6377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Passing an </a:t>
            </a:r>
            <a:r>
              <a:rPr sz="4000" spc="-15" dirty="0"/>
              <a:t>array </a:t>
            </a:r>
            <a:r>
              <a:rPr sz="4000" spc="-30" dirty="0"/>
              <a:t>to </a:t>
            </a:r>
            <a:r>
              <a:rPr sz="4000" spc="-5" dirty="0"/>
              <a:t>a</a:t>
            </a:r>
            <a:r>
              <a:rPr sz="4000" spc="-45" dirty="0"/>
              <a:t> </a:t>
            </a:r>
            <a:r>
              <a:rPr sz="4000" dirty="0"/>
              <a:t>function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57785" indent="-274320">
              <a:lnSpc>
                <a:spcPts val="2300"/>
              </a:lnSpc>
              <a:spcBef>
                <a:spcPts val="66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dirty="0"/>
              <a:t>Single </a:t>
            </a:r>
            <a:r>
              <a:rPr spc="-5" dirty="0"/>
              <a:t>element </a:t>
            </a:r>
            <a:r>
              <a:rPr dirty="0"/>
              <a:t>of </a:t>
            </a:r>
            <a:r>
              <a:rPr spc="-5" dirty="0"/>
              <a:t>an </a:t>
            </a:r>
            <a:r>
              <a:rPr spc="-15" dirty="0"/>
              <a:t>array </a:t>
            </a:r>
            <a:r>
              <a:rPr dirty="0"/>
              <a:t>can be </a:t>
            </a:r>
            <a:r>
              <a:rPr spc="-5" dirty="0"/>
              <a:t>passed </a:t>
            </a:r>
            <a:r>
              <a:rPr dirty="0"/>
              <a:t>in </a:t>
            </a:r>
            <a:r>
              <a:rPr spc="-5" dirty="0"/>
              <a:t>similar manner as  </a:t>
            </a:r>
            <a:r>
              <a:rPr dirty="0"/>
              <a:t>passing </a:t>
            </a:r>
            <a:r>
              <a:rPr spc="-5" dirty="0"/>
              <a:t>variable </a:t>
            </a:r>
            <a:r>
              <a:rPr dirty="0"/>
              <a:t>to a</a:t>
            </a:r>
            <a:r>
              <a:rPr spc="-60" dirty="0"/>
              <a:t> </a:t>
            </a:r>
            <a:r>
              <a:rPr dirty="0"/>
              <a:t>function</a:t>
            </a:r>
          </a:p>
          <a:p>
            <a:pPr marL="286385" indent="-274320">
              <a:lnSpc>
                <a:spcPts val="2595"/>
              </a:lnSpc>
              <a:spcBef>
                <a:spcPts val="4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b="1" dirty="0">
                <a:latin typeface="Perpetua"/>
                <a:cs typeface="Perpetua"/>
              </a:rPr>
              <a:t>C </a:t>
            </a:r>
            <a:r>
              <a:rPr b="1" spc="5" dirty="0">
                <a:latin typeface="Perpetua"/>
                <a:cs typeface="Perpetua"/>
              </a:rPr>
              <a:t>program </a:t>
            </a:r>
            <a:r>
              <a:rPr b="1" spc="-5" dirty="0">
                <a:latin typeface="Perpetua"/>
                <a:cs typeface="Perpetua"/>
              </a:rPr>
              <a:t>to </a:t>
            </a:r>
            <a:r>
              <a:rPr b="1" dirty="0">
                <a:latin typeface="Perpetua"/>
                <a:cs typeface="Perpetua"/>
              </a:rPr>
              <a:t>pass a </a:t>
            </a:r>
            <a:r>
              <a:rPr b="1" spc="-5" dirty="0">
                <a:latin typeface="Perpetua"/>
                <a:cs typeface="Perpetua"/>
              </a:rPr>
              <a:t>single element </a:t>
            </a:r>
            <a:r>
              <a:rPr b="1" spc="-10" dirty="0">
                <a:latin typeface="Perpetua"/>
                <a:cs typeface="Perpetua"/>
              </a:rPr>
              <a:t>of </a:t>
            </a:r>
            <a:r>
              <a:rPr b="1" dirty="0">
                <a:latin typeface="Perpetua"/>
                <a:cs typeface="Perpetua"/>
              </a:rPr>
              <a:t>an </a:t>
            </a:r>
            <a:r>
              <a:rPr b="1" spc="-5" dirty="0">
                <a:latin typeface="Perpetua"/>
                <a:cs typeface="Perpetua"/>
              </a:rPr>
              <a:t>array</a:t>
            </a:r>
            <a:r>
              <a:rPr b="1" spc="-90" dirty="0">
                <a:latin typeface="Perpetua"/>
                <a:cs typeface="Perpetua"/>
              </a:rPr>
              <a:t> </a:t>
            </a:r>
            <a:r>
              <a:rPr b="1" spc="-5" dirty="0">
                <a:latin typeface="Perpetua"/>
                <a:cs typeface="Perpetua"/>
              </a:rPr>
              <a:t>to</a:t>
            </a:r>
          </a:p>
          <a:p>
            <a:pPr marL="286385">
              <a:lnSpc>
                <a:spcPts val="2540"/>
              </a:lnSpc>
            </a:pPr>
            <a:r>
              <a:rPr b="1" dirty="0">
                <a:latin typeface="Perpetua"/>
                <a:cs typeface="Perpetua"/>
              </a:rPr>
              <a:t>function</a:t>
            </a:r>
          </a:p>
          <a:p>
            <a:pPr marL="332105" marR="4631055">
              <a:lnSpc>
                <a:spcPts val="2510"/>
              </a:lnSpc>
              <a:spcBef>
                <a:spcPts val="135"/>
              </a:spcBef>
            </a:pPr>
            <a:r>
              <a:rPr sz="2200" spc="-5" dirty="0"/>
              <a:t>#include</a:t>
            </a:r>
            <a:r>
              <a:rPr sz="2200" spc="-45" dirty="0"/>
              <a:t> </a:t>
            </a:r>
            <a:r>
              <a:rPr sz="2200" spc="-15" dirty="0"/>
              <a:t>&lt;stdio.h&gt;  </a:t>
            </a:r>
            <a:r>
              <a:rPr sz="2200" spc="-20" dirty="0"/>
              <a:t>void </a:t>
            </a:r>
            <a:r>
              <a:rPr sz="2200" spc="-10" dirty="0"/>
              <a:t>display(int age)</a:t>
            </a:r>
            <a:endParaRPr sz="2200"/>
          </a:p>
          <a:p>
            <a:pPr marL="332105">
              <a:lnSpc>
                <a:spcPts val="2385"/>
              </a:lnSpc>
            </a:pPr>
            <a:r>
              <a:rPr sz="2200" spc="-5" dirty="0"/>
              <a:t>{</a:t>
            </a:r>
            <a:endParaRPr sz="2200"/>
          </a:p>
          <a:p>
            <a:pPr marL="586740">
              <a:lnSpc>
                <a:spcPts val="2515"/>
              </a:lnSpc>
            </a:pPr>
            <a:r>
              <a:rPr sz="2200" dirty="0"/>
              <a:t>printf("%d",</a:t>
            </a:r>
            <a:r>
              <a:rPr sz="2200" spc="-80" dirty="0"/>
              <a:t> </a:t>
            </a:r>
            <a:r>
              <a:rPr sz="2200" spc="-5" dirty="0"/>
              <a:t>age);</a:t>
            </a:r>
            <a:endParaRPr sz="2200"/>
          </a:p>
          <a:p>
            <a:pPr marL="332105">
              <a:lnSpc>
                <a:spcPts val="2575"/>
              </a:lnSpc>
            </a:pPr>
            <a:r>
              <a:rPr sz="2200" spc="-5" dirty="0"/>
              <a:t>}</a:t>
            </a:r>
            <a:endParaRPr sz="220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332105">
              <a:lnSpc>
                <a:spcPts val="2575"/>
              </a:lnSpc>
              <a:spcBef>
                <a:spcPts val="5"/>
              </a:spcBef>
            </a:pPr>
            <a:r>
              <a:rPr sz="2200" spc="-5" dirty="0"/>
              <a:t>int</a:t>
            </a:r>
            <a:r>
              <a:rPr sz="2200" dirty="0"/>
              <a:t> </a:t>
            </a:r>
            <a:r>
              <a:rPr sz="2200" spc="-5" dirty="0"/>
              <a:t>main()</a:t>
            </a:r>
            <a:endParaRPr sz="2200"/>
          </a:p>
          <a:p>
            <a:pPr marL="332105">
              <a:lnSpc>
                <a:spcPts val="2510"/>
              </a:lnSpc>
            </a:pPr>
            <a:r>
              <a:rPr sz="2200" spc="-5" dirty="0"/>
              <a:t>{</a:t>
            </a:r>
            <a:endParaRPr sz="2200"/>
          </a:p>
          <a:p>
            <a:pPr marL="586740">
              <a:lnSpc>
                <a:spcPts val="2515"/>
              </a:lnSpc>
            </a:pPr>
            <a:r>
              <a:rPr sz="2200" spc="-5" dirty="0"/>
              <a:t>int </a:t>
            </a:r>
            <a:r>
              <a:rPr sz="2200" spc="-10" dirty="0"/>
              <a:t>ageArray[] </a:t>
            </a:r>
            <a:r>
              <a:rPr sz="2200" spc="-5" dirty="0"/>
              <a:t>= { 2, 3, 4</a:t>
            </a:r>
            <a:r>
              <a:rPr sz="2200" spc="-145" dirty="0"/>
              <a:t> </a:t>
            </a:r>
            <a:r>
              <a:rPr sz="2200" spc="-5" dirty="0"/>
              <a:t>};</a:t>
            </a:r>
            <a:endParaRPr sz="2200"/>
          </a:p>
          <a:p>
            <a:pPr marL="586740">
              <a:lnSpc>
                <a:spcPts val="2580"/>
              </a:lnSpc>
            </a:pPr>
            <a:r>
              <a:rPr sz="2200" spc="-10" dirty="0"/>
              <a:t>display(ageArray[2]); //Passing array element ageArray[2]</a:t>
            </a:r>
            <a:r>
              <a:rPr sz="2200" spc="15" dirty="0"/>
              <a:t> </a:t>
            </a:r>
            <a:r>
              <a:rPr sz="2200" spc="-60" dirty="0"/>
              <a:t>only.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313433" y="5557215"/>
            <a:ext cx="1202055" cy="678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>
              <a:lnSpc>
                <a:spcPts val="2575"/>
              </a:lnSpc>
              <a:spcBef>
                <a:spcPts val="95"/>
              </a:spcBef>
            </a:pPr>
            <a:r>
              <a:rPr sz="2200" dirty="0">
                <a:latin typeface="Perpetua"/>
                <a:cs typeface="Perpetua"/>
              </a:rPr>
              <a:t>return</a:t>
            </a:r>
            <a:r>
              <a:rPr sz="2200" spc="-3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0;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ts val="2575"/>
              </a:lnSpc>
            </a:pPr>
            <a:r>
              <a:rPr sz="2200" spc="-5" dirty="0">
                <a:latin typeface="Perpetua"/>
                <a:cs typeface="Perpetua"/>
              </a:rPr>
              <a:t>}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0215" y="5804915"/>
            <a:ext cx="1800225" cy="9359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95"/>
              </a:lnSpc>
            </a:pPr>
            <a:r>
              <a:rPr sz="2600" dirty="0">
                <a:latin typeface="Perpetua"/>
                <a:cs typeface="Perpetua"/>
              </a:rPr>
              <a:t>OUTPUT</a:t>
            </a:r>
            <a:endParaRPr sz="2600">
              <a:latin typeface="Perpetua"/>
              <a:cs typeface="Perpetua"/>
            </a:endParaRPr>
          </a:p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600" dirty="0">
                <a:latin typeface="Perpetua"/>
                <a:cs typeface="Perpetua"/>
              </a:rPr>
              <a:t>4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84200"/>
            <a:ext cx="802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Passing an entire one-dimensional </a:t>
            </a:r>
            <a:r>
              <a:rPr sz="2800" spc="-10" dirty="0"/>
              <a:t>array </a:t>
            </a:r>
            <a:r>
              <a:rPr sz="2800" spc="-20" dirty="0"/>
              <a:t>to </a:t>
            </a:r>
            <a:r>
              <a:rPr sz="2800" spc="-5" dirty="0"/>
              <a:t>a</a:t>
            </a:r>
            <a:r>
              <a:rPr sz="2800" spc="-65" dirty="0"/>
              <a:t> </a:t>
            </a:r>
            <a:r>
              <a:rPr sz="2800" dirty="0"/>
              <a:t>function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6303" y="643508"/>
            <a:ext cx="2914650" cy="6092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#include&lt;stdio.h&gt;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int</a:t>
            </a:r>
            <a:r>
              <a:rPr sz="2000" b="1" spc="-20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total(int[],int);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10" dirty="0">
                <a:latin typeface="Perpetua"/>
                <a:cs typeface="Perpetua"/>
              </a:rPr>
              <a:t>void</a:t>
            </a:r>
            <a:r>
              <a:rPr sz="2000" b="1" spc="-2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main()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{</a:t>
            </a:r>
            <a:endParaRPr sz="2000">
              <a:latin typeface="Perpetua"/>
              <a:cs typeface="Perpetua"/>
            </a:endParaRPr>
          </a:p>
          <a:p>
            <a:pPr marL="241300" marR="430530">
              <a:lnSpc>
                <a:spcPct val="105000"/>
              </a:lnSpc>
            </a:pPr>
            <a:r>
              <a:rPr sz="2000" b="1" dirty="0">
                <a:latin typeface="Perpetua"/>
                <a:cs typeface="Perpetua"/>
              </a:rPr>
              <a:t>int </a:t>
            </a:r>
            <a:r>
              <a:rPr sz="2000" b="1" spc="-5" dirty="0">
                <a:latin typeface="Perpetua"/>
                <a:cs typeface="Perpetua"/>
              </a:rPr>
              <a:t>a[10],n,sum,i;  </a:t>
            </a:r>
            <a:r>
              <a:rPr sz="2000" b="1" dirty="0">
                <a:latin typeface="Perpetua"/>
                <a:cs typeface="Perpetua"/>
              </a:rPr>
              <a:t>printf("Enter</a:t>
            </a:r>
            <a:r>
              <a:rPr sz="2000" b="1" spc="-65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n\n");  </a:t>
            </a:r>
            <a:r>
              <a:rPr sz="2000" b="1" spc="-5" dirty="0">
                <a:latin typeface="Perpetua"/>
                <a:cs typeface="Perpetua"/>
              </a:rPr>
              <a:t>scanf("%d",&amp;n);  for(i=0;i&lt;n;i++)</a:t>
            </a:r>
            <a:endParaRPr sz="2000">
              <a:latin typeface="Perpetua"/>
              <a:cs typeface="Perpetua"/>
            </a:endParaRPr>
          </a:p>
          <a:p>
            <a:pPr marL="241300" marR="5080" indent="228600">
              <a:lnSpc>
                <a:spcPct val="105000"/>
              </a:lnSpc>
            </a:pPr>
            <a:r>
              <a:rPr sz="2000" b="1" spc="-5" dirty="0">
                <a:latin typeface="Perpetua"/>
                <a:cs typeface="Perpetua"/>
              </a:rPr>
              <a:t>scanf("%d",&amp;a[i]);  sum=total(a,n);  </a:t>
            </a:r>
            <a:r>
              <a:rPr sz="2000" b="1" dirty="0">
                <a:latin typeface="Perpetua"/>
                <a:cs typeface="Perpetua"/>
              </a:rPr>
              <a:t>p</a:t>
            </a:r>
            <a:r>
              <a:rPr sz="2000" b="1" spc="40" dirty="0">
                <a:latin typeface="Perpetua"/>
                <a:cs typeface="Perpetua"/>
              </a:rPr>
              <a:t>r</a:t>
            </a:r>
            <a:r>
              <a:rPr sz="2000" b="1" dirty="0">
                <a:latin typeface="Perpetua"/>
                <a:cs typeface="Perpetua"/>
              </a:rPr>
              <a:t>int</a:t>
            </a:r>
            <a:r>
              <a:rPr sz="2000" b="1" spc="-5" dirty="0">
                <a:latin typeface="Perpetua"/>
                <a:cs typeface="Perpetua"/>
              </a:rPr>
              <a:t>f("Sum=</a:t>
            </a:r>
            <a:r>
              <a:rPr sz="2000" b="1" spc="-10" dirty="0">
                <a:latin typeface="Perpetua"/>
                <a:cs typeface="Perpetua"/>
              </a:rPr>
              <a:t>%</a:t>
            </a:r>
            <a:r>
              <a:rPr sz="2000" b="1" dirty="0">
                <a:latin typeface="Perpetua"/>
                <a:cs typeface="Perpetua"/>
              </a:rPr>
              <a:t>d</a:t>
            </a:r>
            <a:r>
              <a:rPr sz="2000" b="1" spc="5" dirty="0">
                <a:latin typeface="Perpetua"/>
                <a:cs typeface="Perpetua"/>
              </a:rPr>
              <a:t>"</a:t>
            </a:r>
            <a:r>
              <a:rPr sz="2000" b="1" dirty="0">
                <a:latin typeface="Perpetua"/>
                <a:cs typeface="Perpetua"/>
              </a:rPr>
              <a:t>,su</a:t>
            </a:r>
            <a:r>
              <a:rPr sz="2000" b="1" spc="-5" dirty="0">
                <a:latin typeface="Perpetua"/>
                <a:cs typeface="Perpetua"/>
              </a:rPr>
              <a:t>m</a:t>
            </a:r>
            <a:r>
              <a:rPr sz="2000" b="1" dirty="0">
                <a:latin typeface="Perpetua"/>
                <a:cs typeface="Perpetua"/>
              </a:rPr>
              <a:t>);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Perpetua"/>
                <a:cs typeface="Perpetua"/>
              </a:rPr>
              <a:t>}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Perpetua"/>
                <a:cs typeface="Perpetua"/>
              </a:rPr>
              <a:t>int </a:t>
            </a:r>
            <a:r>
              <a:rPr sz="2000" b="1" spc="-5" dirty="0">
                <a:latin typeface="Perpetua"/>
                <a:cs typeface="Perpetua"/>
              </a:rPr>
              <a:t>total(int a[],int</a:t>
            </a:r>
            <a:r>
              <a:rPr sz="2000" b="1" spc="-25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n)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Perpetua"/>
                <a:cs typeface="Perpetua"/>
              </a:rPr>
              <a:t>{</a:t>
            </a:r>
            <a:endParaRPr sz="2000">
              <a:latin typeface="Perpetua"/>
              <a:cs typeface="Perpetua"/>
            </a:endParaRPr>
          </a:p>
          <a:p>
            <a:pPr marL="2413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int</a:t>
            </a:r>
            <a:r>
              <a:rPr sz="2000" b="1" spc="-15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sum=0,i;</a:t>
            </a:r>
            <a:endParaRPr sz="2000">
              <a:latin typeface="Perpetua"/>
              <a:cs typeface="Perpetua"/>
            </a:endParaRPr>
          </a:p>
          <a:p>
            <a:pPr marL="241300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latin typeface="Perpetua"/>
                <a:cs typeface="Perpetua"/>
              </a:rPr>
              <a:t>for(i=0;i&lt;n;i++)</a:t>
            </a:r>
            <a:endParaRPr sz="2000">
              <a:latin typeface="Perpetua"/>
              <a:cs typeface="Perpetua"/>
            </a:endParaRPr>
          </a:p>
          <a:p>
            <a:pPr marL="241300" marR="774700" indent="228600">
              <a:lnSpc>
                <a:spcPct val="105000"/>
              </a:lnSpc>
            </a:pPr>
            <a:r>
              <a:rPr sz="2000" b="1" dirty="0">
                <a:latin typeface="Perpetua"/>
                <a:cs typeface="Perpetua"/>
              </a:rPr>
              <a:t>sum</a:t>
            </a:r>
            <a:r>
              <a:rPr sz="2000" b="1" spc="-10" dirty="0">
                <a:latin typeface="Perpetua"/>
                <a:cs typeface="Perpetua"/>
              </a:rPr>
              <a:t>=</a:t>
            </a:r>
            <a:r>
              <a:rPr sz="2000" b="1" spc="-5" dirty="0">
                <a:latin typeface="Perpetua"/>
                <a:cs typeface="Perpetua"/>
              </a:rPr>
              <a:t>sum+</a:t>
            </a:r>
            <a:r>
              <a:rPr sz="2000" b="1" spc="-10" dirty="0">
                <a:latin typeface="Perpetua"/>
                <a:cs typeface="Perpetua"/>
              </a:rPr>
              <a:t>a</a:t>
            </a:r>
            <a:r>
              <a:rPr sz="2000" b="1" dirty="0">
                <a:latin typeface="Perpetua"/>
                <a:cs typeface="Perpetua"/>
              </a:rPr>
              <a:t>[i];  </a:t>
            </a:r>
            <a:r>
              <a:rPr sz="2000" b="1" spc="10" dirty="0">
                <a:latin typeface="Perpetua"/>
                <a:cs typeface="Perpetua"/>
              </a:rPr>
              <a:t>return</a:t>
            </a:r>
            <a:r>
              <a:rPr sz="2000" b="1" spc="-20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sum;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}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23545"/>
            <a:ext cx="148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</a:t>
            </a:r>
            <a:r>
              <a:rPr sz="4000" dirty="0"/>
              <a:t>u</a:t>
            </a:r>
            <a:r>
              <a:rPr sz="4000" spc="-5" dirty="0"/>
              <a:t>t</a:t>
            </a:r>
            <a:r>
              <a:rPr sz="4000" spc="5" dirty="0"/>
              <a:t>p</a:t>
            </a:r>
            <a:r>
              <a:rPr sz="4000" spc="-5" dirty="0"/>
              <a:t>ut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34339" y="1121409"/>
            <a:ext cx="89090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Enter</a:t>
            </a:r>
            <a:r>
              <a:rPr sz="2000" b="1" spc="-25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n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5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1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2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Perpetua"/>
                <a:cs typeface="Perpetua"/>
              </a:rPr>
              <a:t>3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4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5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S</a:t>
            </a:r>
            <a:r>
              <a:rPr sz="2000" b="1" spc="-10" dirty="0">
                <a:latin typeface="Perpetua"/>
                <a:cs typeface="Perpetua"/>
              </a:rPr>
              <a:t>u</a:t>
            </a:r>
            <a:r>
              <a:rPr sz="2000" b="1" dirty="0">
                <a:latin typeface="Perpetua"/>
                <a:cs typeface="Perpetua"/>
              </a:rPr>
              <a:t>m=</a:t>
            </a:r>
            <a:r>
              <a:rPr sz="2000" b="1" spc="-10" dirty="0">
                <a:latin typeface="Perpetua"/>
                <a:cs typeface="Perpetua"/>
              </a:rPr>
              <a:t>1</a:t>
            </a:r>
            <a:r>
              <a:rPr sz="2000" b="1" dirty="0">
                <a:latin typeface="Perpetua"/>
                <a:cs typeface="Perpetua"/>
              </a:rPr>
              <a:t>5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2819"/>
            <a:ext cx="58559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C00000"/>
                </a:solidFill>
              </a:rPr>
              <a:t>Formal </a:t>
            </a:r>
            <a:r>
              <a:rPr sz="3600" dirty="0">
                <a:solidFill>
                  <a:srgbClr val="C00000"/>
                </a:solidFill>
              </a:rPr>
              <a:t>and </a:t>
            </a:r>
            <a:r>
              <a:rPr sz="3600" spc="-10" dirty="0">
                <a:solidFill>
                  <a:srgbClr val="C00000"/>
                </a:solidFill>
              </a:rPr>
              <a:t>Actual Parameters  </a:t>
            </a:r>
            <a:r>
              <a:rPr sz="3600" spc="-20" dirty="0">
                <a:solidFill>
                  <a:srgbClr val="C00000"/>
                </a:solidFill>
              </a:rPr>
              <a:t>Two-Dimensional</a:t>
            </a:r>
            <a:r>
              <a:rPr sz="3600" spc="-40" dirty="0">
                <a:solidFill>
                  <a:srgbClr val="C00000"/>
                </a:solidFill>
              </a:rPr>
              <a:t> </a:t>
            </a:r>
            <a:r>
              <a:rPr sz="3600" spc="-20" dirty="0">
                <a:solidFill>
                  <a:srgbClr val="C00000"/>
                </a:solidFill>
              </a:rPr>
              <a:t>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4738370" cy="38055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Actual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Parameters:</a:t>
            </a:r>
            <a:endParaRPr sz="2600">
              <a:latin typeface="Perpetua"/>
              <a:cs typeface="Perpetua"/>
            </a:endParaRPr>
          </a:p>
          <a:p>
            <a:pPr marL="316420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solidFill>
                  <a:srgbClr val="00AF50"/>
                </a:solidFill>
                <a:latin typeface="Perpetua"/>
                <a:cs typeface="Perpetua"/>
              </a:rPr>
              <a:t>int</a:t>
            </a:r>
            <a:r>
              <a:rPr sz="2600" spc="-70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AF50"/>
                </a:solidFill>
                <a:latin typeface="Perpetua"/>
                <a:cs typeface="Perpetua"/>
              </a:rPr>
              <a:t>a[10][10];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5"/>
              </a:spcBef>
            </a:pPr>
            <a:r>
              <a:rPr sz="2600" b="1" dirty="0">
                <a:latin typeface="Perpetua"/>
                <a:cs typeface="Perpetua"/>
              </a:rPr>
              <a:t>Function</a:t>
            </a:r>
            <a:r>
              <a:rPr sz="2600" b="1" spc="-5" dirty="0">
                <a:latin typeface="Perpetua"/>
                <a:cs typeface="Perpetua"/>
              </a:rPr>
              <a:t> call:</a:t>
            </a:r>
            <a:endParaRPr sz="2600">
              <a:latin typeface="Perpetua"/>
              <a:cs typeface="Perpetua"/>
            </a:endParaRPr>
          </a:p>
          <a:p>
            <a:pPr marL="3521075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solidFill>
                  <a:srgbClr val="742117"/>
                </a:solidFill>
                <a:latin typeface="Perpetua"/>
                <a:cs typeface="Perpetua"/>
              </a:rPr>
              <a:t>add(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spc="-5" dirty="0">
                <a:solidFill>
                  <a:srgbClr val="742117"/>
                </a:solidFill>
                <a:latin typeface="Perpetua"/>
                <a:cs typeface="Perpetua"/>
              </a:rPr>
              <a:t>);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spc="-15" dirty="0">
                <a:latin typeface="Perpetua"/>
                <a:cs typeface="Perpetua"/>
              </a:rPr>
              <a:t>here,</a:t>
            </a:r>
            <a:endParaRPr sz="2600">
              <a:latin typeface="Perpetua"/>
              <a:cs typeface="Perpetua"/>
            </a:endParaRPr>
          </a:p>
          <a:p>
            <a:pPr marL="286385" marR="245745" algn="just">
              <a:lnSpc>
                <a:spcPct val="119200"/>
              </a:lnSpc>
            </a:pPr>
            <a:r>
              <a:rPr sz="2600" dirty="0">
                <a:latin typeface="Perpetua"/>
                <a:cs typeface="Perpetua"/>
              </a:rPr>
              <a:t>a is the base </a:t>
            </a:r>
            <a:r>
              <a:rPr sz="2600" spc="-10" dirty="0">
                <a:latin typeface="Perpetua"/>
                <a:cs typeface="Perpetua"/>
              </a:rPr>
              <a:t>address </a:t>
            </a:r>
            <a:r>
              <a:rPr sz="2600" dirty="0">
                <a:latin typeface="Perpetua"/>
                <a:cs typeface="Perpetua"/>
              </a:rPr>
              <a:t>of the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‘a’  b is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base </a:t>
            </a:r>
            <a:r>
              <a:rPr sz="2600" spc="-10" dirty="0">
                <a:latin typeface="Perpetua"/>
                <a:cs typeface="Perpetua"/>
              </a:rPr>
              <a:t>address </a:t>
            </a:r>
            <a:r>
              <a:rPr sz="2600" dirty="0">
                <a:latin typeface="Perpetua"/>
                <a:cs typeface="Perpetua"/>
              </a:rPr>
              <a:t>of the </a:t>
            </a:r>
            <a:r>
              <a:rPr sz="2600" spc="-15" dirty="0">
                <a:latin typeface="Perpetua"/>
                <a:cs typeface="Perpetua"/>
              </a:rPr>
              <a:t>array</a:t>
            </a:r>
            <a:r>
              <a:rPr sz="2600" spc="-29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‘b’  </a:t>
            </a:r>
            <a:r>
              <a:rPr sz="2600" spc="-5" dirty="0">
                <a:latin typeface="Perpetua"/>
                <a:cs typeface="Perpetua"/>
              </a:rPr>
              <a:t>add </a:t>
            </a:r>
            <a:r>
              <a:rPr sz="2600" dirty="0">
                <a:latin typeface="Perpetua"/>
                <a:cs typeface="Perpetua"/>
              </a:rPr>
              <a:t>is the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function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Passing Multi-dimensional </a:t>
            </a:r>
            <a:r>
              <a:rPr spc="-15" dirty="0"/>
              <a:t>Arrays</a:t>
            </a:r>
            <a:r>
              <a:rPr spc="-140" dirty="0"/>
              <a:t> </a:t>
            </a:r>
            <a:r>
              <a:rPr spc="-30" dirty="0"/>
              <a:t>to  </a:t>
            </a:r>
            <a:r>
              <a:rPr spc="-1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623" y="1423162"/>
            <a:ext cx="76809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215" dirty="0">
                <a:latin typeface="Perpetua"/>
                <a:cs typeface="Perpetua"/>
              </a:rPr>
              <a:t>To </a:t>
            </a:r>
            <a:r>
              <a:rPr sz="3200" dirty="0">
                <a:latin typeface="Perpetua"/>
                <a:cs typeface="Perpetua"/>
              </a:rPr>
              <a:t>pass </a:t>
            </a:r>
            <a:r>
              <a:rPr sz="3200" spc="-10" dirty="0">
                <a:latin typeface="Perpetua"/>
                <a:cs typeface="Perpetua"/>
              </a:rPr>
              <a:t>two-dimensional array </a:t>
            </a:r>
            <a:r>
              <a:rPr sz="3200" dirty="0">
                <a:latin typeface="Perpetua"/>
                <a:cs typeface="Perpetua"/>
              </a:rPr>
              <a:t>to a </a:t>
            </a:r>
            <a:r>
              <a:rPr sz="3200" spc="-5" dirty="0">
                <a:latin typeface="Perpetua"/>
                <a:cs typeface="Perpetua"/>
              </a:rPr>
              <a:t>function </a:t>
            </a:r>
            <a:r>
              <a:rPr sz="3200" dirty="0">
                <a:latin typeface="Perpetua"/>
                <a:cs typeface="Perpetua"/>
              </a:rPr>
              <a:t>as an  </a:t>
            </a:r>
            <a:r>
              <a:rPr sz="3200" spc="-5" dirty="0">
                <a:latin typeface="Perpetua"/>
                <a:cs typeface="Perpetua"/>
              </a:rPr>
              <a:t>argument, </a:t>
            </a:r>
            <a:r>
              <a:rPr sz="3200" spc="15" dirty="0">
                <a:latin typeface="Perpetua"/>
                <a:cs typeface="Perpetua"/>
              </a:rPr>
              <a:t>starting </a:t>
            </a:r>
            <a:r>
              <a:rPr sz="3200" spc="-10" dirty="0">
                <a:latin typeface="Perpetua"/>
                <a:cs typeface="Perpetua"/>
              </a:rPr>
              <a:t>address </a:t>
            </a:r>
            <a:r>
              <a:rPr sz="3200" spc="-5" dirty="0">
                <a:latin typeface="Perpetua"/>
                <a:cs typeface="Perpetua"/>
              </a:rPr>
              <a:t>of </a:t>
            </a:r>
            <a:r>
              <a:rPr sz="3200" dirty="0">
                <a:latin typeface="Perpetua"/>
                <a:cs typeface="Perpetua"/>
              </a:rPr>
              <a:t>memory </a:t>
            </a:r>
            <a:r>
              <a:rPr sz="3200" spc="-10" dirty="0">
                <a:latin typeface="Perpetua"/>
                <a:cs typeface="Perpetua"/>
              </a:rPr>
              <a:t>area</a:t>
            </a:r>
            <a:r>
              <a:rPr sz="3200" spc="-1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reserved  is passed </a:t>
            </a:r>
            <a:r>
              <a:rPr sz="3200" spc="-5" dirty="0">
                <a:latin typeface="Perpetua"/>
                <a:cs typeface="Perpetua"/>
              </a:rPr>
              <a:t>as </a:t>
            </a:r>
            <a:r>
              <a:rPr sz="3200" dirty="0">
                <a:latin typeface="Perpetua"/>
                <a:cs typeface="Perpetua"/>
              </a:rPr>
              <a:t>in </a:t>
            </a:r>
            <a:r>
              <a:rPr sz="3200" spc="-5" dirty="0">
                <a:latin typeface="Perpetua"/>
                <a:cs typeface="Perpetua"/>
              </a:rPr>
              <a:t>one dimensional</a:t>
            </a:r>
            <a:r>
              <a:rPr sz="320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array</a:t>
            </a:r>
            <a:endParaRPr sz="32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14401"/>
            <a:ext cx="2274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105" dirty="0"/>
              <a:t> </a:t>
            </a:r>
            <a:r>
              <a:rPr sz="4000" spc="-5" dirty="0"/>
              <a:t>4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341119"/>
            <a:ext cx="3898900" cy="5328285"/>
          </a:xfrm>
          <a:custGeom>
            <a:avLst/>
            <a:gdLst/>
            <a:ahLst/>
            <a:cxnLst/>
            <a:rect l="l" t="t" r="r" b="b"/>
            <a:pathLst>
              <a:path w="3898900" h="5328284">
                <a:moveTo>
                  <a:pt x="0" y="5327904"/>
                </a:moveTo>
                <a:lnTo>
                  <a:pt x="3898391" y="5327904"/>
                </a:lnTo>
                <a:lnTo>
                  <a:pt x="3898391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pc="-5" dirty="0"/>
              <a:t>#include</a:t>
            </a:r>
            <a:r>
              <a:rPr dirty="0"/>
              <a:t> </a:t>
            </a:r>
            <a:r>
              <a:rPr spc="-10" dirty="0"/>
              <a:t>&lt;stdio.h&gt;</a:t>
            </a:r>
          </a:p>
          <a:p>
            <a:pPr marL="12700" marR="54610">
              <a:lnSpc>
                <a:spcPct val="127800"/>
              </a:lnSpc>
            </a:pPr>
            <a:r>
              <a:rPr spc="-10" dirty="0"/>
              <a:t>void </a:t>
            </a:r>
            <a:r>
              <a:rPr spc="-5" dirty="0"/>
              <a:t>displayNumbers(int num[2][2]);  </a:t>
            </a:r>
            <a:r>
              <a:rPr dirty="0"/>
              <a:t>int</a:t>
            </a:r>
            <a:r>
              <a:rPr spc="-5" dirty="0"/>
              <a:t> </a:t>
            </a:r>
            <a:r>
              <a:rPr dirty="0"/>
              <a:t>main()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{</a:t>
            </a:r>
          </a:p>
          <a:p>
            <a:pPr marL="216535" marR="492125">
              <a:lnSpc>
                <a:spcPct val="127800"/>
              </a:lnSpc>
            </a:pPr>
            <a:r>
              <a:rPr dirty="0"/>
              <a:t>int </a:t>
            </a:r>
            <a:r>
              <a:rPr spc="-5" dirty="0"/>
              <a:t>num[2][2], </a:t>
            </a:r>
            <a:r>
              <a:rPr dirty="0"/>
              <a:t>i, j;  printf("Enter 4</a:t>
            </a:r>
            <a:r>
              <a:rPr spc="-105" dirty="0"/>
              <a:t> </a:t>
            </a:r>
            <a:r>
              <a:rPr spc="-5" dirty="0"/>
              <a:t>numbers:\n");  </a:t>
            </a:r>
            <a:r>
              <a:rPr dirty="0"/>
              <a:t>for (i = 0; i &lt; 2;</a:t>
            </a:r>
            <a:r>
              <a:rPr spc="-240" dirty="0"/>
              <a:t> </a:t>
            </a:r>
            <a:r>
              <a:rPr spc="-5" dirty="0"/>
              <a:t>++i)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</a:pPr>
            <a:r>
              <a:rPr dirty="0"/>
              <a:t>for </a:t>
            </a:r>
            <a:r>
              <a:rPr spc="-5" dirty="0"/>
              <a:t>(j </a:t>
            </a:r>
            <a:r>
              <a:rPr dirty="0"/>
              <a:t>= 0; j &lt; 2;</a:t>
            </a:r>
            <a:r>
              <a:rPr spc="-215" dirty="0"/>
              <a:t> </a:t>
            </a:r>
            <a:r>
              <a:rPr dirty="0"/>
              <a:t>++j)</a:t>
            </a:r>
          </a:p>
          <a:p>
            <a:pPr marL="623570">
              <a:lnSpc>
                <a:spcPct val="100000"/>
              </a:lnSpc>
              <a:spcBef>
                <a:spcPts val="605"/>
              </a:spcBef>
            </a:pPr>
            <a:r>
              <a:rPr spc="-5" dirty="0"/>
              <a:t>scanf("%d",</a:t>
            </a:r>
            <a:r>
              <a:rPr spc="-90" dirty="0"/>
              <a:t> </a:t>
            </a:r>
            <a:r>
              <a:rPr spc="-5" dirty="0"/>
              <a:t>&amp;num[i][j]);</a:t>
            </a:r>
          </a:p>
          <a:p>
            <a:pPr marL="216535">
              <a:lnSpc>
                <a:spcPct val="100000"/>
              </a:lnSpc>
              <a:spcBef>
                <a:spcPts val="1400"/>
              </a:spcBef>
            </a:pPr>
            <a:r>
              <a:rPr sz="1000" spc="-5" dirty="0"/>
              <a:t>// passing multi-dimensional array to displayNumbers</a:t>
            </a:r>
            <a:r>
              <a:rPr sz="1000" spc="45" dirty="0"/>
              <a:t> </a:t>
            </a:r>
            <a:r>
              <a:rPr sz="1000" spc="-5" dirty="0"/>
              <a:t>function</a:t>
            </a:r>
            <a:endParaRPr sz="1000"/>
          </a:p>
          <a:p>
            <a:pPr marL="216535" marR="1202690">
              <a:lnSpc>
                <a:spcPct val="127800"/>
              </a:lnSpc>
              <a:spcBef>
                <a:spcPts val="155"/>
              </a:spcBef>
            </a:pPr>
            <a:r>
              <a:rPr dirty="0"/>
              <a:t>displ</a:t>
            </a:r>
            <a:r>
              <a:rPr spc="-55" dirty="0"/>
              <a:t>a</a:t>
            </a:r>
            <a:r>
              <a:rPr dirty="0"/>
              <a:t>yN</a:t>
            </a:r>
            <a:r>
              <a:rPr spc="-10" dirty="0"/>
              <a:t>u</a:t>
            </a:r>
            <a:r>
              <a:rPr dirty="0"/>
              <a:t>mb</a:t>
            </a:r>
            <a:r>
              <a:rPr spc="-5" dirty="0"/>
              <a:t>e</a:t>
            </a:r>
            <a:r>
              <a:rPr spc="10" dirty="0"/>
              <a:t>r</a:t>
            </a:r>
            <a:r>
              <a:rPr spc="5" dirty="0"/>
              <a:t>s</a:t>
            </a:r>
            <a:r>
              <a:rPr spc="-5" dirty="0"/>
              <a:t>(</a:t>
            </a:r>
            <a:r>
              <a:rPr spc="-30" dirty="0"/>
              <a:t>n</a:t>
            </a:r>
            <a:r>
              <a:rPr spc="-10" dirty="0"/>
              <a:t>u</a:t>
            </a:r>
            <a:r>
              <a:rPr dirty="0"/>
              <a:t>m);  </a:t>
            </a:r>
            <a:r>
              <a:rPr spc="5" dirty="0"/>
              <a:t>return</a:t>
            </a:r>
            <a:r>
              <a:rPr spc="-15" dirty="0"/>
              <a:t> </a:t>
            </a:r>
            <a:r>
              <a:rPr dirty="0"/>
              <a:t>0;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/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0" y="1341119"/>
            <a:ext cx="4175760" cy="5302250"/>
          </a:xfrm>
          <a:custGeom>
            <a:avLst/>
            <a:gdLst/>
            <a:ahLst/>
            <a:cxnLst/>
            <a:rect l="l" t="t" r="r" b="b"/>
            <a:pathLst>
              <a:path w="4175759" h="5302250">
                <a:moveTo>
                  <a:pt x="0" y="5301996"/>
                </a:moveTo>
                <a:lnTo>
                  <a:pt x="4175759" y="5301996"/>
                </a:lnTo>
                <a:lnTo>
                  <a:pt x="4175759" y="0"/>
                </a:lnTo>
                <a:lnTo>
                  <a:pt x="0" y="0"/>
                </a:lnTo>
                <a:lnTo>
                  <a:pt x="0" y="5301996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1375" y="1342135"/>
            <a:ext cx="3547110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Perpetua"/>
                <a:cs typeface="Perpetua"/>
              </a:rPr>
              <a:t>void </a:t>
            </a:r>
            <a:r>
              <a:rPr sz="1800" b="1" spc="-5" dirty="0">
                <a:latin typeface="Perpetua"/>
                <a:cs typeface="Perpetua"/>
              </a:rPr>
              <a:t>displayNumbers(int</a:t>
            </a:r>
            <a:r>
              <a:rPr sz="1800" b="1" spc="-70" dirty="0">
                <a:latin typeface="Perpetua"/>
                <a:cs typeface="Perpetua"/>
              </a:rPr>
              <a:t> </a:t>
            </a:r>
            <a:r>
              <a:rPr sz="1800" b="1" spc="-5" dirty="0">
                <a:latin typeface="Perpetua"/>
                <a:cs typeface="Perpetua"/>
              </a:rPr>
              <a:t>num[2][2])</a:t>
            </a:r>
            <a:endParaRPr sz="1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{</a:t>
            </a:r>
            <a:endParaRPr sz="1800">
              <a:latin typeface="Perpetua"/>
              <a:cs typeface="Perpetua"/>
            </a:endParaRPr>
          </a:p>
          <a:p>
            <a:pPr marL="1143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latin typeface="Perpetua"/>
                <a:cs typeface="Perpetua"/>
              </a:rPr>
              <a:t>// </a:t>
            </a:r>
            <a:r>
              <a:rPr sz="1200" b="1" spc="-5" dirty="0">
                <a:latin typeface="Perpetua"/>
                <a:cs typeface="Perpetua"/>
              </a:rPr>
              <a:t>Instead </a:t>
            </a:r>
            <a:r>
              <a:rPr sz="1200" b="1" dirty="0">
                <a:latin typeface="Perpetua"/>
                <a:cs typeface="Perpetua"/>
              </a:rPr>
              <a:t>of </a:t>
            </a:r>
            <a:r>
              <a:rPr sz="1200" b="1" spc="-5" dirty="0">
                <a:latin typeface="Perpetua"/>
                <a:cs typeface="Perpetua"/>
              </a:rPr>
              <a:t>the </a:t>
            </a:r>
            <a:r>
              <a:rPr sz="1200" b="1" spc="-20" dirty="0">
                <a:latin typeface="Perpetua"/>
                <a:cs typeface="Perpetua"/>
              </a:rPr>
              <a:t>above</a:t>
            </a:r>
            <a:r>
              <a:rPr sz="1200" b="1" spc="10" dirty="0">
                <a:latin typeface="Perpetua"/>
                <a:cs typeface="Perpetua"/>
              </a:rPr>
              <a:t> </a:t>
            </a:r>
            <a:r>
              <a:rPr sz="1200" b="1" spc="-5" dirty="0">
                <a:latin typeface="Perpetua"/>
                <a:cs typeface="Perpetua"/>
              </a:rPr>
              <a:t>line,</a:t>
            </a:r>
            <a:endParaRPr sz="1200">
              <a:latin typeface="Perpetua"/>
              <a:cs typeface="Perpetua"/>
            </a:endParaRPr>
          </a:p>
          <a:p>
            <a:pPr marL="152400">
              <a:lnSpc>
                <a:spcPts val="1400"/>
              </a:lnSpc>
              <a:spcBef>
                <a:spcPts val="204"/>
              </a:spcBef>
            </a:pPr>
            <a:r>
              <a:rPr sz="1200" b="1" dirty="0">
                <a:latin typeface="Perpetua"/>
                <a:cs typeface="Perpetua"/>
              </a:rPr>
              <a:t>// </a:t>
            </a:r>
            <a:r>
              <a:rPr sz="1200" b="1" spc="-10" dirty="0">
                <a:latin typeface="Perpetua"/>
                <a:cs typeface="Perpetua"/>
              </a:rPr>
              <a:t>void </a:t>
            </a:r>
            <a:r>
              <a:rPr sz="1200" b="1" spc="-5" dirty="0">
                <a:latin typeface="Perpetua"/>
                <a:cs typeface="Perpetua"/>
              </a:rPr>
              <a:t>displayNumbers(int num[][2]) </a:t>
            </a:r>
            <a:r>
              <a:rPr sz="1200" b="1" dirty="0">
                <a:latin typeface="Perpetua"/>
                <a:cs typeface="Perpetua"/>
              </a:rPr>
              <a:t>is also</a:t>
            </a:r>
            <a:r>
              <a:rPr sz="1200" b="1" spc="-20" dirty="0">
                <a:latin typeface="Perpetua"/>
                <a:cs typeface="Perpetua"/>
              </a:rPr>
              <a:t> </a:t>
            </a:r>
            <a:r>
              <a:rPr sz="1200" b="1" spc="-5" dirty="0">
                <a:latin typeface="Perpetua"/>
                <a:cs typeface="Perpetua"/>
              </a:rPr>
              <a:t>valid</a:t>
            </a:r>
            <a:endParaRPr sz="1200">
              <a:latin typeface="Perpetua"/>
              <a:cs typeface="Perpetua"/>
            </a:endParaRPr>
          </a:p>
          <a:p>
            <a:pPr marL="216535" marR="921385">
              <a:lnSpc>
                <a:spcPts val="2160"/>
              </a:lnSpc>
              <a:spcBef>
                <a:spcPts val="30"/>
              </a:spcBef>
            </a:pPr>
            <a:r>
              <a:rPr sz="1800" b="1" dirty="0">
                <a:latin typeface="Perpetua"/>
                <a:cs typeface="Perpetua"/>
              </a:rPr>
              <a:t>int i, j;  </a:t>
            </a:r>
            <a:r>
              <a:rPr sz="1800" b="1" spc="-5" dirty="0">
                <a:latin typeface="Perpetua"/>
                <a:cs typeface="Perpetua"/>
              </a:rPr>
              <a:t>printf("Displaying:\n");  </a:t>
            </a:r>
            <a:r>
              <a:rPr sz="1800" b="1" dirty="0">
                <a:latin typeface="Perpetua"/>
                <a:cs typeface="Perpetua"/>
              </a:rPr>
              <a:t>for (i = 0; i &lt; 2;</a:t>
            </a:r>
            <a:r>
              <a:rPr sz="1800" b="1" spc="-254" dirty="0">
                <a:latin typeface="Perpetua"/>
                <a:cs typeface="Perpetua"/>
              </a:rPr>
              <a:t> </a:t>
            </a:r>
            <a:r>
              <a:rPr sz="1800" b="1" spc="-5" dirty="0">
                <a:latin typeface="Perpetua"/>
                <a:cs typeface="Perpetua"/>
              </a:rPr>
              <a:t>++i)</a:t>
            </a:r>
            <a:endParaRPr sz="1800">
              <a:latin typeface="Perpetua"/>
              <a:cs typeface="Perpetua"/>
            </a:endParaRPr>
          </a:p>
          <a:p>
            <a:pPr marL="623570" marR="295910" indent="-204470">
              <a:lnSpc>
                <a:spcPts val="2160"/>
              </a:lnSpc>
            </a:pPr>
            <a:r>
              <a:rPr sz="1800" b="1" dirty="0">
                <a:latin typeface="Perpetua"/>
                <a:cs typeface="Perpetua"/>
              </a:rPr>
              <a:t>for </a:t>
            </a:r>
            <a:r>
              <a:rPr sz="1800" b="1" spc="-5" dirty="0">
                <a:latin typeface="Perpetua"/>
                <a:cs typeface="Perpetua"/>
              </a:rPr>
              <a:t>(j </a:t>
            </a:r>
            <a:r>
              <a:rPr sz="1800" b="1" dirty="0">
                <a:latin typeface="Perpetua"/>
                <a:cs typeface="Perpetua"/>
              </a:rPr>
              <a:t>= 0; j &lt; 2; ++j)  printf("%d\n",</a:t>
            </a:r>
            <a:r>
              <a:rPr sz="1800" b="1" spc="-190" dirty="0">
                <a:latin typeface="Perpetua"/>
                <a:cs typeface="Perpetua"/>
              </a:rPr>
              <a:t> </a:t>
            </a:r>
            <a:r>
              <a:rPr sz="1800" b="1" spc="-5" dirty="0">
                <a:latin typeface="Perpetua"/>
                <a:cs typeface="Perpetua"/>
              </a:rPr>
              <a:t>num[i][j]);</a:t>
            </a:r>
            <a:endParaRPr sz="1800">
              <a:latin typeface="Perpetua"/>
              <a:cs typeface="Perpetua"/>
            </a:endParaRPr>
          </a:p>
          <a:p>
            <a:pPr marL="12700">
              <a:lnSpc>
                <a:spcPts val="2090"/>
              </a:lnSpc>
            </a:pPr>
            <a:r>
              <a:rPr sz="1800" b="1" dirty="0">
                <a:latin typeface="Perpetua"/>
                <a:cs typeface="Perpetua"/>
              </a:rPr>
              <a:t>}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72559" y="6092952"/>
            <a:ext cx="517525" cy="433070"/>
          </a:xfrm>
          <a:custGeom>
            <a:avLst/>
            <a:gdLst/>
            <a:ahLst/>
            <a:cxnLst/>
            <a:rect l="l" t="t" r="r" b="b"/>
            <a:pathLst>
              <a:path w="517525" h="433070">
                <a:moveTo>
                  <a:pt x="463168" y="108204"/>
                </a:moveTo>
                <a:lnTo>
                  <a:pt x="354964" y="108204"/>
                </a:lnTo>
                <a:lnTo>
                  <a:pt x="340826" y="153774"/>
                </a:lnTo>
                <a:lnTo>
                  <a:pt x="322163" y="196884"/>
                </a:lnTo>
                <a:lnTo>
                  <a:pt x="299275" y="237261"/>
                </a:lnTo>
                <a:lnTo>
                  <a:pt x="272462" y="274632"/>
                </a:lnTo>
                <a:lnTo>
                  <a:pt x="242022" y="308727"/>
                </a:lnTo>
                <a:lnTo>
                  <a:pt x="208255" y="339273"/>
                </a:lnTo>
                <a:lnTo>
                  <a:pt x="171461" y="365998"/>
                </a:lnTo>
                <a:lnTo>
                  <a:pt x="131939" y="388629"/>
                </a:lnTo>
                <a:lnTo>
                  <a:pt x="89989" y="406896"/>
                </a:lnTo>
                <a:lnTo>
                  <a:pt x="45909" y="420526"/>
                </a:lnTo>
                <a:lnTo>
                  <a:pt x="0" y="429247"/>
                </a:lnTo>
                <a:lnTo>
                  <a:pt x="48482" y="432800"/>
                </a:lnTo>
                <a:lnTo>
                  <a:pt x="96150" y="430724"/>
                </a:lnTo>
                <a:lnTo>
                  <a:pt x="142644" y="423272"/>
                </a:lnTo>
                <a:lnTo>
                  <a:pt x="187598" y="410693"/>
                </a:lnTo>
                <a:lnTo>
                  <a:pt x="230652" y="393239"/>
                </a:lnTo>
                <a:lnTo>
                  <a:pt x="271444" y="371160"/>
                </a:lnTo>
                <a:lnTo>
                  <a:pt x="309609" y="344708"/>
                </a:lnTo>
                <a:lnTo>
                  <a:pt x="344787" y="314133"/>
                </a:lnTo>
                <a:lnTo>
                  <a:pt x="376614" y="279687"/>
                </a:lnTo>
                <a:lnTo>
                  <a:pt x="404728" y="241620"/>
                </a:lnTo>
                <a:lnTo>
                  <a:pt x="428767" y="200183"/>
                </a:lnTo>
                <a:lnTo>
                  <a:pt x="448368" y="155627"/>
                </a:lnTo>
                <a:lnTo>
                  <a:pt x="463168" y="108204"/>
                </a:lnTo>
                <a:close/>
              </a:path>
              <a:path w="517525" h="433070">
                <a:moveTo>
                  <a:pt x="422528" y="0"/>
                </a:moveTo>
                <a:lnTo>
                  <a:pt x="300863" y="108204"/>
                </a:lnTo>
                <a:lnTo>
                  <a:pt x="517270" y="108204"/>
                </a:lnTo>
                <a:lnTo>
                  <a:pt x="4225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5928" y="6092952"/>
            <a:ext cx="530860" cy="433070"/>
          </a:xfrm>
          <a:custGeom>
            <a:avLst/>
            <a:gdLst/>
            <a:ahLst/>
            <a:cxnLst/>
            <a:rect l="l" t="t" r="r" b="b"/>
            <a:pathLst>
              <a:path w="530860" h="433070">
                <a:moveTo>
                  <a:pt x="108204" y="0"/>
                </a:moveTo>
                <a:lnTo>
                  <a:pt x="0" y="0"/>
                </a:lnTo>
                <a:lnTo>
                  <a:pt x="2480" y="47160"/>
                </a:lnTo>
                <a:lnTo>
                  <a:pt x="9748" y="92849"/>
                </a:lnTo>
                <a:lnTo>
                  <a:pt x="21546" y="136803"/>
                </a:lnTo>
                <a:lnTo>
                  <a:pt x="37616" y="178759"/>
                </a:lnTo>
                <a:lnTo>
                  <a:pt x="57700" y="218451"/>
                </a:lnTo>
                <a:lnTo>
                  <a:pt x="81540" y="255616"/>
                </a:lnTo>
                <a:lnTo>
                  <a:pt x="108877" y="289990"/>
                </a:lnTo>
                <a:lnTo>
                  <a:pt x="139454" y="321308"/>
                </a:lnTo>
                <a:lnTo>
                  <a:pt x="173013" y="349308"/>
                </a:lnTo>
                <a:lnTo>
                  <a:pt x="209295" y="373724"/>
                </a:lnTo>
                <a:lnTo>
                  <a:pt x="248043" y="394293"/>
                </a:lnTo>
                <a:lnTo>
                  <a:pt x="288999" y="410750"/>
                </a:lnTo>
                <a:lnTo>
                  <a:pt x="331903" y="422833"/>
                </a:lnTo>
                <a:lnTo>
                  <a:pt x="376499" y="430276"/>
                </a:lnTo>
                <a:lnTo>
                  <a:pt x="422529" y="432816"/>
                </a:lnTo>
                <a:lnTo>
                  <a:pt x="530733" y="432816"/>
                </a:lnTo>
                <a:lnTo>
                  <a:pt x="484703" y="430276"/>
                </a:lnTo>
                <a:lnTo>
                  <a:pt x="440107" y="422833"/>
                </a:lnTo>
                <a:lnTo>
                  <a:pt x="397203" y="410750"/>
                </a:lnTo>
                <a:lnTo>
                  <a:pt x="356247" y="394293"/>
                </a:lnTo>
                <a:lnTo>
                  <a:pt x="317500" y="373724"/>
                </a:lnTo>
                <a:lnTo>
                  <a:pt x="281217" y="349308"/>
                </a:lnTo>
                <a:lnTo>
                  <a:pt x="247658" y="321308"/>
                </a:lnTo>
                <a:lnTo>
                  <a:pt x="217081" y="289990"/>
                </a:lnTo>
                <a:lnTo>
                  <a:pt x="189744" y="255616"/>
                </a:lnTo>
                <a:lnTo>
                  <a:pt x="165904" y="218451"/>
                </a:lnTo>
                <a:lnTo>
                  <a:pt x="145820" y="178759"/>
                </a:lnTo>
                <a:lnTo>
                  <a:pt x="129750" y="136803"/>
                </a:lnTo>
                <a:lnTo>
                  <a:pt x="117952" y="92849"/>
                </a:lnTo>
                <a:lnTo>
                  <a:pt x="110684" y="47160"/>
                </a:lnTo>
                <a:lnTo>
                  <a:pt x="108204" y="0"/>
                </a:lnTo>
                <a:close/>
              </a:path>
            </a:pathLst>
          </a:custGeom>
          <a:solidFill>
            <a:srgbClr val="AA3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5928" y="6092952"/>
            <a:ext cx="994410" cy="433070"/>
          </a:xfrm>
          <a:custGeom>
            <a:avLst/>
            <a:gdLst/>
            <a:ahLst/>
            <a:cxnLst/>
            <a:rect l="l" t="t" r="r" b="b"/>
            <a:pathLst>
              <a:path w="994410" h="433070">
                <a:moveTo>
                  <a:pt x="476631" y="429247"/>
                </a:moveTo>
                <a:lnTo>
                  <a:pt x="522540" y="420526"/>
                </a:lnTo>
                <a:lnTo>
                  <a:pt x="566620" y="406896"/>
                </a:lnTo>
                <a:lnTo>
                  <a:pt x="608570" y="388629"/>
                </a:lnTo>
                <a:lnTo>
                  <a:pt x="648092" y="365998"/>
                </a:lnTo>
                <a:lnTo>
                  <a:pt x="684886" y="339273"/>
                </a:lnTo>
                <a:lnTo>
                  <a:pt x="718653" y="308727"/>
                </a:lnTo>
                <a:lnTo>
                  <a:pt x="749093" y="274632"/>
                </a:lnTo>
                <a:lnTo>
                  <a:pt x="775906" y="237261"/>
                </a:lnTo>
                <a:lnTo>
                  <a:pt x="798794" y="196884"/>
                </a:lnTo>
                <a:lnTo>
                  <a:pt x="817457" y="153774"/>
                </a:lnTo>
                <a:lnTo>
                  <a:pt x="831596" y="108204"/>
                </a:lnTo>
                <a:lnTo>
                  <a:pt x="777494" y="108204"/>
                </a:lnTo>
                <a:lnTo>
                  <a:pt x="899160" y="0"/>
                </a:lnTo>
                <a:lnTo>
                  <a:pt x="993901" y="108204"/>
                </a:lnTo>
                <a:lnTo>
                  <a:pt x="939800" y="108204"/>
                </a:lnTo>
                <a:lnTo>
                  <a:pt x="925319" y="154734"/>
                </a:lnTo>
                <a:lnTo>
                  <a:pt x="906164" y="198602"/>
                </a:lnTo>
                <a:lnTo>
                  <a:pt x="882669" y="239543"/>
                </a:lnTo>
                <a:lnTo>
                  <a:pt x="855166" y="277294"/>
                </a:lnTo>
                <a:lnTo>
                  <a:pt x="823986" y="311591"/>
                </a:lnTo>
                <a:lnTo>
                  <a:pt x="789463" y="342171"/>
                </a:lnTo>
                <a:lnTo>
                  <a:pt x="751929" y="368769"/>
                </a:lnTo>
                <a:lnTo>
                  <a:pt x="711717" y="391123"/>
                </a:lnTo>
                <a:lnTo>
                  <a:pt x="669159" y="408968"/>
                </a:lnTo>
                <a:lnTo>
                  <a:pt x="624587" y="422041"/>
                </a:lnTo>
                <a:lnTo>
                  <a:pt x="578334" y="430078"/>
                </a:lnTo>
                <a:lnTo>
                  <a:pt x="530733" y="432816"/>
                </a:lnTo>
                <a:lnTo>
                  <a:pt x="422529" y="432816"/>
                </a:lnTo>
                <a:lnTo>
                  <a:pt x="376499" y="430276"/>
                </a:lnTo>
                <a:lnTo>
                  <a:pt x="331903" y="422833"/>
                </a:lnTo>
                <a:lnTo>
                  <a:pt x="288999" y="410750"/>
                </a:lnTo>
                <a:lnTo>
                  <a:pt x="248043" y="394293"/>
                </a:lnTo>
                <a:lnTo>
                  <a:pt x="209295" y="373724"/>
                </a:lnTo>
                <a:lnTo>
                  <a:pt x="173013" y="349308"/>
                </a:lnTo>
                <a:lnTo>
                  <a:pt x="139454" y="321308"/>
                </a:lnTo>
                <a:lnTo>
                  <a:pt x="108877" y="289990"/>
                </a:lnTo>
                <a:lnTo>
                  <a:pt x="81540" y="255616"/>
                </a:lnTo>
                <a:lnTo>
                  <a:pt x="57700" y="218451"/>
                </a:lnTo>
                <a:lnTo>
                  <a:pt x="37616" y="178759"/>
                </a:lnTo>
                <a:lnTo>
                  <a:pt x="21546" y="136803"/>
                </a:lnTo>
                <a:lnTo>
                  <a:pt x="9748" y="92849"/>
                </a:lnTo>
                <a:lnTo>
                  <a:pt x="2480" y="47160"/>
                </a:lnTo>
                <a:lnTo>
                  <a:pt x="0" y="0"/>
                </a:lnTo>
                <a:lnTo>
                  <a:pt x="108204" y="0"/>
                </a:lnTo>
                <a:lnTo>
                  <a:pt x="110684" y="47160"/>
                </a:lnTo>
                <a:lnTo>
                  <a:pt x="117952" y="92849"/>
                </a:lnTo>
                <a:lnTo>
                  <a:pt x="129750" y="136803"/>
                </a:lnTo>
                <a:lnTo>
                  <a:pt x="145820" y="178759"/>
                </a:lnTo>
                <a:lnTo>
                  <a:pt x="165904" y="218451"/>
                </a:lnTo>
                <a:lnTo>
                  <a:pt x="189744" y="255616"/>
                </a:lnTo>
                <a:lnTo>
                  <a:pt x="217081" y="289990"/>
                </a:lnTo>
                <a:lnTo>
                  <a:pt x="247658" y="321308"/>
                </a:lnTo>
                <a:lnTo>
                  <a:pt x="281217" y="349308"/>
                </a:lnTo>
                <a:lnTo>
                  <a:pt x="317500" y="373724"/>
                </a:lnTo>
                <a:lnTo>
                  <a:pt x="356247" y="394293"/>
                </a:lnTo>
                <a:lnTo>
                  <a:pt x="397203" y="410750"/>
                </a:lnTo>
                <a:lnTo>
                  <a:pt x="440107" y="422833"/>
                </a:lnTo>
                <a:lnTo>
                  <a:pt x="484703" y="430276"/>
                </a:lnTo>
                <a:lnTo>
                  <a:pt x="530733" y="432816"/>
                </a:lnTo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98805"/>
            <a:ext cx="148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</a:t>
            </a:r>
            <a:r>
              <a:rPr sz="4000" spc="5" dirty="0"/>
              <a:t>u</a:t>
            </a:r>
            <a:r>
              <a:rPr sz="4000" spc="-5" dirty="0"/>
              <a:t>t</a:t>
            </a:r>
            <a:r>
              <a:rPr sz="4000" spc="10" dirty="0"/>
              <a:t>p</a:t>
            </a:r>
            <a:r>
              <a:rPr sz="4000" spc="-5" dirty="0"/>
              <a:t>ut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2406" y="819658"/>
            <a:ext cx="257302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Perpetua"/>
                <a:cs typeface="Perpetua"/>
              </a:rPr>
              <a:t>Enter 4</a:t>
            </a:r>
            <a:r>
              <a:rPr sz="2800" b="1" spc="-55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Perpetua"/>
                <a:cs typeface="Perpetua"/>
              </a:rPr>
              <a:t>numbers:</a:t>
            </a:r>
            <a:endParaRPr sz="2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Perpetua"/>
                <a:cs typeface="Perpetua"/>
              </a:rPr>
              <a:t>1</a:t>
            </a:r>
            <a:endParaRPr sz="2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Perpetua"/>
                <a:cs typeface="Perpetua"/>
              </a:rPr>
              <a:t>2</a:t>
            </a:r>
            <a:endParaRPr sz="2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Perpetua"/>
                <a:cs typeface="Perpetua"/>
              </a:rPr>
              <a:t>3</a:t>
            </a:r>
            <a:endParaRPr sz="2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Perpetua"/>
                <a:cs typeface="Perpetua"/>
              </a:rPr>
              <a:t>4</a:t>
            </a:r>
            <a:endParaRPr sz="2800">
              <a:latin typeface="Perpetua"/>
              <a:cs typeface="Perpetua"/>
            </a:endParaRPr>
          </a:p>
          <a:p>
            <a:pPr marL="12700" marR="850900">
              <a:lnSpc>
                <a:spcPct val="100000"/>
              </a:lnSpc>
            </a:pPr>
            <a:r>
              <a:rPr sz="2800" b="1" spc="-10" dirty="0">
                <a:latin typeface="Perpetua"/>
                <a:cs typeface="Perpetua"/>
              </a:rPr>
              <a:t>Displ</a:t>
            </a:r>
            <a:r>
              <a:rPr sz="2800" b="1" spc="-110" dirty="0">
                <a:latin typeface="Perpetua"/>
                <a:cs typeface="Perpetua"/>
              </a:rPr>
              <a:t>a</a:t>
            </a:r>
            <a:r>
              <a:rPr sz="2800" b="1" spc="-5" dirty="0">
                <a:latin typeface="Perpetua"/>
                <a:cs typeface="Perpetua"/>
              </a:rPr>
              <a:t>ying:  1</a:t>
            </a:r>
            <a:endParaRPr sz="2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Perpetua"/>
                <a:cs typeface="Perpetua"/>
              </a:rPr>
              <a:t>2</a:t>
            </a:r>
            <a:endParaRPr sz="2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Perpetua"/>
                <a:cs typeface="Perpetua"/>
              </a:rPr>
              <a:t>3</a:t>
            </a:r>
            <a:endParaRPr sz="28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Perpetua"/>
                <a:cs typeface="Perpetua"/>
              </a:rPr>
              <a:t>4</a:t>
            </a:r>
            <a:endParaRPr sz="2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8371"/>
            <a:ext cx="4347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Pointers </a:t>
            </a:r>
            <a:r>
              <a:rPr sz="4000" spc="-5" dirty="0"/>
              <a:t>and</a:t>
            </a:r>
            <a:r>
              <a:rPr sz="4000" spc="-10" dirty="0"/>
              <a:t> </a:t>
            </a:r>
            <a:r>
              <a:rPr sz="4000" dirty="0"/>
              <a:t>Strings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2406" y="1110741"/>
            <a:ext cx="7776209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432434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5" dirty="0">
                <a:latin typeface="Perpetua"/>
                <a:cs typeface="Perpetua"/>
              </a:rPr>
              <a:t>Strings </a:t>
            </a:r>
            <a:r>
              <a:rPr sz="2600" b="1" dirty="0">
                <a:latin typeface="Perpetua"/>
                <a:cs typeface="Perpetua"/>
              </a:rPr>
              <a:t>as </a:t>
            </a:r>
            <a:r>
              <a:rPr sz="2600" b="1" spc="-5" dirty="0">
                <a:latin typeface="Perpetua"/>
                <a:cs typeface="Perpetua"/>
              </a:rPr>
              <a:t>arrays:</a:t>
            </a:r>
            <a:r>
              <a:rPr sz="2600" spc="-5" dirty="0">
                <a:latin typeface="Perpetua"/>
                <a:cs typeface="Perpetua"/>
              </a:rPr>
              <a:t>In </a:t>
            </a:r>
            <a:r>
              <a:rPr sz="2600" spc="-35" dirty="0">
                <a:latin typeface="Perpetua"/>
                <a:cs typeface="Perpetua"/>
              </a:rPr>
              <a:t>C,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abstract </a:t>
            </a:r>
            <a:r>
              <a:rPr sz="2600" dirty="0">
                <a:latin typeface="Perpetua"/>
                <a:cs typeface="Perpetua"/>
              </a:rPr>
              <a:t>idea of a </a:t>
            </a:r>
            <a:r>
              <a:rPr sz="2600" spc="5" dirty="0">
                <a:latin typeface="Perpetua"/>
                <a:cs typeface="Perpetua"/>
              </a:rPr>
              <a:t>string </a:t>
            </a:r>
            <a:r>
              <a:rPr sz="2600" dirty="0">
                <a:latin typeface="Perpetua"/>
                <a:cs typeface="Perpetua"/>
              </a:rPr>
              <a:t>is  </a:t>
            </a:r>
            <a:r>
              <a:rPr sz="2600" spc="-5" dirty="0">
                <a:latin typeface="Perpetua"/>
                <a:cs typeface="Perpetua"/>
              </a:rPr>
              <a:t>implemented </a:t>
            </a:r>
            <a:r>
              <a:rPr sz="2600" dirty="0">
                <a:latin typeface="Perpetua"/>
                <a:cs typeface="Perpetua"/>
              </a:rPr>
              <a:t>with just </a:t>
            </a: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of characters. </a:t>
            </a: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example,  </a:t>
            </a:r>
            <a:r>
              <a:rPr sz="2600" spc="-5" dirty="0">
                <a:latin typeface="Perpetua"/>
                <a:cs typeface="Perpetua"/>
              </a:rPr>
              <a:t>here </a:t>
            </a:r>
            <a:r>
              <a:rPr sz="2600" dirty="0">
                <a:latin typeface="Perpetua"/>
                <a:cs typeface="Perpetua"/>
              </a:rPr>
              <a:t>is a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string:</a:t>
            </a:r>
            <a:endParaRPr sz="2600">
              <a:latin typeface="Perpetua"/>
              <a:cs typeface="Perpetua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10" dirty="0">
                <a:latin typeface="Perpetua"/>
                <a:cs typeface="Perpetua"/>
              </a:rPr>
              <a:t>char </a:t>
            </a:r>
            <a:r>
              <a:rPr sz="2600" spc="-5" dirty="0">
                <a:latin typeface="Perpetua"/>
                <a:cs typeface="Perpetua"/>
              </a:rPr>
              <a:t>label[] </a:t>
            </a:r>
            <a:r>
              <a:rPr sz="2600" dirty="0">
                <a:latin typeface="Perpetua"/>
                <a:cs typeface="Perpetua"/>
              </a:rPr>
              <a:t>= </a:t>
            </a:r>
            <a:r>
              <a:rPr sz="2600" spc="5" dirty="0">
                <a:latin typeface="Perpetua"/>
                <a:cs typeface="Perpetua"/>
              </a:rPr>
              <a:t>"Single";What </a:t>
            </a: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spc="-5" dirty="0">
                <a:latin typeface="Perpetua"/>
                <a:cs typeface="Perpetua"/>
              </a:rPr>
              <a:t>looks </a:t>
            </a:r>
            <a:r>
              <a:rPr sz="2600" spc="-10" dirty="0">
                <a:latin typeface="Perpetua"/>
                <a:cs typeface="Perpetua"/>
              </a:rPr>
              <a:t>like </a:t>
            </a:r>
            <a:r>
              <a:rPr sz="2600" dirty="0">
                <a:latin typeface="Perpetua"/>
                <a:cs typeface="Perpetua"/>
              </a:rPr>
              <a:t>in memory is  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following: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4755" y="4116323"/>
          <a:ext cx="7595232" cy="949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485"/>
                <a:gridCol w="1085215"/>
                <a:gridCol w="1086485"/>
                <a:gridCol w="1085214"/>
                <a:gridCol w="1086485"/>
                <a:gridCol w="1082039"/>
                <a:gridCol w="1083309"/>
              </a:tblGrid>
              <a:tr h="949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S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i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n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g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l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e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905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\0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184785"/>
            <a:ext cx="5789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Pointers </a:t>
            </a:r>
            <a:r>
              <a:rPr sz="4000" spc="-5" dirty="0"/>
              <a:t>and </a:t>
            </a:r>
            <a:r>
              <a:rPr sz="4000" dirty="0"/>
              <a:t>Strings</a:t>
            </a:r>
            <a:r>
              <a:rPr sz="4000" spc="-35" dirty="0"/>
              <a:t> </a:t>
            </a:r>
            <a:r>
              <a:rPr sz="4000" dirty="0"/>
              <a:t>cont...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261872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612902" y="0"/>
                </a:moveTo>
                <a:lnTo>
                  <a:pt x="104902" y="0"/>
                </a:lnTo>
                <a:lnTo>
                  <a:pt x="64079" y="8247"/>
                </a:lnTo>
                <a:lnTo>
                  <a:pt x="30734" y="30734"/>
                </a:lnTo>
                <a:lnTo>
                  <a:pt x="8247" y="64079"/>
                </a:lnTo>
                <a:lnTo>
                  <a:pt x="0" y="104902"/>
                </a:lnTo>
                <a:lnTo>
                  <a:pt x="0" y="524510"/>
                </a:lnTo>
                <a:lnTo>
                  <a:pt x="8247" y="565332"/>
                </a:lnTo>
                <a:lnTo>
                  <a:pt x="30734" y="598678"/>
                </a:lnTo>
                <a:lnTo>
                  <a:pt x="64079" y="621164"/>
                </a:lnTo>
                <a:lnTo>
                  <a:pt x="104902" y="629412"/>
                </a:lnTo>
                <a:lnTo>
                  <a:pt x="612902" y="629412"/>
                </a:lnTo>
                <a:lnTo>
                  <a:pt x="653724" y="621164"/>
                </a:lnTo>
                <a:lnTo>
                  <a:pt x="687069" y="598678"/>
                </a:lnTo>
                <a:lnTo>
                  <a:pt x="709556" y="565332"/>
                </a:lnTo>
                <a:lnTo>
                  <a:pt x="717804" y="524510"/>
                </a:lnTo>
                <a:lnTo>
                  <a:pt x="717804" y="104902"/>
                </a:lnTo>
                <a:lnTo>
                  <a:pt x="709556" y="64079"/>
                </a:lnTo>
                <a:lnTo>
                  <a:pt x="687069" y="30734"/>
                </a:lnTo>
                <a:lnTo>
                  <a:pt x="653724" y="8247"/>
                </a:lnTo>
                <a:lnTo>
                  <a:pt x="61290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1872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0" y="104902"/>
                </a:moveTo>
                <a:lnTo>
                  <a:pt x="8247" y="64079"/>
                </a:lnTo>
                <a:lnTo>
                  <a:pt x="30734" y="30734"/>
                </a:lnTo>
                <a:lnTo>
                  <a:pt x="64079" y="8247"/>
                </a:lnTo>
                <a:lnTo>
                  <a:pt x="104902" y="0"/>
                </a:lnTo>
                <a:lnTo>
                  <a:pt x="612902" y="0"/>
                </a:lnTo>
                <a:lnTo>
                  <a:pt x="653724" y="8247"/>
                </a:lnTo>
                <a:lnTo>
                  <a:pt x="687069" y="30734"/>
                </a:lnTo>
                <a:lnTo>
                  <a:pt x="709556" y="64079"/>
                </a:lnTo>
                <a:lnTo>
                  <a:pt x="717804" y="104902"/>
                </a:lnTo>
                <a:lnTo>
                  <a:pt x="717804" y="524510"/>
                </a:lnTo>
                <a:lnTo>
                  <a:pt x="709556" y="565332"/>
                </a:lnTo>
                <a:lnTo>
                  <a:pt x="687070" y="598678"/>
                </a:lnTo>
                <a:lnTo>
                  <a:pt x="653724" y="621164"/>
                </a:lnTo>
                <a:lnTo>
                  <a:pt x="612902" y="629412"/>
                </a:lnTo>
                <a:lnTo>
                  <a:pt x="104902" y="629412"/>
                </a:lnTo>
                <a:lnTo>
                  <a:pt x="64079" y="621164"/>
                </a:lnTo>
                <a:lnTo>
                  <a:pt x="30734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9572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612901" y="0"/>
                </a:moveTo>
                <a:lnTo>
                  <a:pt x="104901" y="0"/>
                </a:lnTo>
                <a:lnTo>
                  <a:pt x="64079" y="8247"/>
                </a:lnTo>
                <a:lnTo>
                  <a:pt x="30733" y="30734"/>
                </a:lnTo>
                <a:lnTo>
                  <a:pt x="8247" y="64079"/>
                </a:lnTo>
                <a:lnTo>
                  <a:pt x="0" y="104902"/>
                </a:lnTo>
                <a:lnTo>
                  <a:pt x="0" y="524510"/>
                </a:lnTo>
                <a:lnTo>
                  <a:pt x="8247" y="565332"/>
                </a:lnTo>
                <a:lnTo>
                  <a:pt x="30734" y="598678"/>
                </a:lnTo>
                <a:lnTo>
                  <a:pt x="64079" y="621164"/>
                </a:lnTo>
                <a:lnTo>
                  <a:pt x="104901" y="629412"/>
                </a:lnTo>
                <a:lnTo>
                  <a:pt x="612901" y="629412"/>
                </a:lnTo>
                <a:lnTo>
                  <a:pt x="653724" y="621164"/>
                </a:lnTo>
                <a:lnTo>
                  <a:pt x="687069" y="598678"/>
                </a:lnTo>
                <a:lnTo>
                  <a:pt x="709556" y="565332"/>
                </a:lnTo>
                <a:lnTo>
                  <a:pt x="717803" y="524510"/>
                </a:lnTo>
                <a:lnTo>
                  <a:pt x="717803" y="104902"/>
                </a:lnTo>
                <a:lnTo>
                  <a:pt x="709556" y="64079"/>
                </a:lnTo>
                <a:lnTo>
                  <a:pt x="687069" y="30734"/>
                </a:lnTo>
                <a:lnTo>
                  <a:pt x="653724" y="8247"/>
                </a:lnTo>
                <a:lnTo>
                  <a:pt x="61290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9572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0" y="104902"/>
                </a:moveTo>
                <a:lnTo>
                  <a:pt x="8247" y="64079"/>
                </a:lnTo>
                <a:lnTo>
                  <a:pt x="30733" y="30734"/>
                </a:lnTo>
                <a:lnTo>
                  <a:pt x="64079" y="8247"/>
                </a:lnTo>
                <a:lnTo>
                  <a:pt x="104901" y="0"/>
                </a:lnTo>
                <a:lnTo>
                  <a:pt x="612901" y="0"/>
                </a:lnTo>
                <a:lnTo>
                  <a:pt x="653724" y="8247"/>
                </a:lnTo>
                <a:lnTo>
                  <a:pt x="687069" y="30734"/>
                </a:lnTo>
                <a:lnTo>
                  <a:pt x="709556" y="64079"/>
                </a:lnTo>
                <a:lnTo>
                  <a:pt x="717803" y="104902"/>
                </a:lnTo>
                <a:lnTo>
                  <a:pt x="717803" y="524510"/>
                </a:lnTo>
                <a:lnTo>
                  <a:pt x="709556" y="565332"/>
                </a:lnTo>
                <a:lnTo>
                  <a:pt x="687069" y="598678"/>
                </a:lnTo>
                <a:lnTo>
                  <a:pt x="653724" y="621164"/>
                </a:lnTo>
                <a:lnTo>
                  <a:pt x="612901" y="629412"/>
                </a:lnTo>
                <a:lnTo>
                  <a:pt x="104901" y="629412"/>
                </a:lnTo>
                <a:lnTo>
                  <a:pt x="64079" y="621164"/>
                </a:lnTo>
                <a:lnTo>
                  <a:pt x="30734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30423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612901" y="0"/>
                </a:moveTo>
                <a:lnTo>
                  <a:pt x="104901" y="0"/>
                </a:lnTo>
                <a:lnTo>
                  <a:pt x="64079" y="8247"/>
                </a:lnTo>
                <a:lnTo>
                  <a:pt x="30733" y="30734"/>
                </a:lnTo>
                <a:lnTo>
                  <a:pt x="8247" y="64079"/>
                </a:lnTo>
                <a:lnTo>
                  <a:pt x="0" y="104902"/>
                </a:lnTo>
                <a:lnTo>
                  <a:pt x="0" y="524510"/>
                </a:lnTo>
                <a:lnTo>
                  <a:pt x="8247" y="565332"/>
                </a:lnTo>
                <a:lnTo>
                  <a:pt x="30734" y="598678"/>
                </a:lnTo>
                <a:lnTo>
                  <a:pt x="64079" y="621164"/>
                </a:lnTo>
                <a:lnTo>
                  <a:pt x="104901" y="629412"/>
                </a:lnTo>
                <a:lnTo>
                  <a:pt x="612901" y="629412"/>
                </a:lnTo>
                <a:lnTo>
                  <a:pt x="653724" y="621164"/>
                </a:lnTo>
                <a:lnTo>
                  <a:pt x="687069" y="598678"/>
                </a:lnTo>
                <a:lnTo>
                  <a:pt x="709556" y="565332"/>
                </a:lnTo>
                <a:lnTo>
                  <a:pt x="717803" y="524510"/>
                </a:lnTo>
                <a:lnTo>
                  <a:pt x="717803" y="104902"/>
                </a:lnTo>
                <a:lnTo>
                  <a:pt x="709556" y="64079"/>
                </a:lnTo>
                <a:lnTo>
                  <a:pt x="687070" y="30734"/>
                </a:lnTo>
                <a:lnTo>
                  <a:pt x="653724" y="8247"/>
                </a:lnTo>
                <a:lnTo>
                  <a:pt x="61290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0423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0" y="104902"/>
                </a:moveTo>
                <a:lnTo>
                  <a:pt x="8247" y="64079"/>
                </a:lnTo>
                <a:lnTo>
                  <a:pt x="30733" y="30734"/>
                </a:lnTo>
                <a:lnTo>
                  <a:pt x="64079" y="8247"/>
                </a:lnTo>
                <a:lnTo>
                  <a:pt x="104901" y="0"/>
                </a:lnTo>
                <a:lnTo>
                  <a:pt x="612901" y="0"/>
                </a:lnTo>
                <a:lnTo>
                  <a:pt x="653724" y="8247"/>
                </a:lnTo>
                <a:lnTo>
                  <a:pt x="687070" y="30734"/>
                </a:lnTo>
                <a:lnTo>
                  <a:pt x="709556" y="64079"/>
                </a:lnTo>
                <a:lnTo>
                  <a:pt x="717803" y="104902"/>
                </a:lnTo>
                <a:lnTo>
                  <a:pt x="717803" y="524510"/>
                </a:lnTo>
                <a:lnTo>
                  <a:pt x="709556" y="565332"/>
                </a:lnTo>
                <a:lnTo>
                  <a:pt x="687069" y="598678"/>
                </a:lnTo>
                <a:lnTo>
                  <a:pt x="653724" y="621164"/>
                </a:lnTo>
                <a:lnTo>
                  <a:pt x="612901" y="629412"/>
                </a:lnTo>
                <a:lnTo>
                  <a:pt x="104901" y="629412"/>
                </a:lnTo>
                <a:lnTo>
                  <a:pt x="64079" y="621164"/>
                </a:lnTo>
                <a:lnTo>
                  <a:pt x="30734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9752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612901" y="0"/>
                </a:moveTo>
                <a:lnTo>
                  <a:pt x="104901" y="0"/>
                </a:lnTo>
                <a:lnTo>
                  <a:pt x="64079" y="8247"/>
                </a:lnTo>
                <a:lnTo>
                  <a:pt x="30734" y="30734"/>
                </a:lnTo>
                <a:lnTo>
                  <a:pt x="8247" y="64079"/>
                </a:lnTo>
                <a:lnTo>
                  <a:pt x="0" y="104902"/>
                </a:lnTo>
                <a:lnTo>
                  <a:pt x="0" y="524510"/>
                </a:lnTo>
                <a:lnTo>
                  <a:pt x="8247" y="565332"/>
                </a:lnTo>
                <a:lnTo>
                  <a:pt x="30733" y="598678"/>
                </a:lnTo>
                <a:lnTo>
                  <a:pt x="64079" y="621164"/>
                </a:lnTo>
                <a:lnTo>
                  <a:pt x="104901" y="629412"/>
                </a:lnTo>
                <a:lnTo>
                  <a:pt x="612901" y="629412"/>
                </a:lnTo>
                <a:lnTo>
                  <a:pt x="653724" y="621164"/>
                </a:lnTo>
                <a:lnTo>
                  <a:pt x="687069" y="598678"/>
                </a:lnTo>
                <a:lnTo>
                  <a:pt x="709556" y="565332"/>
                </a:lnTo>
                <a:lnTo>
                  <a:pt x="717803" y="524510"/>
                </a:lnTo>
                <a:lnTo>
                  <a:pt x="717803" y="104902"/>
                </a:lnTo>
                <a:lnTo>
                  <a:pt x="709556" y="64079"/>
                </a:lnTo>
                <a:lnTo>
                  <a:pt x="687070" y="30734"/>
                </a:lnTo>
                <a:lnTo>
                  <a:pt x="653724" y="8247"/>
                </a:lnTo>
                <a:lnTo>
                  <a:pt x="61290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9752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0" y="104902"/>
                </a:moveTo>
                <a:lnTo>
                  <a:pt x="8247" y="64079"/>
                </a:lnTo>
                <a:lnTo>
                  <a:pt x="30734" y="30734"/>
                </a:lnTo>
                <a:lnTo>
                  <a:pt x="64079" y="8247"/>
                </a:lnTo>
                <a:lnTo>
                  <a:pt x="104901" y="0"/>
                </a:lnTo>
                <a:lnTo>
                  <a:pt x="612901" y="0"/>
                </a:lnTo>
                <a:lnTo>
                  <a:pt x="653724" y="8247"/>
                </a:lnTo>
                <a:lnTo>
                  <a:pt x="687070" y="30734"/>
                </a:lnTo>
                <a:lnTo>
                  <a:pt x="709556" y="64079"/>
                </a:lnTo>
                <a:lnTo>
                  <a:pt x="717803" y="104902"/>
                </a:lnTo>
                <a:lnTo>
                  <a:pt x="717803" y="524510"/>
                </a:lnTo>
                <a:lnTo>
                  <a:pt x="709556" y="565332"/>
                </a:lnTo>
                <a:lnTo>
                  <a:pt x="687069" y="598678"/>
                </a:lnTo>
                <a:lnTo>
                  <a:pt x="653724" y="621164"/>
                </a:lnTo>
                <a:lnTo>
                  <a:pt x="612901" y="629412"/>
                </a:lnTo>
                <a:lnTo>
                  <a:pt x="104901" y="629412"/>
                </a:lnTo>
                <a:lnTo>
                  <a:pt x="64079" y="621164"/>
                </a:lnTo>
                <a:lnTo>
                  <a:pt x="30733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0603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612901" y="0"/>
                </a:moveTo>
                <a:lnTo>
                  <a:pt x="104901" y="0"/>
                </a:lnTo>
                <a:lnTo>
                  <a:pt x="64079" y="8247"/>
                </a:lnTo>
                <a:lnTo>
                  <a:pt x="30734" y="30734"/>
                </a:lnTo>
                <a:lnTo>
                  <a:pt x="8247" y="64079"/>
                </a:lnTo>
                <a:lnTo>
                  <a:pt x="0" y="104902"/>
                </a:lnTo>
                <a:lnTo>
                  <a:pt x="0" y="524510"/>
                </a:lnTo>
                <a:lnTo>
                  <a:pt x="8247" y="565332"/>
                </a:lnTo>
                <a:lnTo>
                  <a:pt x="30734" y="598678"/>
                </a:lnTo>
                <a:lnTo>
                  <a:pt x="64079" y="621164"/>
                </a:lnTo>
                <a:lnTo>
                  <a:pt x="104901" y="629412"/>
                </a:lnTo>
                <a:lnTo>
                  <a:pt x="612901" y="629412"/>
                </a:lnTo>
                <a:lnTo>
                  <a:pt x="653724" y="621164"/>
                </a:lnTo>
                <a:lnTo>
                  <a:pt x="687069" y="598678"/>
                </a:lnTo>
                <a:lnTo>
                  <a:pt x="709556" y="565332"/>
                </a:lnTo>
                <a:lnTo>
                  <a:pt x="717804" y="524510"/>
                </a:lnTo>
                <a:lnTo>
                  <a:pt x="717804" y="104902"/>
                </a:lnTo>
                <a:lnTo>
                  <a:pt x="709556" y="64079"/>
                </a:lnTo>
                <a:lnTo>
                  <a:pt x="687070" y="30734"/>
                </a:lnTo>
                <a:lnTo>
                  <a:pt x="653724" y="8247"/>
                </a:lnTo>
                <a:lnTo>
                  <a:pt x="61290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0603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0" y="104902"/>
                </a:moveTo>
                <a:lnTo>
                  <a:pt x="8247" y="64079"/>
                </a:lnTo>
                <a:lnTo>
                  <a:pt x="30734" y="30734"/>
                </a:lnTo>
                <a:lnTo>
                  <a:pt x="64079" y="8247"/>
                </a:lnTo>
                <a:lnTo>
                  <a:pt x="104901" y="0"/>
                </a:lnTo>
                <a:lnTo>
                  <a:pt x="612901" y="0"/>
                </a:lnTo>
                <a:lnTo>
                  <a:pt x="653724" y="8247"/>
                </a:lnTo>
                <a:lnTo>
                  <a:pt x="687070" y="30734"/>
                </a:lnTo>
                <a:lnTo>
                  <a:pt x="709556" y="64079"/>
                </a:lnTo>
                <a:lnTo>
                  <a:pt x="717804" y="104902"/>
                </a:lnTo>
                <a:lnTo>
                  <a:pt x="717804" y="524510"/>
                </a:lnTo>
                <a:lnTo>
                  <a:pt x="709556" y="565332"/>
                </a:lnTo>
                <a:lnTo>
                  <a:pt x="687070" y="598678"/>
                </a:lnTo>
                <a:lnTo>
                  <a:pt x="653724" y="621164"/>
                </a:lnTo>
                <a:lnTo>
                  <a:pt x="612901" y="629412"/>
                </a:lnTo>
                <a:lnTo>
                  <a:pt x="104901" y="629412"/>
                </a:lnTo>
                <a:lnTo>
                  <a:pt x="64079" y="621164"/>
                </a:lnTo>
                <a:lnTo>
                  <a:pt x="30734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9932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612901" y="0"/>
                </a:moveTo>
                <a:lnTo>
                  <a:pt x="104901" y="0"/>
                </a:lnTo>
                <a:lnTo>
                  <a:pt x="64079" y="8247"/>
                </a:lnTo>
                <a:lnTo>
                  <a:pt x="30734" y="30734"/>
                </a:lnTo>
                <a:lnTo>
                  <a:pt x="8247" y="64079"/>
                </a:lnTo>
                <a:lnTo>
                  <a:pt x="0" y="104902"/>
                </a:lnTo>
                <a:lnTo>
                  <a:pt x="0" y="524510"/>
                </a:lnTo>
                <a:lnTo>
                  <a:pt x="8247" y="565332"/>
                </a:lnTo>
                <a:lnTo>
                  <a:pt x="30733" y="598678"/>
                </a:lnTo>
                <a:lnTo>
                  <a:pt x="64079" y="621164"/>
                </a:lnTo>
                <a:lnTo>
                  <a:pt x="104901" y="629412"/>
                </a:lnTo>
                <a:lnTo>
                  <a:pt x="612901" y="629412"/>
                </a:lnTo>
                <a:lnTo>
                  <a:pt x="653724" y="621164"/>
                </a:lnTo>
                <a:lnTo>
                  <a:pt x="687069" y="598678"/>
                </a:lnTo>
                <a:lnTo>
                  <a:pt x="709556" y="565332"/>
                </a:lnTo>
                <a:lnTo>
                  <a:pt x="717803" y="524510"/>
                </a:lnTo>
                <a:lnTo>
                  <a:pt x="717803" y="104902"/>
                </a:lnTo>
                <a:lnTo>
                  <a:pt x="709556" y="64079"/>
                </a:lnTo>
                <a:lnTo>
                  <a:pt x="687070" y="30734"/>
                </a:lnTo>
                <a:lnTo>
                  <a:pt x="653724" y="8247"/>
                </a:lnTo>
                <a:lnTo>
                  <a:pt x="61290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9932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0" y="104902"/>
                </a:moveTo>
                <a:lnTo>
                  <a:pt x="8247" y="64079"/>
                </a:lnTo>
                <a:lnTo>
                  <a:pt x="30734" y="30734"/>
                </a:lnTo>
                <a:lnTo>
                  <a:pt x="64079" y="8247"/>
                </a:lnTo>
                <a:lnTo>
                  <a:pt x="104901" y="0"/>
                </a:lnTo>
                <a:lnTo>
                  <a:pt x="612901" y="0"/>
                </a:lnTo>
                <a:lnTo>
                  <a:pt x="653724" y="8247"/>
                </a:lnTo>
                <a:lnTo>
                  <a:pt x="687070" y="30734"/>
                </a:lnTo>
                <a:lnTo>
                  <a:pt x="709556" y="64079"/>
                </a:lnTo>
                <a:lnTo>
                  <a:pt x="717803" y="104902"/>
                </a:lnTo>
                <a:lnTo>
                  <a:pt x="717803" y="524510"/>
                </a:lnTo>
                <a:lnTo>
                  <a:pt x="709556" y="565332"/>
                </a:lnTo>
                <a:lnTo>
                  <a:pt x="687069" y="598678"/>
                </a:lnTo>
                <a:lnTo>
                  <a:pt x="653724" y="621164"/>
                </a:lnTo>
                <a:lnTo>
                  <a:pt x="612901" y="629412"/>
                </a:lnTo>
                <a:lnTo>
                  <a:pt x="104901" y="629412"/>
                </a:lnTo>
                <a:lnTo>
                  <a:pt x="64079" y="621164"/>
                </a:lnTo>
                <a:lnTo>
                  <a:pt x="30733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10784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612901" y="0"/>
                </a:moveTo>
                <a:lnTo>
                  <a:pt x="104901" y="0"/>
                </a:lnTo>
                <a:lnTo>
                  <a:pt x="64079" y="8247"/>
                </a:lnTo>
                <a:lnTo>
                  <a:pt x="30734" y="30734"/>
                </a:lnTo>
                <a:lnTo>
                  <a:pt x="8247" y="64079"/>
                </a:lnTo>
                <a:lnTo>
                  <a:pt x="0" y="104902"/>
                </a:lnTo>
                <a:lnTo>
                  <a:pt x="0" y="524510"/>
                </a:lnTo>
                <a:lnTo>
                  <a:pt x="8247" y="565332"/>
                </a:lnTo>
                <a:lnTo>
                  <a:pt x="30733" y="598678"/>
                </a:lnTo>
                <a:lnTo>
                  <a:pt x="64079" y="621164"/>
                </a:lnTo>
                <a:lnTo>
                  <a:pt x="104901" y="629412"/>
                </a:lnTo>
                <a:lnTo>
                  <a:pt x="612901" y="629412"/>
                </a:lnTo>
                <a:lnTo>
                  <a:pt x="653724" y="621164"/>
                </a:lnTo>
                <a:lnTo>
                  <a:pt x="687069" y="598678"/>
                </a:lnTo>
                <a:lnTo>
                  <a:pt x="709556" y="565332"/>
                </a:lnTo>
                <a:lnTo>
                  <a:pt x="717803" y="524510"/>
                </a:lnTo>
                <a:lnTo>
                  <a:pt x="717803" y="104902"/>
                </a:lnTo>
                <a:lnTo>
                  <a:pt x="709556" y="64079"/>
                </a:lnTo>
                <a:lnTo>
                  <a:pt x="687070" y="30734"/>
                </a:lnTo>
                <a:lnTo>
                  <a:pt x="653724" y="8247"/>
                </a:lnTo>
                <a:lnTo>
                  <a:pt x="61290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10784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5" h="629920">
                <a:moveTo>
                  <a:pt x="0" y="104902"/>
                </a:moveTo>
                <a:lnTo>
                  <a:pt x="8247" y="64079"/>
                </a:lnTo>
                <a:lnTo>
                  <a:pt x="30734" y="30734"/>
                </a:lnTo>
                <a:lnTo>
                  <a:pt x="64079" y="8247"/>
                </a:lnTo>
                <a:lnTo>
                  <a:pt x="104901" y="0"/>
                </a:lnTo>
                <a:lnTo>
                  <a:pt x="612901" y="0"/>
                </a:lnTo>
                <a:lnTo>
                  <a:pt x="653724" y="8247"/>
                </a:lnTo>
                <a:lnTo>
                  <a:pt x="687070" y="30734"/>
                </a:lnTo>
                <a:lnTo>
                  <a:pt x="709556" y="64079"/>
                </a:lnTo>
                <a:lnTo>
                  <a:pt x="717803" y="104902"/>
                </a:lnTo>
                <a:lnTo>
                  <a:pt x="717803" y="524510"/>
                </a:lnTo>
                <a:lnTo>
                  <a:pt x="709556" y="565332"/>
                </a:lnTo>
                <a:lnTo>
                  <a:pt x="687069" y="598678"/>
                </a:lnTo>
                <a:lnTo>
                  <a:pt x="653724" y="621164"/>
                </a:lnTo>
                <a:lnTo>
                  <a:pt x="612901" y="629412"/>
                </a:lnTo>
                <a:lnTo>
                  <a:pt x="104901" y="629412"/>
                </a:lnTo>
                <a:lnTo>
                  <a:pt x="64079" y="621164"/>
                </a:lnTo>
                <a:lnTo>
                  <a:pt x="30733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4339" y="819658"/>
            <a:ext cx="7510780" cy="5253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292100" indent="-274955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sz="2800" spc="-10" dirty="0">
                <a:latin typeface="Perpetua"/>
                <a:cs typeface="Perpetua"/>
              </a:rPr>
              <a:t>where </a:t>
            </a:r>
            <a:r>
              <a:rPr sz="2800" spc="-5" dirty="0">
                <a:latin typeface="Perpetua"/>
                <a:cs typeface="Perpetua"/>
              </a:rPr>
              <a:t>the </a:t>
            </a:r>
            <a:r>
              <a:rPr sz="2800" dirty="0">
                <a:latin typeface="Perpetua"/>
                <a:cs typeface="Perpetua"/>
              </a:rPr>
              <a:t>beginning </a:t>
            </a:r>
            <a:r>
              <a:rPr sz="2800" spc="-5" dirty="0">
                <a:latin typeface="Perpetua"/>
                <a:cs typeface="Perpetua"/>
              </a:rPr>
              <a:t>of the </a:t>
            </a:r>
            <a:r>
              <a:rPr sz="2800" spc="-15" dirty="0">
                <a:latin typeface="Perpetua"/>
                <a:cs typeface="Perpetua"/>
              </a:rPr>
              <a:t>array </a:t>
            </a:r>
            <a:r>
              <a:rPr sz="2800" spc="-10" dirty="0">
                <a:latin typeface="Perpetua"/>
                <a:cs typeface="Perpetua"/>
              </a:rPr>
              <a:t>is </a:t>
            </a:r>
            <a:r>
              <a:rPr sz="2800" spc="-20" dirty="0">
                <a:latin typeface="Perpetua"/>
                <a:cs typeface="Perpetua"/>
              </a:rPr>
              <a:t>at </a:t>
            </a:r>
            <a:r>
              <a:rPr sz="2800" spc="-5" dirty="0">
                <a:latin typeface="Perpetua"/>
                <a:cs typeface="Perpetua"/>
              </a:rPr>
              <a:t>some </a:t>
            </a:r>
            <a:r>
              <a:rPr sz="2800" spc="-10" dirty="0">
                <a:latin typeface="Perpetua"/>
                <a:cs typeface="Perpetua"/>
              </a:rPr>
              <a:t>location </a:t>
            </a:r>
            <a:r>
              <a:rPr sz="2800" spc="-5" dirty="0">
                <a:latin typeface="Perpetua"/>
                <a:cs typeface="Perpetua"/>
              </a:rPr>
              <a:t>in  </a:t>
            </a:r>
            <a:r>
              <a:rPr sz="2800" dirty="0">
                <a:latin typeface="Perpetua"/>
                <a:cs typeface="Perpetua"/>
              </a:rPr>
              <a:t>computer </a:t>
            </a:r>
            <a:r>
              <a:rPr sz="2800" spc="-45" dirty="0">
                <a:latin typeface="Perpetua"/>
                <a:cs typeface="Perpetua"/>
              </a:rPr>
              <a:t>memory, </a:t>
            </a:r>
            <a:r>
              <a:rPr sz="2800" dirty="0">
                <a:latin typeface="Perpetua"/>
                <a:cs typeface="Perpetua"/>
              </a:rPr>
              <a:t>for </a:t>
            </a:r>
            <a:r>
              <a:rPr sz="2800" spc="-10" dirty="0">
                <a:latin typeface="Perpetua"/>
                <a:cs typeface="Perpetua"/>
              </a:rPr>
              <a:t>example, location</a:t>
            </a:r>
            <a:r>
              <a:rPr sz="2800" spc="-204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1000.</a:t>
            </a:r>
            <a:endParaRPr sz="2800">
              <a:latin typeface="Perpetua"/>
              <a:cs typeface="Perpetua"/>
            </a:endParaRPr>
          </a:p>
          <a:p>
            <a:pPr marL="287020" indent="-2749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sz="2800" spc="-5" dirty="0">
                <a:latin typeface="Perpetua"/>
                <a:cs typeface="Perpetua"/>
              </a:rPr>
              <a:t>A </a:t>
            </a:r>
            <a:r>
              <a:rPr sz="2800" spc="5" dirty="0">
                <a:latin typeface="Perpetua"/>
                <a:cs typeface="Perpetua"/>
              </a:rPr>
              <a:t>character </a:t>
            </a:r>
            <a:r>
              <a:rPr sz="2800" spc="-15" dirty="0">
                <a:latin typeface="Perpetua"/>
                <a:cs typeface="Perpetua"/>
              </a:rPr>
              <a:t>array </a:t>
            </a:r>
            <a:r>
              <a:rPr sz="2800" spc="-5" dirty="0">
                <a:latin typeface="Perpetua"/>
                <a:cs typeface="Perpetua"/>
              </a:rPr>
              <a:t>can </a:t>
            </a:r>
            <a:r>
              <a:rPr sz="2800" spc="-45" dirty="0">
                <a:latin typeface="Perpetua"/>
                <a:cs typeface="Perpetua"/>
              </a:rPr>
              <a:t>have </a:t>
            </a:r>
            <a:r>
              <a:rPr sz="2800" spc="-15" dirty="0">
                <a:latin typeface="Perpetua"/>
                <a:cs typeface="Perpetua"/>
              </a:rPr>
              <a:t>more </a:t>
            </a:r>
            <a:r>
              <a:rPr sz="2800" spc="10" dirty="0">
                <a:latin typeface="Perpetua"/>
                <a:cs typeface="Perpetua"/>
              </a:rPr>
              <a:t>characters </a:t>
            </a:r>
            <a:r>
              <a:rPr sz="2800" spc="-5" dirty="0">
                <a:latin typeface="Perpetua"/>
                <a:cs typeface="Perpetua"/>
              </a:rPr>
              <a:t>than</a:t>
            </a:r>
            <a:r>
              <a:rPr sz="2800" spc="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the</a:t>
            </a:r>
            <a:endParaRPr sz="28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800" i="1" spc="-15" dirty="0">
                <a:latin typeface="Perpetua"/>
                <a:cs typeface="Perpetua"/>
              </a:rPr>
              <a:t>abstract </a:t>
            </a:r>
            <a:r>
              <a:rPr sz="2800" i="1" spc="5" dirty="0">
                <a:latin typeface="Perpetua"/>
                <a:cs typeface="Perpetua"/>
              </a:rPr>
              <a:t>string </a:t>
            </a:r>
            <a:r>
              <a:rPr sz="2800" spc="-5" dirty="0">
                <a:latin typeface="Perpetua"/>
                <a:cs typeface="Perpetua"/>
              </a:rPr>
              <a:t>held </a:t>
            </a:r>
            <a:r>
              <a:rPr sz="2800" spc="-10" dirty="0">
                <a:latin typeface="Perpetua"/>
                <a:cs typeface="Perpetua"/>
              </a:rPr>
              <a:t>in </a:t>
            </a:r>
            <a:r>
              <a:rPr sz="2800" spc="-5" dirty="0">
                <a:latin typeface="Perpetua"/>
                <a:cs typeface="Perpetua"/>
              </a:rPr>
              <a:t>it, as</a:t>
            </a:r>
            <a:r>
              <a:rPr sz="2800" spc="-80" dirty="0">
                <a:latin typeface="Perpetua"/>
                <a:cs typeface="Perpetua"/>
              </a:rPr>
              <a:t> </a:t>
            </a:r>
            <a:r>
              <a:rPr sz="2800" spc="-20" dirty="0">
                <a:latin typeface="Perpetua"/>
                <a:cs typeface="Perpetua"/>
              </a:rPr>
              <a:t>below:</a:t>
            </a:r>
            <a:endParaRPr sz="2800">
              <a:latin typeface="Perpetua"/>
              <a:cs typeface="Perpetua"/>
            </a:endParaRPr>
          </a:p>
          <a:p>
            <a:pPr marL="287020" indent="-274955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sz="2800" spc="10" dirty="0">
                <a:latin typeface="Perpetua"/>
                <a:cs typeface="Perpetua"/>
              </a:rPr>
              <a:t>char </a:t>
            </a:r>
            <a:r>
              <a:rPr sz="2800" spc="-5" dirty="0">
                <a:latin typeface="Perpetua"/>
                <a:cs typeface="Perpetua"/>
              </a:rPr>
              <a:t>label[10] = </a:t>
            </a:r>
            <a:r>
              <a:rPr sz="2800" spc="-10" dirty="0">
                <a:latin typeface="Perpetua"/>
                <a:cs typeface="Perpetua"/>
              </a:rPr>
              <a:t>"Single"; </a:t>
            </a:r>
            <a:r>
              <a:rPr sz="2800" spc="5" dirty="0">
                <a:latin typeface="Perpetua"/>
                <a:cs typeface="Perpetua"/>
              </a:rPr>
              <a:t>giving </a:t>
            </a:r>
            <a:r>
              <a:rPr sz="2800" spc="-5" dirty="0">
                <a:latin typeface="Perpetua"/>
                <a:cs typeface="Perpetua"/>
              </a:rPr>
              <a:t>an </a:t>
            </a:r>
            <a:r>
              <a:rPr sz="2800" spc="-15" dirty="0">
                <a:latin typeface="Perpetua"/>
                <a:cs typeface="Perpetua"/>
              </a:rPr>
              <a:t>array that </a:t>
            </a:r>
            <a:r>
              <a:rPr sz="2800" spc="-10" dirty="0">
                <a:latin typeface="Perpetua"/>
                <a:cs typeface="Perpetua"/>
              </a:rPr>
              <a:t>looks</a:t>
            </a:r>
            <a:r>
              <a:rPr sz="2800" spc="-85" dirty="0">
                <a:latin typeface="Perpetua"/>
                <a:cs typeface="Perpetua"/>
              </a:rPr>
              <a:t> </a:t>
            </a:r>
            <a:r>
              <a:rPr sz="2800" spc="-15" dirty="0">
                <a:latin typeface="Perpetua"/>
                <a:cs typeface="Perpetua"/>
              </a:rPr>
              <a:t>like:</a:t>
            </a:r>
            <a:endParaRPr sz="28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410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  <a:tabLst>
                <a:tab pos="1408430" algn="l"/>
                <a:tab pos="2101215" algn="l"/>
                <a:tab pos="2825750" algn="l"/>
                <a:tab pos="3567429" algn="l"/>
                <a:tab pos="4267835" algn="l"/>
                <a:tab pos="4925060" algn="l"/>
              </a:tabLst>
            </a:pPr>
            <a:r>
              <a:rPr sz="1800" dirty="0">
                <a:solidFill>
                  <a:srgbClr val="FFFFFF"/>
                </a:solidFill>
                <a:latin typeface="Perpetua"/>
                <a:cs typeface="Perpetua"/>
              </a:rPr>
              <a:t>S	i	n	g	l	e	</a:t>
            </a:r>
            <a:r>
              <a:rPr sz="1800" spc="-5" dirty="0">
                <a:solidFill>
                  <a:srgbClr val="FFFFFF"/>
                </a:solidFill>
                <a:latin typeface="Perpetua"/>
                <a:cs typeface="Perpetua"/>
              </a:rPr>
              <a:t>\0</a:t>
            </a:r>
            <a:endParaRPr sz="1800">
              <a:latin typeface="Perpetua"/>
              <a:cs typeface="Perpetua"/>
            </a:endParaRPr>
          </a:p>
          <a:p>
            <a:pPr marL="287020" marR="52069" indent="-274955">
              <a:lnSpc>
                <a:spcPct val="100000"/>
              </a:lnSpc>
              <a:spcBef>
                <a:spcPts val="163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sz="2800" spc="-55" dirty="0">
                <a:latin typeface="Perpetua"/>
                <a:cs typeface="Perpetua"/>
              </a:rPr>
              <a:t>we </a:t>
            </a:r>
            <a:r>
              <a:rPr sz="2800" spc="-5" dirty="0">
                <a:latin typeface="Perpetua"/>
                <a:cs typeface="Perpetua"/>
              </a:rPr>
              <a:t>can access </a:t>
            </a:r>
            <a:r>
              <a:rPr sz="2800" spc="10" dirty="0">
                <a:latin typeface="Perpetua"/>
                <a:cs typeface="Perpetua"/>
              </a:rPr>
              <a:t>each </a:t>
            </a:r>
            <a:r>
              <a:rPr sz="2800" spc="5" dirty="0">
                <a:latin typeface="Perpetua"/>
                <a:cs typeface="Perpetua"/>
              </a:rPr>
              <a:t>character </a:t>
            </a:r>
            <a:r>
              <a:rPr sz="2800" spc="-5" dirty="0">
                <a:latin typeface="Perpetua"/>
                <a:cs typeface="Perpetua"/>
              </a:rPr>
              <a:t>in the </a:t>
            </a:r>
            <a:r>
              <a:rPr sz="2800" spc="-15" dirty="0">
                <a:latin typeface="Perpetua"/>
                <a:cs typeface="Perpetua"/>
              </a:rPr>
              <a:t>array </a:t>
            </a:r>
            <a:r>
              <a:rPr sz="2800" spc="-5" dirty="0">
                <a:latin typeface="Perpetua"/>
                <a:cs typeface="Perpetua"/>
              </a:rPr>
              <a:t>using </a:t>
            </a:r>
            <a:r>
              <a:rPr sz="2800" dirty="0">
                <a:latin typeface="Perpetua"/>
                <a:cs typeface="Perpetua"/>
              </a:rPr>
              <a:t>subscript  </a:t>
            </a:r>
            <a:r>
              <a:rPr sz="2800" spc="-5" dirty="0">
                <a:latin typeface="Perpetua"/>
                <a:cs typeface="Perpetua"/>
              </a:rPr>
              <a:t>notation, as</a:t>
            </a:r>
            <a:r>
              <a:rPr sz="2800" spc="-114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in:</a:t>
            </a:r>
            <a:endParaRPr sz="2800">
              <a:latin typeface="Perpetua"/>
              <a:cs typeface="Perpetua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800" dirty="0">
                <a:latin typeface="Perpetua"/>
                <a:cs typeface="Perpetua"/>
              </a:rPr>
              <a:t>printf("Third </a:t>
            </a:r>
            <a:r>
              <a:rPr sz="2800" spc="10" dirty="0">
                <a:latin typeface="Perpetua"/>
                <a:cs typeface="Perpetua"/>
              </a:rPr>
              <a:t>char </a:t>
            </a:r>
            <a:r>
              <a:rPr sz="2800" spc="-5" dirty="0">
                <a:latin typeface="Perpetua"/>
                <a:cs typeface="Perpetua"/>
              </a:rPr>
              <a:t>is: %c\n",</a:t>
            </a:r>
            <a:r>
              <a:rPr sz="2800" spc="-26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label[2]);</a:t>
            </a:r>
            <a:endParaRPr sz="2800">
              <a:latin typeface="Perpetua"/>
              <a:cs typeface="Perpetua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sz="2800" spc="5" dirty="0">
                <a:latin typeface="Perpetua"/>
                <a:cs typeface="Perpetua"/>
              </a:rPr>
              <a:t>which prints </a:t>
            </a:r>
            <a:r>
              <a:rPr sz="2800" spc="-5" dirty="0">
                <a:latin typeface="Perpetua"/>
                <a:cs typeface="Perpetua"/>
              </a:rPr>
              <a:t>out the third </a:t>
            </a:r>
            <a:r>
              <a:rPr sz="2800" spc="-20" dirty="0">
                <a:latin typeface="Perpetua"/>
                <a:cs typeface="Perpetua"/>
              </a:rPr>
              <a:t>character,</a:t>
            </a:r>
            <a:r>
              <a:rPr sz="2800" spc="-150" dirty="0">
                <a:latin typeface="Perpetua"/>
                <a:cs typeface="Perpetua"/>
              </a:rPr>
              <a:t> </a:t>
            </a:r>
            <a:r>
              <a:rPr sz="2800" b="1" spc="-5" dirty="0">
                <a:latin typeface="Perpetua"/>
                <a:cs typeface="Perpetua"/>
              </a:rPr>
              <a:t>n</a:t>
            </a:r>
            <a:r>
              <a:rPr sz="2800" spc="-5" dirty="0">
                <a:latin typeface="Perpetua"/>
                <a:cs typeface="Perpetua"/>
              </a:rPr>
              <a:t>.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30111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4" h="629920">
                <a:moveTo>
                  <a:pt x="612902" y="0"/>
                </a:moveTo>
                <a:lnTo>
                  <a:pt x="104901" y="0"/>
                </a:lnTo>
                <a:lnTo>
                  <a:pt x="64079" y="8247"/>
                </a:lnTo>
                <a:lnTo>
                  <a:pt x="30734" y="30734"/>
                </a:lnTo>
                <a:lnTo>
                  <a:pt x="8247" y="64079"/>
                </a:lnTo>
                <a:lnTo>
                  <a:pt x="0" y="104902"/>
                </a:lnTo>
                <a:lnTo>
                  <a:pt x="0" y="524510"/>
                </a:lnTo>
                <a:lnTo>
                  <a:pt x="8247" y="565332"/>
                </a:lnTo>
                <a:lnTo>
                  <a:pt x="30733" y="598678"/>
                </a:lnTo>
                <a:lnTo>
                  <a:pt x="64079" y="621164"/>
                </a:lnTo>
                <a:lnTo>
                  <a:pt x="104901" y="629412"/>
                </a:lnTo>
                <a:lnTo>
                  <a:pt x="612902" y="629412"/>
                </a:lnTo>
                <a:lnTo>
                  <a:pt x="653724" y="621164"/>
                </a:lnTo>
                <a:lnTo>
                  <a:pt x="687070" y="598678"/>
                </a:lnTo>
                <a:lnTo>
                  <a:pt x="709556" y="565332"/>
                </a:lnTo>
                <a:lnTo>
                  <a:pt x="717804" y="524510"/>
                </a:lnTo>
                <a:lnTo>
                  <a:pt x="717804" y="104902"/>
                </a:lnTo>
                <a:lnTo>
                  <a:pt x="709556" y="64079"/>
                </a:lnTo>
                <a:lnTo>
                  <a:pt x="687070" y="30734"/>
                </a:lnTo>
                <a:lnTo>
                  <a:pt x="653724" y="8247"/>
                </a:lnTo>
                <a:lnTo>
                  <a:pt x="61290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0111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4" h="629920">
                <a:moveTo>
                  <a:pt x="0" y="104902"/>
                </a:moveTo>
                <a:lnTo>
                  <a:pt x="8247" y="64079"/>
                </a:lnTo>
                <a:lnTo>
                  <a:pt x="30734" y="30734"/>
                </a:lnTo>
                <a:lnTo>
                  <a:pt x="64079" y="8247"/>
                </a:lnTo>
                <a:lnTo>
                  <a:pt x="104901" y="0"/>
                </a:lnTo>
                <a:lnTo>
                  <a:pt x="612902" y="0"/>
                </a:lnTo>
                <a:lnTo>
                  <a:pt x="653724" y="8247"/>
                </a:lnTo>
                <a:lnTo>
                  <a:pt x="687070" y="30734"/>
                </a:lnTo>
                <a:lnTo>
                  <a:pt x="709556" y="64079"/>
                </a:lnTo>
                <a:lnTo>
                  <a:pt x="717804" y="104902"/>
                </a:lnTo>
                <a:lnTo>
                  <a:pt x="717804" y="524510"/>
                </a:lnTo>
                <a:lnTo>
                  <a:pt x="709556" y="565332"/>
                </a:lnTo>
                <a:lnTo>
                  <a:pt x="687070" y="598678"/>
                </a:lnTo>
                <a:lnTo>
                  <a:pt x="653724" y="621164"/>
                </a:lnTo>
                <a:lnTo>
                  <a:pt x="612902" y="629412"/>
                </a:lnTo>
                <a:lnTo>
                  <a:pt x="104901" y="629412"/>
                </a:lnTo>
                <a:lnTo>
                  <a:pt x="64079" y="621164"/>
                </a:lnTo>
                <a:lnTo>
                  <a:pt x="30733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50964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4" h="629920">
                <a:moveTo>
                  <a:pt x="612901" y="0"/>
                </a:moveTo>
                <a:lnTo>
                  <a:pt x="104901" y="0"/>
                </a:lnTo>
                <a:lnTo>
                  <a:pt x="64079" y="8247"/>
                </a:lnTo>
                <a:lnTo>
                  <a:pt x="30733" y="30734"/>
                </a:lnTo>
                <a:lnTo>
                  <a:pt x="8247" y="64079"/>
                </a:lnTo>
                <a:lnTo>
                  <a:pt x="0" y="104902"/>
                </a:lnTo>
                <a:lnTo>
                  <a:pt x="0" y="524510"/>
                </a:lnTo>
                <a:lnTo>
                  <a:pt x="8247" y="565332"/>
                </a:lnTo>
                <a:lnTo>
                  <a:pt x="30733" y="598678"/>
                </a:lnTo>
                <a:lnTo>
                  <a:pt x="64079" y="621164"/>
                </a:lnTo>
                <a:lnTo>
                  <a:pt x="104901" y="629412"/>
                </a:lnTo>
                <a:lnTo>
                  <a:pt x="612901" y="629412"/>
                </a:lnTo>
                <a:lnTo>
                  <a:pt x="653724" y="621164"/>
                </a:lnTo>
                <a:lnTo>
                  <a:pt x="687070" y="598678"/>
                </a:lnTo>
                <a:lnTo>
                  <a:pt x="709556" y="565332"/>
                </a:lnTo>
                <a:lnTo>
                  <a:pt x="717803" y="524510"/>
                </a:lnTo>
                <a:lnTo>
                  <a:pt x="717803" y="104902"/>
                </a:lnTo>
                <a:lnTo>
                  <a:pt x="709556" y="64079"/>
                </a:lnTo>
                <a:lnTo>
                  <a:pt x="687070" y="30734"/>
                </a:lnTo>
                <a:lnTo>
                  <a:pt x="653724" y="8247"/>
                </a:lnTo>
                <a:lnTo>
                  <a:pt x="61290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0964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4" h="629920">
                <a:moveTo>
                  <a:pt x="0" y="104902"/>
                </a:moveTo>
                <a:lnTo>
                  <a:pt x="8247" y="64079"/>
                </a:lnTo>
                <a:lnTo>
                  <a:pt x="30733" y="30734"/>
                </a:lnTo>
                <a:lnTo>
                  <a:pt x="64079" y="8247"/>
                </a:lnTo>
                <a:lnTo>
                  <a:pt x="104901" y="0"/>
                </a:lnTo>
                <a:lnTo>
                  <a:pt x="612901" y="0"/>
                </a:lnTo>
                <a:lnTo>
                  <a:pt x="653724" y="8247"/>
                </a:lnTo>
                <a:lnTo>
                  <a:pt x="687070" y="30734"/>
                </a:lnTo>
                <a:lnTo>
                  <a:pt x="709556" y="64079"/>
                </a:lnTo>
                <a:lnTo>
                  <a:pt x="717803" y="104902"/>
                </a:lnTo>
                <a:lnTo>
                  <a:pt x="717803" y="524510"/>
                </a:lnTo>
                <a:lnTo>
                  <a:pt x="709556" y="565332"/>
                </a:lnTo>
                <a:lnTo>
                  <a:pt x="687070" y="598678"/>
                </a:lnTo>
                <a:lnTo>
                  <a:pt x="653724" y="621164"/>
                </a:lnTo>
                <a:lnTo>
                  <a:pt x="612901" y="629412"/>
                </a:lnTo>
                <a:lnTo>
                  <a:pt x="104901" y="629412"/>
                </a:lnTo>
                <a:lnTo>
                  <a:pt x="64079" y="621164"/>
                </a:lnTo>
                <a:lnTo>
                  <a:pt x="30733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0292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4" h="629920">
                <a:moveTo>
                  <a:pt x="612901" y="0"/>
                </a:moveTo>
                <a:lnTo>
                  <a:pt x="104901" y="0"/>
                </a:lnTo>
                <a:lnTo>
                  <a:pt x="64079" y="8247"/>
                </a:lnTo>
                <a:lnTo>
                  <a:pt x="30733" y="30734"/>
                </a:lnTo>
                <a:lnTo>
                  <a:pt x="8247" y="64079"/>
                </a:lnTo>
                <a:lnTo>
                  <a:pt x="0" y="104902"/>
                </a:lnTo>
                <a:lnTo>
                  <a:pt x="0" y="524510"/>
                </a:lnTo>
                <a:lnTo>
                  <a:pt x="8247" y="565332"/>
                </a:lnTo>
                <a:lnTo>
                  <a:pt x="30733" y="598678"/>
                </a:lnTo>
                <a:lnTo>
                  <a:pt x="64079" y="621164"/>
                </a:lnTo>
                <a:lnTo>
                  <a:pt x="104901" y="629412"/>
                </a:lnTo>
                <a:lnTo>
                  <a:pt x="612901" y="629412"/>
                </a:lnTo>
                <a:lnTo>
                  <a:pt x="653724" y="621164"/>
                </a:lnTo>
                <a:lnTo>
                  <a:pt x="687070" y="598678"/>
                </a:lnTo>
                <a:lnTo>
                  <a:pt x="709556" y="565332"/>
                </a:lnTo>
                <a:lnTo>
                  <a:pt x="717803" y="524510"/>
                </a:lnTo>
                <a:lnTo>
                  <a:pt x="717803" y="104902"/>
                </a:lnTo>
                <a:lnTo>
                  <a:pt x="709556" y="64079"/>
                </a:lnTo>
                <a:lnTo>
                  <a:pt x="687070" y="30734"/>
                </a:lnTo>
                <a:lnTo>
                  <a:pt x="653724" y="8247"/>
                </a:lnTo>
                <a:lnTo>
                  <a:pt x="61290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70292" y="3572255"/>
            <a:ext cx="718185" cy="629920"/>
          </a:xfrm>
          <a:custGeom>
            <a:avLst/>
            <a:gdLst/>
            <a:ahLst/>
            <a:cxnLst/>
            <a:rect l="l" t="t" r="r" b="b"/>
            <a:pathLst>
              <a:path w="718184" h="629920">
                <a:moveTo>
                  <a:pt x="0" y="104902"/>
                </a:moveTo>
                <a:lnTo>
                  <a:pt x="8247" y="64079"/>
                </a:lnTo>
                <a:lnTo>
                  <a:pt x="30733" y="30734"/>
                </a:lnTo>
                <a:lnTo>
                  <a:pt x="64079" y="8247"/>
                </a:lnTo>
                <a:lnTo>
                  <a:pt x="104901" y="0"/>
                </a:lnTo>
                <a:lnTo>
                  <a:pt x="612901" y="0"/>
                </a:lnTo>
                <a:lnTo>
                  <a:pt x="653724" y="8247"/>
                </a:lnTo>
                <a:lnTo>
                  <a:pt x="687070" y="30734"/>
                </a:lnTo>
                <a:lnTo>
                  <a:pt x="709556" y="64079"/>
                </a:lnTo>
                <a:lnTo>
                  <a:pt x="717803" y="104902"/>
                </a:lnTo>
                <a:lnTo>
                  <a:pt x="717803" y="524510"/>
                </a:lnTo>
                <a:lnTo>
                  <a:pt x="709556" y="565332"/>
                </a:lnTo>
                <a:lnTo>
                  <a:pt x="687070" y="598678"/>
                </a:lnTo>
                <a:lnTo>
                  <a:pt x="653724" y="621164"/>
                </a:lnTo>
                <a:lnTo>
                  <a:pt x="612901" y="629412"/>
                </a:lnTo>
                <a:lnTo>
                  <a:pt x="104901" y="629412"/>
                </a:lnTo>
                <a:lnTo>
                  <a:pt x="64079" y="621164"/>
                </a:lnTo>
                <a:lnTo>
                  <a:pt x="30733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Disadvantage </a:t>
            </a:r>
            <a:r>
              <a:rPr sz="3600" dirty="0"/>
              <a:t>Of Creating Strings</a:t>
            </a:r>
            <a:r>
              <a:rPr sz="3600" spc="-114" dirty="0"/>
              <a:t> </a:t>
            </a:r>
            <a:r>
              <a:rPr sz="3600" spc="5" dirty="0"/>
              <a:t>Using  The </a:t>
            </a:r>
            <a:r>
              <a:rPr sz="3600" spc="-5" dirty="0"/>
              <a:t>Character</a:t>
            </a:r>
            <a:r>
              <a:rPr sz="3600" spc="-65" dirty="0"/>
              <a:t> </a:t>
            </a:r>
            <a:r>
              <a:rPr sz="3600" spc="-15" dirty="0"/>
              <a:t>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4339" y="1433830"/>
            <a:ext cx="7812405" cy="4640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37185" algn="l"/>
                <a:tab pos="337820" algn="l"/>
              </a:tabLst>
            </a:pPr>
            <a:r>
              <a:rPr dirty="0"/>
              <a:t>	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0" dirty="0">
                <a:latin typeface="Perpetua"/>
                <a:cs typeface="Perpetua"/>
              </a:rPr>
              <a:t>disadvantage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10" dirty="0">
                <a:latin typeface="Perpetua"/>
                <a:cs typeface="Perpetua"/>
              </a:rPr>
              <a:t>creating </a:t>
            </a:r>
            <a:r>
              <a:rPr sz="2600" spc="5" dirty="0">
                <a:latin typeface="Perpetua"/>
                <a:cs typeface="Perpetua"/>
              </a:rPr>
              <a:t>strings </a:t>
            </a:r>
            <a:r>
              <a:rPr sz="2600" spc="-5" dirty="0">
                <a:latin typeface="Perpetua"/>
                <a:cs typeface="Perpetua"/>
              </a:rPr>
              <a:t>using </a:t>
            </a:r>
            <a:r>
              <a:rPr sz="2600" dirty="0">
                <a:latin typeface="Perpetua"/>
                <a:cs typeface="Perpetua"/>
              </a:rPr>
              <a:t>the character </a:t>
            </a:r>
            <a:r>
              <a:rPr sz="2600" spc="-15" dirty="0">
                <a:latin typeface="Perpetua"/>
                <a:cs typeface="Perpetua"/>
              </a:rPr>
              <a:t>array  </a:t>
            </a:r>
            <a:r>
              <a:rPr sz="2600" i="1" spc="-5" dirty="0">
                <a:latin typeface="Perpetua"/>
                <a:cs typeface="Perpetua"/>
              </a:rPr>
              <a:t>syntax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-15" dirty="0">
                <a:latin typeface="Perpetua"/>
                <a:cs typeface="Perpetua"/>
              </a:rPr>
              <a:t>you </a:t>
            </a:r>
            <a:r>
              <a:rPr sz="2600" spc="-5" dirty="0">
                <a:latin typeface="Perpetua"/>
                <a:cs typeface="Perpetua"/>
              </a:rPr>
              <a:t>must </a:t>
            </a:r>
            <a:r>
              <a:rPr sz="2600" spc="-35" dirty="0">
                <a:latin typeface="Perpetua"/>
                <a:cs typeface="Perpetua"/>
              </a:rPr>
              <a:t>say </a:t>
            </a:r>
            <a:r>
              <a:rPr sz="2600" dirty="0">
                <a:latin typeface="Perpetua"/>
                <a:cs typeface="Perpetua"/>
              </a:rPr>
              <a:t>ahead of time </a:t>
            </a:r>
            <a:r>
              <a:rPr sz="2600" spc="-25" dirty="0">
                <a:latin typeface="Perpetua"/>
                <a:cs typeface="Perpetua"/>
              </a:rPr>
              <a:t>how </a:t>
            </a:r>
            <a:r>
              <a:rPr sz="2600" spc="-20" dirty="0">
                <a:latin typeface="Perpetua"/>
                <a:cs typeface="Perpetua"/>
              </a:rPr>
              <a:t>many </a:t>
            </a:r>
            <a:r>
              <a:rPr sz="2600" spc="5" dirty="0">
                <a:latin typeface="Perpetua"/>
                <a:cs typeface="Perpetua"/>
              </a:rPr>
              <a:t>characters 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spc="-35" dirty="0">
                <a:latin typeface="Perpetua"/>
                <a:cs typeface="Perpetua"/>
              </a:rPr>
              <a:t>may </a:t>
            </a:r>
            <a:r>
              <a:rPr sz="2600" spc="-5" dirty="0">
                <a:latin typeface="Perpetua"/>
                <a:cs typeface="Perpetua"/>
              </a:rPr>
              <a:t>hold. </a:t>
            </a: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example, </a:t>
            </a: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10" dirty="0">
                <a:latin typeface="Perpetua"/>
                <a:cs typeface="Perpetua"/>
              </a:rPr>
              <a:t>following </a:t>
            </a:r>
            <a:r>
              <a:rPr sz="2600" spc="-15" dirty="0">
                <a:latin typeface="Perpetua"/>
                <a:cs typeface="Perpetua"/>
              </a:rPr>
              <a:t>array  </a:t>
            </a:r>
            <a:r>
              <a:rPr sz="2600" dirty="0">
                <a:latin typeface="Perpetua"/>
                <a:cs typeface="Perpetua"/>
              </a:rPr>
              <a:t>definitions, </a:t>
            </a:r>
            <a:r>
              <a:rPr sz="2600" spc="-50" dirty="0">
                <a:latin typeface="Perpetua"/>
                <a:cs typeface="Perpetua"/>
              </a:rPr>
              <a:t>we </a:t>
            </a:r>
            <a:r>
              <a:rPr sz="2600" spc="-5" dirty="0">
                <a:latin typeface="Perpetua"/>
                <a:cs typeface="Perpetua"/>
              </a:rPr>
              <a:t>state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number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5" dirty="0">
                <a:latin typeface="Perpetua"/>
                <a:cs typeface="Perpetua"/>
              </a:rPr>
              <a:t>characters </a:t>
            </a:r>
            <a:r>
              <a:rPr sz="2600" dirty="0">
                <a:latin typeface="Perpetua"/>
                <a:cs typeface="Perpetua"/>
              </a:rPr>
              <a:t>(either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implicitly 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10" dirty="0">
                <a:latin typeface="Perpetua"/>
                <a:cs typeface="Perpetua"/>
              </a:rPr>
              <a:t>explicitly) </a:t>
            </a:r>
            <a:r>
              <a:rPr sz="2600" dirty="0">
                <a:latin typeface="Perpetua"/>
                <a:cs typeface="Perpetua"/>
              </a:rPr>
              <a:t>to be </a:t>
            </a:r>
            <a:r>
              <a:rPr sz="2600" spc="-10" dirty="0">
                <a:latin typeface="Perpetua"/>
                <a:cs typeface="Perpetua"/>
              </a:rPr>
              <a:t>allocated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array.</a:t>
            </a:r>
            <a:endParaRPr sz="2600">
              <a:latin typeface="Perpetua"/>
              <a:cs typeface="Perpetua"/>
            </a:endParaRPr>
          </a:p>
          <a:p>
            <a:pPr marL="332740" marR="2415540">
              <a:lnSpc>
                <a:spcPts val="3529"/>
              </a:lnSpc>
              <a:spcBef>
                <a:spcPts val="170"/>
              </a:spcBef>
            </a:pPr>
            <a:r>
              <a:rPr sz="2600" spc="10" dirty="0">
                <a:solidFill>
                  <a:srgbClr val="6F493C"/>
                </a:solidFill>
                <a:latin typeface="Perpetua"/>
                <a:cs typeface="Perpetua"/>
              </a:rPr>
              <a:t>char </a:t>
            </a:r>
            <a:r>
              <a:rPr sz="2600" spc="-5" dirty="0">
                <a:solidFill>
                  <a:srgbClr val="6F493C"/>
                </a:solidFill>
                <a:latin typeface="Perpetua"/>
                <a:cs typeface="Perpetua"/>
              </a:rPr>
              <a:t>label[] </a:t>
            </a:r>
            <a:r>
              <a:rPr sz="2600" dirty="0">
                <a:solidFill>
                  <a:srgbClr val="6F493C"/>
                </a:solidFill>
                <a:latin typeface="Perpetua"/>
                <a:cs typeface="Perpetua"/>
              </a:rPr>
              <a:t>= </a:t>
            </a:r>
            <a:r>
              <a:rPr sz="2600" spc="-5" dirty="0">
                <a:solidFill>
                  <a:srgbClr val="6F493C"/>
                </a:solidFill>
                <a:latin typeface="Perpetua"/>
                <a:cs typeface="Perpetua"/>
              </a:rPr>
              <a:t>"Single"; </a:t>
            </a:r>
            <a:r>
              <a:rPr sz="2600" dirty="0">
                <a:solidFill>
                  <a:srgbClr val="6F493C"/>
                </a:solidFill>
                <a:latin typeface="Perpetua"/>
                <a:cs typeface="Perpetua"/>
              </a:rPr>
              <a:t>/* 7 </a:t>
            </a:r>
            <a:r>
              <a:rPr sz="2600" spc="5" dirty="0">
                <a:solidFill>
                  <a:srgbClr val="6F493C"/>
                </a:solidFill>
                <a:latin typeface="Perpetua"/>
                <a:cs typeface="Perpetua"/>
              </a:rPr>
              <a:t>characters</a:t>
            </a:r>
            <a:r>
              <a:rPr sz="2600" spc="-110" dirty="0">
                <a:solidFill>
                  <a:srgbClr val="6F493C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493C"/>
                </a:solidFill>
                <a:latin typeface="Perpetua"/>
                <a:cs typeface="Perpetua"/>
              </a:rPr>
              <a:t>*/  </a:t>
            </a:r>
            <a:r>
              <a:rPr sz="2600" spc="10" dirty="0">
                <a:solidFill>
                  <a:srgbClr val="6F493C"/>
                </a:solidFill>
                <a:latin typeface="Perpetua"/>
                <a:cs typeface="Perpetua"/>
              </a:rPr>
              <a:t>char </a:t>
            </a:r>
            <a:r>
              <a:rPr sz="2600" spc="-5" dirty="0">
                <a:solidFill>
                  <a:srgbClr val="6F493C"/>
                </a:solidFill>
                <a:latin typeface="Perpetua"/>
                <a:cs typeface="Perpetua"/>
              </a:rPr>
              <a:t>label[10] </a:t>
            </a:r>
            <a:r>
              <a:rPr sz="2600" dirty="0">
                <a:solidFill>
                  <a:srgbClr val="6F493C"/>
                </a:solidFill>
                <a:latin typeface="Perpetua"/>
                <a:cs typeface="Perpetua"/>
              </a:rPr>
              <a:t>=</a:t>
            </a:r>
            <a:r>
              <a:rPr sz="2600" spc="-15" dirty="0">
                <a:solidFill>
                  <a:srgbClr val="6F493C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493C"/>
                </a:solidFill>
                <a:latin typeface="Perpetua"/>
                <a:cs typeface="Perpetua"/>
              </a:rPr>
              <a:t>"Single";</a:t>
            </a:r>
            <a:endParaRPr sz="2600">
              <a:latin typeface="Perpetua"/>
              <a:cs typeface="Perpetua"/>
            </a:endParaRPr>
          </a:p>
          <a:p>
            <a:pPr marL="287020" marR="450850" indent="-274955">
              <a:lnSpc>
                <a:spcPct val="100000"/>
              </a:lnSpc>
              <a:spcBef>
                <a:spcPts val="41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Perpetua"/>
                <a:cs typeface="Perpetua"/>
              </a:rPr>
              <a:t>Thus, </a:t>
            </a:r>
            <a:r>
              <a:rPr sz="2600" spc="-15" dirty="0">
                <a:latin typeface="Perpetua"/>
                <a:cs typeface="Perpetua"/>
              </a:rPr>
              <a:t>you </a:t>
            </a:r>
            <a:r>
              <a:rPr sz="2600" spc="-5" dirty="0">
                <a:latin typeface="Perpetua"/>
                <a:cs typeface="Perpetua"/>
              </a:rPr>
              <a:t>must specify the maximum number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characters  </a:t>
            </a:r>
            <a:r>
              <a:rPr sz="2600" spc="-15" dirty="0">
                <a:latin typeface="Perpetua"/>
                <a:cs typeface="Perpetua"/>
              </a:rPr>
              <a:t>you </a:t>
            </a:r>
            <a:r>
              <a:rPr sz="2600" dirty="0">
                <a:latin typeface="Perpetua"/>
                <a:cs typeface="Perpetua"/>
              </a:rPr>
              <a:t>will </a:t>
            </a:r>
            <a:r>
              <a:rPr sz="2600" spc="-20" dirty="0">
                <a:latin typeface="Perpetua"/>
                <a:cs typeface="Perpetua"/>
              </a:rPr>
              <a:t>ever </a:t>
            </a:r>
            <a:r>
              <a:rPr sz="2600" dirty="0">
                <a:latin typeface="Perpetua"/>
                <a:cs typeface="Perpetua"/>
              </a:rPr>
              <a:t>need to </a:t>
            </a:r>
            <a:r>
              <a:rPr sz="2600" spc="-5" dirty="0">
                <a:latin typeface="Perpetua"/>
                <a:cs typeface="Perpetua"/>
              </a:rPr>
              <a:t>store </a:t>
            </a:r>
            <a:r>
              <a:rPr sz="2600" dirty="0">
                <a:latin typeface="Perpetua"/>
                <a:cs typeface="Perpetua"/>
              </a:rPr>
              <a:t>in an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array.</a:t>
            </a:r>
            <a:endParaRPr sz="2600">
              <a:latin typeface="Perpetua"/>
              <a:cs typeface="Perpetua"/>
            </a:endParaRPr>
          </a:p>
          <a:p>
            <a:pPr marL="287020" marR="652145" indent="-2749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type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spc="-10" dirty="0">
                <a:latin typeface="Perpetua"/>
                <a:cs typeface="Perpetua"/>
              </a:rPr>
              <a:t>allocation, </a:t>
            </a:r>
            <a:r>
              <a:rPr sz="2600" spc="-5" dirty="0">
                <a:latin typeface="Perpetua"/>
                <a:cs typeface="Perpetua"/>
              </a:rPr>
              <a:t>where </a:t>
            </a:r>
            <a:r>
              <a:rPr sz="2600" dirty="0">
                <a:latin typeface="Perpetua"/>
                <a:cs typeface="Perpetua"/>
              </a:rPr>
              <a:t>the size of the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is  </a:t>
            </a:r>
            <a:r>
              <a:rPr sz="2600" spc="5" dirty="0">
                <a:latin typeface="Perpetua"/>
                <a:cs typeface="Perpetua"/>
              </a:rPr>
              <a:t>determined </a:t>
            </a:r>
            <a:r>
              <a:rPr sz="2600" spc="-20" dirty="0">
                <a:latin typeface="Perpetua"/>
                <a:cs typeface="Perpetua"/>
              </a:rPr>
              <a:t>at </a:t>
            </a:r>
            <a:r>
              <a:rPr sz="2600" spc="-5" dirty="0">
                <a:latin typeface="Perpetua"/>
                <a:cs typeface="Perpetua"/>
              </a:rPr>
              <a:t>compile-time,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called </a:t>
            </a:r>
            <a:r>
              <a:rPr sz="2600" i="1" spc="-5" dirty="0">
                <a:latin typeface="Perpetua"/>
                <a:cs typeface="Perpetua"/>
              </a:rPr>
              <a:t>static</a:t>
            </a:r>
            <a:r>
              <a:rPr sz="2600" i="1" spc="-114" dirty="0">
                <a:latin typeface="Perpetua"/>
                <a:cs typeface="Perpetua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allocation</a:t>
            </a:r>
            <a:r>
              <a:rPr sz="2600" spc="-5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28371"/>
            <a:ext cx="3793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String </a:t>
            </a:r>
            <a:r>
              <a:rPr sz="4000" spc="-5" dirty="0"/>
              <a:t>as</a:t>
            </a:r>
            <a:r>
              <a:rPr sz="4000" spc="-65" dirty="0"/>
              <a:t> </a:t>
            </a:r>
            <a:r>
              <a:rPr sz="4000" spc="-15" dirty="0"/>
              <a:t>Pointers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02437" y="1038859"/>
            <a:ext cx="8208009" cy="484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35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Another </a:t>
            </a:r>
            <a:r>
              <a:rPr sz="2600" spc="-40" dirty="0">
                <a:latin typeface="Perpetua"/>
                <a:cs typeface="Perpetua"/>
              </a:rPr>
              <a:t>way </a:t>
            </a:r>
            <a:r>
              <a:rPr sz="2600" spc="-5" dirty="0">
                <a:latin typeface="Perpetua"/>
                <a:cs typeface="Perpetua"/>
              </a:rPr>
              <a:t>of accessing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i="1" dirty="0">
                <a:latin typeface="Perpetua"/>
                <a:cs typeface="Perpetua"/>
              </a:rPr>
              <a:t>contiguous </a:t>
            </a:r>
            <a:r>
              <a:rPr sz="2600" spc="5" dirty="0">
                <a:latin typeface="Perpetua"/>
                <a:cs typeface="Perpetua"/>
              </a:rPr>
              <a:t>chunk </a:t>
            </a:r>
            <a:r>
              <a:rPr sz="2600" spc="-5" dirty="0">
                <a:latin typeface="Perpetua"/>
                <a:cs typeface="Perpetua"/>
              </a:rPr>
              <a:t>of </a:t>
            </a:r>
            <a:r>
              <a:rPr sz="2600" spc="-40" dirty="0">
                <a:latin typeface="Perpetua"/>
                <a:cs typeface="Perpetua"/>
              </a:rPr>
              <a:t>memory, </a:t>
            </a:r>
            <a:r>
              <a:rPr sz="2600" dirty="0">
                <a:latin typeface="Perpetua"/>
                <a:cs typeface="Perpetua"/>
              </a:rPr>
              <a:t>instead </a:t>
            </a:r>
            <a:r>
              <a:rPr sz="2600" spc="-5" dirty="0">
                <a:latin typeface="Perpetua"/>
                <a:cs typeface="Perpetua"/>
              </a:rPr>
              <a:t>of 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spc="-55" dirty="0">
                <a:latin typeface="Perpetua"/>
                <a:cs typeface="Perpetua"/>
              </a:rPr>
              <a:t>array, </a:t>
            </a:r>
            <a:r>
              <a:rPr sz="2600" dirty="0">
                <a:latin typeface="Perpetua"/>
                <a:cs typeface="Perpetua"/>
              </a:rPr>
              <a:t>is with a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pointer</a:t>
            </a:r>
            <a:r>
              <a:rPr sz="2600" spc="-5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65" dirty="0">
                <a:latin typeface="Perpetua"/>
                <a:cs typeface="Perpetua"/>
              </a:rPr>
              <a:t>However, </a:t>
            </a:r>
            <a:r>
              <a:rPr sz="2600" dirty="0">
                <a:latin typeface="Perpetua"/>
                <a:cs typeface="Perpetua"/>
              </a:rPr>
              <a:t>pointers </a:t>
            </a:r>
            <a:r>
              <a:rPr sz="2600" spc="-15" dirty="0">
                <a:latin typeface="Perpetua"/>
                <a:cs typeface="Perpetua"/>
              </a:rPr>
              <a:t>only </a:t>
            </a:r>
            <a:r>
              <a:rPr sz="2600" dirty="0">
                <a:latin typeface="Perpetua"/>
                <a:cs typeface="Perpetua"/>
              </a:rPr>
              <a:t>hold an </a:t>
            </a:r>
            <a:r>
              <a:rPr sz="2600" spc="-5" dirty="0">
                <a:latin typeface="Perpetua"/>
                <a:cs typeface="Perpetua"/>
              </a:rPr>
              <a:t>address, </a:t>
            </a:r>
            <a:r>
              <a:rPr sz="2600" spc="-10" dirty="0">
                <a:latin typeface="Perpetua"/>
                <a:cs typeface="Perpetua"/>
              </a:rPr>
              <a:t>they </a:t>
            </a:r>
            <a:r>
              <a:rPr sz="2600" dirty="0">
                <a:latin typeface="Perpetua"/>
                <a:cs typeface="Perpetua"/>
              </a:rPr>
              <a:t>cannot hold </a:t>
            </a:r>
            <a:r>
              <a:rPr sz="2600" spc="-5" dirty="0">
                <a:latin typeface="Perpetua"/>
                <a:cs typeface="Perpetua"/>
              </a:rPr>
              <a:t>all </a:t>
            </a:r>
            <a:r>
              <a:rPr sz="2600" dirty="0">
                <a:latin typeface="Perpetua"/>
                <a:cs typeface="Perpetua"/>
              </a:rPr>
              <a:t>the  </a:t>
            </a:r>
            <a:r>
              <a:rPr sz="2600" spc="5" dirty="0">
                <a:latin typeface="Perpetua"/>
                <a:cs typeface="Perpetua"/>
              </a:rPr>
              <a:t>characters </a:t>
            </a:r>
            <a:r>
              <a:rPr sz="2600" dirty="0">
                <a:latin typeface="Perpetua"/>
                <a:cs typeface="Perpetua"/>
              </a:rPr>
              <a:t>in a character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array.</a:t>
            </a:r>
            <a:endParaRPr sz="26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means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dirty="0">
                <a:latin typeface="Perpetua"/>
                <a:cs typeface="Perpetua"/>
              </a:rPr>
              <a:t>when </a:t>
            </a:r>
            <a:r>
              <a:rPr sz="2600" spc="-50" dirty="0">
                <a:latin typeface="Perpetua"/>
                <a:cs typeface="Perpetua"/>
              </a:rPr>
              <a:t>we </a:t>
            </a:r>
            <a:r>
              <a:rPr sz="2600" dirty="0">
                <a:latin typeface="Perpetua"/>
                <a:cs typeface="Perpetua"/>
              </a:rPr>
              <a:t>use a </a:t>
            </a:r>
            <a:r>
              <a:rPr sz="2600" spc="10" dirty="0">
                <a:latin typeface="Perpetua"/>
                <a:cs typeface="Perpetua"/>
              </a:rPr>
              <a:t>char </a:t>
            </a:r>
            <a:r>
              <a:rPr sz="2600" dirty="0">
                <a:latin typeface="Perpetua"/>
                <a:cs typeface="Perpetua"/>
              </a:rPr>
              <a:t>* </a:t>
            </a:r>
            <a:r>
              <a:rPr sz="2600" spc="-5" dirty="0">
                <a:latin typeface="Perpetua"/>
                <a:cs typeface="Perpetua"/>
              </a:rPr>
              <a:t>to </a:t>
            </a:r>
            <a:r>
              <a:rPr sz="2600" spc="-10" dirty="0">
                <a:latin typeface="Perpetua"/>
                <a:cs typeface="Perpetua"/>
              </a:rPr>
              <a:t>keep </a:t>
            </a:r>
            <a:r>
              <a:rPr sz="2600" spc="10" dirty="0">
                <a:latin typeface="Perpetua"/>
                <a:cs typeface="Perpetua"/>
              </a:rPr>
              <a:t>track </a:t>
            </a:r>
            <a:r>
              <a:rPr sz="2600" spc="-5" dirty="0">
                <a:latin typeface="Perpetua"/>
                <a:cs typeface="Perpetua"/>
              </a:rPr>
              <a:t>of </a:t>
            </a:r>
            <a:r>
              <a:rPr sz="2600" dirty="0">
                <a:latin typeface="Perpetua"/>
                <a:cs typeface="Perpetua"/>
              </a:rPr>
              <a:t>a string, the  </a:t>
            </a:r>
            <a:r>
              <a:rPr sz="2600" spc="5" dirty="0">
                <a:latin typeface="Perpetua"/>
                <a:cs typeface="Perpetua"/>
              </a:rPr>
              <a:t>character </a:t>
            </a:r>
            <a:r>
              <a:rPr sz="2600" spc="-10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containing the </a:t>
            </a:r>
            <a:r>
              <a:rPr sz="2600" spc="5" dirty="0">
                <a:latin typeface="Perpetua"/>
                <a:cs typeface="Perpetua"/>
              </a:rPr>
              <a:t>string </a:t>
            </a:r>
            <a:r>
              <a:rPr sz="2600" spc="-5" dirty="0">
                <a:latin typeface="Perpetua"/>
                <a:cs typeface="Perpetua"/>
              </a:rPr>
              <a:t>must </a:t>
            </a:r>
            <a:r>
              <a:rPr sz="2600" spc="-10" dirty="0">
                <a:latin typeface="Perpetua"/>
                <a:cs typeface="Perpetua"/>
              </a:rPr>
              <a:t>already </a:t>
            </a:r>
            <a:r>
              <a:rPr sz="2600" dirty="0">
                <a:latin typeface="Perpetua"/>
                <a:cs typeface="Perpetua"/>
              </a:rPr>
              <a:t>exist </a:t>
            </a:r>
            <a:r>
              <a:rPr sz="2600" spc="-15" dirty="0">
                <a:latin typeface="Perpetua"/>
                <a:cs typeface="Perpetua"/>
              </a:rPr>
              <a:t>(having  </a:t>
            </a:r>
            <a:r>
              <a:rPr sz="2600" dirty="0">
                <a:latin typeface="Perpetua"/>
                <a:cs typeface="Perpetua"/>
              </a:rPr>
              <a:t>been either </a:t>
            </a:r>
            <a:r>
              <a:rPr sz="2600" spc="-10" dirty="0">
                <a:latin typeface="Perpetua"/>
                <a:cs typeface="Perpetua"/>
              </a:rPr>
              <a:t>statically- </a:t>
            </a:r>
            <a:r>
              <a:rPr sz="2600" spc="-5" dirty="0">
                <a:latin typeface="Perpetua"/>
                <a:cs typeface="Perpetua"/>
              </a:rPr>
              <a:t>or</a:t>
            </a:r>
            <a:r>
              <a:rPr sz="2600" spc="-10" dirty="0">
                <a:latin typeface="Perpetua"/>
                <a:cs typeface="Perpetua"/>
              </a:rPr>
              <a:t> dynamically-allocated).</a:t>
            </a:r>
            <a:endParaRPr sz="2600">
              <a:latin typeface="Perpetua"/>
              <a:cs typeface="Perpetu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600" b="1" spc="-5" dirty="0">
                <a:latin typeface="Perpetua"/>
                <a:cs typeface="Perpetua"/>
              </a:rPr>
              <a:t>char label[] </a:t>
            </a:r>
            <a:r>
              <a:rPr sz="2600" b="1" dirty="0">
                <a:latin typeface="Perpetua"/>
                <a:cs typeface="Perpetua"/>
              </a:rPr>
              <a:t>=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"Single";</a:t>
            </a:r>
            <a:endParaRPr sz="2600">
              <a:latin typeface="Perpetua"/>
              <a:cs typeface="Perpetua"/>
            </a:endParaRPr>
          </a:p>
          <a:p>
            <a:pPr marL="927100" marR="3205480">
              <a:lnSpc>
                <a:spcPct val="119200"/>
              </a:lnSpc>
              <a:spcBef>
                <a:spcPts val="5"/>
              </a:spcBef>
            </a:pPr>
            <a:r>
              <a:rPr sz="2600" b="1" spc="-5" dirty="0">
                <a:latin typeface="Perpetua"/>
                <a:cs typeface="Perpetua"/>
              </a:rPr>
              <a:t>char label2[10] </a:t>
            </a:r>
            <a:r>
              <a:rPr sz="2600" b="1" dirty="0">
                <a:latin typeface="Perpetua"/>
                <a:cs typeface="Perpetua"/>
              </a:rPr>
              <a:t>= </a:t>
            </a:r>
            <a:r>
              <a:rPr sz="2600" b="1" spc="5" dirty="0">
                <a:latin typeface="Perpetua"/>
                <a:cs typeface="Perpetua"/>
              </a:rPr>
              <a:t>"Married";  </a:t>
            </a:r>
            <a:r>
              <a:rPr sz="2600" b="1" spc="-5" dirty="0">
                <a:latin typeface="Perpetua"/>
                <a:cs typeface="Perpetua"/>
              </a:rPr>
              <a:t>char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*labelPtr;</a:t>
            </a:r>
            <a:endParaRPr sz="2600">
              <a:latin typeface="Perpetua"/>
              <a:cs typeface="Perpetu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600" b="1" spc="-5" dirty="0">
                <a:latin typeface="Perpetua"/>
                <a:cs typeface="Perpetua"/>
              </a:rPr>
              <a:t>labelPtr </a:t>
            </a:r>
            <a:r>
              <a:rPr sz="2600" b="1" dirty="0">
                <a:latin typeface="Perpetua"/>
                <a:cs typeface="Perpetua"/>
              </a:rPr>
              <a:t>= </a:t>
            </a:r>
            <a:r>
              <a:rPr sz="2600" b="1" spc="-10" dirty="0">
                <a:latin typeface="Perpetua"/>
                <a:cs typeface="Perpetua"/>
              </a:rPr>
              <a:t>label;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328371"/>
            <a:ext cx="2151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dirty="0"/>
              <a:t>x</a:t>
            </a:r>
            <a:r>
              <a:rPr sz="4000" spc="-5" dirty="0"/>
              <a:t>a</a:t>
            </a:r>
            <a:r>
              <a:rPr sz="4000" spc="-25" dirty="0"/>
              <a:t>m</a:t>
            </a:r>
            <a:r>
              <a:rPr sz="4000" dirty="0"/>
              <a:t>p</a:t>
            </a:r>
            <a:r>
              <a:rPr sz="4000" spc="-5" dirty="0"/>
              <a:t>le1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106593"/>
            <a:ext cx="6279515" cy="522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50640">
              <a:lnSpc>
                <a:spcPct val="119300"/>
              </a:lnSpc>
              <a:spcBef>
                <a:spcPts val="100"/>
              </a:spcBef>
            </a:pPr>
            <a:r>
              <a:rPr sz="2600" spc="-5" dirty="0">
                <a:latin typeface="Perpetua"/>
                <a:cs typeface="Perpetua"/>
              </a:rPr>
              <a:t>#include </a:t>
            </a:r>
            <a:r>
              <a:rPr sz="2600" spc="-20" dirty="0">
                <a:latin typeface="Perpetua"/>
                <a:cs typeface="Perpetua"/>
              </a:rPr>
              <a:t>&lt;stdio.h&gt;  </a:t>
            </a: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main()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{</a:t>
            </a:r>
            <a:endParaRPr sz="2600">
              <a:latin typeface="Perpetua"/>
              <a:cs typeface="Perpetua"/>
            </a:endParaRPr>
          </a:p>
          <a:p>
            <a:pPr marL="86995" marR="5080">
              <a:lnSpc>
                <a:spcPts val="3720"/>
              </a:lnSpc>
              <a:spcBef>
                <a:spcPts val="225"/>
              </a:spcBef>
            </a:pPr>
            <a:r>
              <a:rPr sz="2600" spc="10" dirty="0">
                <a:latin typeface="Perpetua"/>
                <a:cs typeface="Perpetua"/>
              </a:rPr>
              <a:t>char </a:t>
            </a:r>
            <a:r>
              <a:rPr sz="2600" spc="-5" dirty="0">
                <a:latin typeface="Perpetua"/>
                <a:cs typeface="Perpetua"/>
              </a:rPr>
              <a:t>*sample </a:t>
            </a:r>
            <a:r>
              <a:rPr sz="2600" dirty="0">
                <a:latin typeface="Perpetua"/>
                <a:cs typeface="Perpetua"/>
              </a:rPr>
              <a:t>= </a:t>
            </a:r>
            <a:r>
              <a:rPr sz="2600" spc="-5" dirty="0">
                <a:latin typeface="Perpetua"/>
                <a:cs typeface="Perpetua"/>
              </a:rPr>
              <a:t>"From whence cometh </a:t>
            </a:r>
            <a:r>
              <a:rPr sz="2600" spc="-55" dirty="0">
                <a:latin typeface="Perpetua"/>
                <a:cs typeface="Perpetua"/>
              </a:rPr>
              <a:t>my </a:t>
            </a:r>
            <a:r>
              <a:rPr sz="2600" dirty="0">
                <a:latin typeface="Perpetua"/>
                <a:cs typeface="Perpetua"/>
              </a:rPr>
              <a:t>help?n";  while(putchar(*sample++))</a:t>
            </a:r>
            <a:endParaRPr sz="2600">
              <a:latin typeface="Perpetua"/>
              <a:cs typeface="Perpetua"/>
            </a:endParaRPr>
          </a:p>
          <a:p>
            <a:pPr marL="86995">
              <a:lnSpc>
                <a:spcPct val="100000"/>
              </a:lnSpc>
              <a:spcBef>
                <a:spcPts val="380"/>
              </a:spcBef>
            </a:pPr>
            <a:r>
              <a:rPr sz="2600" dirty="0">
                <a:latin typeface="Perpetua"/>
                <a:cs typeface="Perpetua"/>
              </a:rPr>
              <a:t>;</a:t>
            </a:r>
            <a:endParaRPr sz="2600">
              <a:latin typeface="Perpetua"/>
              <a:cs typeface="Perpetua"/>
            </a:endParaRPr>
          </a:p>
          <a:p>
            <a:pPr marL="8699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return(0);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}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5" dirty="0">
                <a:latin typeface="Perpetua"/>
                <a:cs typeface="Perpetua"/>
              </a:rPr>
              <a:t>Output: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Perpetua"/>
                <a:cs typeface="Perpetua"/>
              </a:rPr>
              <a:t>From </a:t>
            </a:r>
            <a:r>
              <a:rPr sz="2600" dirty="0">
                <a:latin typeface="Perpetua"/>
                <a:cs typeface="Perpetua"/>
              </a:rPr>
              <a:t>whence </a:t>
            </a:r>
            <a:r>
              <a:rPr sz="2600" spc="-5" dirty="0">
                <a:latin typeface="Perpetua"/>
                <a:cs typeface="Perpetua"/>
              </a:rPr>
              <a:t>cometh </a:t>
            </a:r>
            <a:r>
              <a:rPr sz="2600" spc="-55" dirty="0">
                <a:latin typeface="Perpetua"/>
                <a:cs typeface="Perpetua"/>
              </a:rPr>
              <a:t>my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help?n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84785"/>
            <a:ext cx="3314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Passing</a:t>
            </a:r>
            <a:r>
              <a:rPr sz="4000" spc="-40" dirty="0"/>
              <a:t> </a:t>
            </a:r>
            <a:r>
              <a:rPr sz="4000" dirty="0"/>
              <a:t>Strings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540" y="996187"/>
            <a:ext cx="7127875" cy="47625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0"/>
              </a:spcBef>
            </a:pPr>
            <a:r>
              <a:rPr sz="2200" spc="-20" dirty="0">
                <a:latin typeface="Perpetua"/>
                <a:cs typeface="Perpetua"/>
              </a:rPr>
              <a:t>Below </a:t>
            </a:r>
            <a:r>
              <a:rPr sz="2200" spc="-5" dirty="0">
                <a:latin typeface="Perpetua"/>
                <a:cs typeface="Perpetua"/>
              </a:rPr>
              <a:t>is the definition of a function </a:t>
            </a:r>
            <a:r>
              <a:rPr sz="2200" spc="-15" dirty="0">
                <a:latin typeface="Perpetua"/>
                <a:cs typeface="Perpetua"/>
              </a:rPr>
              <a:t>that </a:t>
            </a:r>
            <a:r>
              <a:rPr sz="2200" spc="5" dirty="0">
                <a:latin typeface="Perpetua"/>
                <a:cs typeface="Perpetua"/>
              </a:rPr>
              <a:t>prints </a:t>
            </a:r>
            <a:r>
              <a:rPr sz="2200" spc="-5" dirty="0">
                <a:latin typeface="Perpetua"/>
                <a:cs typeface="Perpetua"/>
              </a:rPr>
              <a:t>a </a:t>
            </a:r>
            <a:r>
              <a:rPr sz="2200" spc="-10" dirty="0">
                <a:latin typeface="Perpetua"/>
                <a:cs typeface="Perpetua"/>
              </a:rPr>
              <a:t>label </a:t>
            </a:r>
            <a:r>
              <a:rPr sz="2200" spc="-5" dirty="0">
                <a:latin typeface="Perpetua"/>
                <a:cs typeface="Perpetua"/>
              </a:rPr>
              <a:t>and a call to </a:t>
            </a:r>
            <a:r>
              <a:rPr sz="2200" spc="-15" dirty="0">
                <a:latin typeface="Perpetua"/>
                <a:cs typeface="Perpetua"/>
              </a:rPr>
              <a:t>that  </a:t>
            </a:r>
            <a:r>
              <a:rPr sz="2200" spc="-5" dirty="0">
                <a:latin typeface="Perpetua"/>
                <a:cs typeface="Perpetua"/>
              </a:rPr>
              <a:t>function: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20" dirty="0">
                <a:latin typeface="Perpetua"/>
                <a:cs typeface="Perpetua"/>
              </a:rPr>
              <a:t>void </a:t>
            </a:r>
            <a:r>
              <a:rPr sz="2200" dirty="0">
                <a:latin typeface="Perpetua"/>
                <a:cs typeface="Perpetua"/>
              </a:rPr>
              <a:t>PrintLabel(char</a:t>
            </a:r>
            <a:r>
              <a:rPr sz="2200" spc="6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the_label[])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Perpetua"/>
                <a:cs typeface="Perpetua"/>
              </a:rPr>
              <a:t>{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dirty="0">
                <a:latin typeface="Perpetua"/>
                <a:cs typeface="Perpetua"/>
              </a:rPr>
              <a:t>printf("Label: </a:t>
            </a:r>
            <a:r>
              <a:rPr sz="2200" spc="-5" dirty="0">
                <a:latin typeface="Perpetua"/>
                <a:cs typeface="Perpetua"/>
              </a:rPr>
              <a:t>%s\n",</a:t>
            </a:r>
            <a:r>
              <a:rPr sz="2200" spc="-17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the_label);</a:t>
            </a:r>
            <a:endParaRPr sz="2200">
              <a:latin typeface="Perpetua"/>
              <a:cs typeface="Perpetua"/>
            </a:endParaRPr>
          </a:p>
          <a:p>
            <a:pPr marL="762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Perpetua"/>
                <a:cs typeface="Perpetua"/>
              </a:rPr>
              <a:t>}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10" dirty="0">
                <a:latin typeface="Perpetua"/>
                <a:cs typeface="Perpetua"/>
              </a:rPr>
              <a:t>...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Perpetua"/>
                <a:cs typeface="Perpetua"/>
              </a:rPr>
              <a:t>int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main(void)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Perpetua"/>
                <a:cs typeface="Perpetua"/>
              </a:rPr>
              <a:t>{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5" dirty="0">
                <a:latin typeface="Perpetua"/>
                <a:cs typeface="Perpetua"/>
              </a:rPr>
              <a:t>char </a:t>
            </a:r>
            <a:r>
              <a:rPr sz="2200" spc="-10" dirty="0">
                <a:latin typeface="Perpetua"/>
                <a:cs typeface="Perpetua"/>
              </a:rPr>
              <a:t>label[] </a:t>
            </a:r>
            <a:r>
              <a:rPr sz="2200" spc="-5" dirty="0">
                <a:latin typeface="Perpetua"/>
                <a:cs typeface="Perpetua"/>
              </a:rPr>
              <a:t>=</a:t>
            </a:r>
            <a:r>
              <a:rPr sz="2200" spc="15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"Single";</a:t>
            </a:r>
            <a:endParaRPr sz="2200">
              <a:latin typeface="Perpetua"/>
              <a:cs typeface="Perpetua"/>
            </a:endParaRPr>
          </a:p>
          <a:p>
            <a:pPr marL="76200">
              <a:lnSpc>
                <a:spcPct val="100000"/>
              </a:lnSpc>
              <a:spcBef>
                <a:spcPts val="70"/>
              </a:spcBef>
            </a:pPr>
            <a:r>
              <a:rPr sz="2200" spc="-10" dirty="0">
                <a:latin typeface="Perpetua"/>
                <a:cs typeface="Perpetua"/>
              </a:rPr>
              <a:t>...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dirty="0">
                <a:latin typeface="Perpetua"/>
                <a:cs typeface="Perpetua"/>
              </a:rPr>
              <a:t>PrintLabel(label);</a:t>
            </a:r>
            <a:endParaRPr sz="2200">
              <a:latin typeface="Perpetua"/>
              <a:cs typeface="Perpetua"/>
            </a:endParaRPr>
          </a:p>
          <a:p>
            <a:pPr marL="76200">
              <a:lnSpc>
                <a:spcPct val="100000"/>
              </a:lnSpc>
              <a:spcBef>
                <a:spcPts val="70"/>
              </a:spcBef>
            </a:pPr>
            <a:r>
              <a:rPr sz="2200" spc="-10" dirty="0">
                <a:latin typeface="Perpetua"/>
                <a:cs typeface="Perpetua"/>
              </a:rPr>
              <a:t>...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Perpetua"/>
                <a:cs typeface="Perpetua"/>
              </a:rPr>
              <a:t>}</a:t>
            </a:r>
            <a:endParaRPr sz="22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247269"/>
            <a:ext cx="4330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Passing Strings</a:t>
            </a:r>
            <a:r>
              <a:rPr sz="3600" spc="-120" dirty="0"/>
              <a:t> </a:t>
            </a:r>
            <a:r>
              <a:rPr sz="3600" dirty="0"/>
              <a:t>Cont...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0473" y="1179398"/>
            <a:ext cx="7694295" cy="374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63855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Perpetua"/>
                <a:cs typeface="Perpetua"/>
              </a:rPr>
              <a:t>Since </a:t>
            </a:r>
            <a:r>
              <a:rPr sz="2800" spc="-10" dirty="0">
                <a:latin typeface="Perpetua"/>
                <a:cs typeface="Perpetua"/>
              </a:rPr>
              <a:t>label </a:t>
            </a:r>
            <a:r>
              <a:rPr sz="2800" spc="-5" dirty="0">
                <a:latin typeface="Perpetua"/>
                <a:cs typeface="Perpetua"/>
              </a:rPr>
              <a:t>is a </a:t>
            </a:r>
            <a:r>
              <a:rPr sz="2800" spc="5" dirty="0">
                <a:latin typeface="Perpetua"/>
                <a:cs typeface="Perpetua"/>
              </a:rPr>
              <a:t>character </a:t>
            </a:r>
            <a:r>
              <a:rPr sz="2800" spc="-60" dirty="0">
                <a:latin typeface="Perpetua"/>
                <a:cs typeface="Perpetua"/>
              </a:rPr>
              <a:t>array, </a:t>
            </a:r>
            <a:r>
              <a:rPr sz="2800" spc="-5" dirty="0">
                <a:latin typeface="Perpetua"/>
                <a:cs typeface="Perpetua"/>
              </a:rPr>
              <a:t>and the </a:t>
            </a:r>
            <a:r>
              <a:rPr sz="2800" dirty="0">
                <a:latin typeface="Perpetua"/>
                <a:cs typeface="Perpetua"/>
              </a:rPr>
              <a:t>function  PrintLabel() </a:t>
            </a:r>
            <a:r>
              <a:rPr sz="2800" spc="-5" dirty="0">
                <a:latin typeface="Perpetua"/>
                <a:cs typeface="Perpetua"/>
              </a:rPr>
              <a:t>expects a </a:t>
            </a:r>
            <a:r>
              <a:rPr sz="2800" spc="5" dirty="0">
                <a:latin typeface="Perpetua"/>
                <a:cs typeface="Perpetua"/>
              </a:rPr>
              <a:t>character </a:t>
            </a:r>
            <a:r>
              <a:rPr sz="2800" spc="-60" dirty="0">
                <a:latin typeface="Perpetua"/>
                <a:cs typeface="Perpetua"/>
              </a:rPr>
              <a:t>array, </a:t>
            </a:r>
            <a:r>
              <a:rPr sz="2800" spc="-5" dirty="0">
                <a:latin typeface="Perpetua"/>
                <a:cs typeface="Perpetua"/>
              </a:rPr>
              <a:t>the </a:t>
            </a:r>
            <a:r>
              <a:rPr sz="2800" spc="-35" dirty="0">
                <a:latin typeface="Perpetua"/>
                <a:cs typeface="Perpetua"/>
              </a:rPr>
              <a:t>above </a:t>
            </a:r>
            <a:r>
              <a:rPr sz="2800" spc="-15" dirty="0">
                <a:latin typeface="Perpetua"/>
                <a:cs typeface="Perpetua"/>
              </a:rPr>
              <a:t>makes  </a:t>
            </a:r>
            <a:r>
              <a:rPr sz="2800" spc="-10" dirty="0">
                <a:latin typeface="Perpetua"/>
                <a:cs typeface="Perpetua"/>
              </a:rPr>
              <a:t>sense.</a:t>
            </a:r>
            <a:endParaRPr sz="2800">
              <a:latin typeface="Perpetua"/>
              <a:cs typeface="Perpetua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75" dirty="0">
                <a:latin typeface="Perpetua"/>
                <a:cs typeface="Perpetua"/>
              </a:rPr>
              <a:t>However, </a:t>
            </a:r>
            <a:r>
              <a:rPr sz="2800" spc="-10" dirty="0">
                <a:latin typeface="Perpetua"/>
                <a:cs typeface="Perpetua"/>
              </a:rPr>
              <a:t>if </a:t>
            </a:r>
            <a:r>
              <a:rPr sz="2800" spc="-55" dirty="0">
                <a:latin typeface="Perpetua"/>
                <a:cs typeface="Perpetua"/>
              </a:rPr>
              <a:t>we </a:t>
            </a:r>
            <a:r>
              <a:rPr sz="2800" spc="-45" dirty="0">
                <a:latin typeface="Perpetua"/>
                <a:cs typeface="Perpetua"/>
              </a:rPr>
              <a:t>have </a:t>
            </a:r>
            <a:r>
              <a:rPr sz="2800" spc="-5" dirty="0">
                <a:latin typeface="Perpetua"/>
                <a:cs typeface="Perpetua"/>
              </a:rPr>
              <a:t>a pointer to the </a:t>
            </a:r>
            <a:r>
              <a:rPr sz="2800" dirty="0">
                <a:latin typeface="Perpetua"/>
                <a:cs typeface="Perpetua"/>
              </a:rPr>
              <a:t>character </a:t>
            </a:r>
            <a:r>
              <a:rPr sz="2800" spc="-15" dirty="0">
                <a:latin typeface="Perpetua"/>
                <a:cs typeface="Perpetua"/>
              </a:rPr>
              <a:t>array </a:t>
            </a:r>
            <a:r>
              <a:rPr sz="2800" spc="-10" dirty="0">
                <a:latin typeface="Perpetua"/>
                <a:cs typeface="Perpetua"/>
              </a:rPr>
              <a:t>label,  </a:t>
            </a:r>
            <a:r>
              <a:rPr sz="2800" spc="-5" dirty="0">
                <a:latin typeface="Perpetua"/>
                <a:cs typeface="Perpetua"/>
              </a:rPr>
              <a:t>as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in:</a:t>
            </a:r>
            <a:endParaRPr sz="28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z="2800" spc="10" dirty="0">
                <a:latin typeface="Perpetua"/>
                <a:cs typeface="Perpetua"/>
              </a:rPr>
              <a:t>char </a:t>
            </a:r>
            <a:r>
              <a:rPr sz="2800" spc="-10" dirty="0">
                <a:latin typeface="Perpetua"/>
                <a:cs typeface="Perpetua"/>
              </a:rPr>
              <a:t>*labelPtr </a:t>
            </a:r>
            <a:r>
              <a:rPr sz="2800" spc="-5" dirty="0">
                <a:latin typeface="Perpetua"/>
                <a:cs typeface="Perpetua"/>
              </a:rPr>
              <a:t>=</a:t>
            </a:r>
            <a:r>
              <a:rPr sz="2800" spc="-10" dirty="0">
                <a:latin typeface="Perpetua"/>
                <a:cs typeface="Perpetua"/>
              </a:rPr>
              <a:t> label;</a:t>
            </a:r>
            <a:endParaRPr sz="28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Perpetua"/>
                <a:cs typeface="Perpetua"/>
              </a:rPr>
              <a:t>then </a:t>
            </a:r>
            <a:r>
              <a:rPr sz="2800" spc="-55" dirty="0">
                <a:latin typeface="Perpetua"/>
                <a:cs typeface="Perpetua"/>
              </a:rPr>
              <a:t>we </a:t>
            </a:r>
            <a:r>
              <a:rPr sz="2800" spc="-5" dirty="0">
                <a:latin typeface="Perpetua"/>
                <a:cs typeface="Perpetua"/>
              </a:rPr>
              <a:t>can </a:t>
            </a:r>
            <a:r>
              <a:rPr sz="2800" spc="-10" dirty="0">
                <a:latin typeface="Perpetua"/>
                <a:cs typeface="Perpetua"/>
              </a:rPr>
              <a:t>also </a:t>
            </a:r>
            <a:r>
              <a:rPr sz="2800" spc="-5" dirty="0">
                <a:latin typeface="Perpetua"/>
                <a:cs typeface="Perpetua"/>
              </a:rPr>
              <a:t>pass the pointer to the function, as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in:</a:t>
            </a:r>
            <a:endParaRPr sz="28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PrintLabel(labelPtr);</a:t>
            </a:r>
            <a:endParaRPr sz="2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2819"/>
            <a:ext cx="58559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C00000"/>
                </a:solidFill>
              </a:rPr>
              <a:t>Formal </a:t>
            </a:r>
            <a:r>
              <a:rPr sz="3600" dirty="0">
                <a:solidFill>
                  <a:srgbClr val="C00000"/>
                </a:solidFill>
              </a:rPr>
              <a:t>and </a:t>
            </a:r>
            <a:r>
              <a:rPr sz="3600" spc="-10" dirty="0">
                <a:solidFill>
                  <a:srgbClr val="C00000"/>
                </a:solidFill>
              </a:rPr>
              <a:t>Actual Parameters  </a:t>
            </a:r>
            <a:r>
              <a:rPr sz="3600" dirty="0">
                <a:solidFill>
                  <a:srgbClr val="C00000"/>
                </a:solidFill>
              </a:rPr>
              <a:t>One-Dimensional</a:t>
            </a:r>
            <a:r>
              <a:rPr sz="3600" spc="-25" dirty="0">
                <a:solidFill>
                  <a:srgbClr val="C00000"/>
                </a:solidFill>
              </a:rPr>
              <a:t> </a:t>
            </a:r>
            <a:r>
              <a:rPr sz="3600" spc="-20" dirty="0">
                <a:solidFill>
                  <a:srgbClr val="C00000"/>
                </a:solidFill>
              </a:rPr>
              <a:t>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6878955" cy="3729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3648075" indent="-274320">
              <a:lnSpc>
                <a:spcPct val="1193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10" dirty="0">
                <a:latin typeface="Perpetua"/>
                <a:cs typeface="Perpetua"/>
              </a:rPr>
              <a:t>Formal </a:t>
            </a:r>
            <a:r>
              <a:rPr sz="2600" b="1" spc="-5" dirty="0">
                <a:latin typeface="Perpetua"/>
                <a:cs typeface="Perpetua"/>
              </a:rPr>
              <a:t>Parameters:  </a:t>
            </a:r>
            <a:r>
              <a:rPr sz="2600" dirty="0">
                <a:latin typeface="Perpetua"/>
                <a:cs typeface="Perpetua"/>
              </a:rPr>
              <a:t>within </a:t>
            </a:r>
            <a:r>
              <a:rPr sz="2600" spc="-5" dirty="0">
                <a:latin typeface="Perpetua"/>
                <a:cs typeface="Perpetua"/>
              </a:rPr>
              <a:t>the function </a:t>
            </a:r>
            <a:r>
              <a:rPr sz="2600" spc="-15" dirty="0">
                <a:latin typeface="Perpetua"/>
                <a:cs typeface="Perpetua"/>
              </a:rPr>
              <a:t>body </a:t>
            </a:r>
            <a:r>
              <a:rPr sz="2600" spc="-15" dirty="0">
                <a:solidFill>
                  <a:srgbClr val="FF0000"/>
                </a:solidFill>
                <a:latin typeface="Perpetua"/>
                <a:cs typeface="Perpetua"/>
              </a:rPr>
              <a:t> void </a:t>
            </a:r>
            <a:r>
              <a:rPr sz="2600" spc="-5" dirty="0">
                <a:solidFill>
                  <a:srgbClr val="463D2C"/>
                </a:solidFill>
                <a:latin typeface="Perpetua"/>
                <a:cs typeface="Perpetua"/>
              </a:rPr>
              <a:t>add</a:t>
            </a:r>
            <a:r>
              <a:rPr sz="2600" spc="-5" dirty="0">
                <a:latin typeface="Perpetua"/>
                <a:cs typeface="Perpetua"/>
              </a:rPr>
              <a:t>(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int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a[]</a:t>
            </a:r>
            <a:r>
              <a:rPr sz="2600" spc="-5" dirty="0">
                <a:solidFill>
                  <a:srgbClr val="634646"/>
                </a:solidFill>
                <a:latin typeface="Perpetua"/>
                <a:cs typeface="Perpetua"/>
              </a:rPr>
              <a:t>[10]</a:t>
            </a:r>
            <a:r>
              <a:rPr sz="2600" spc="-5" dirty="0">
                <a:latin typeface="Perpetua"/>
                <a:cs typeface="Perpetua"/>
              </a:rPr>
              <a:t>)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{</a:t>
            </a:r>
            <a:endParaRPr sz="2600">
              <a:latin typeface="Perpetua"/>
              <a:cs typeface="Perpetua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Perpetua"/>
                <a:cs typeface="Perpetua"/>
              </a:rPr>
              <a:t>....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}</a:t>
            </a:r>
            <a:endParaRPr sz="2600">
              <a:latin typeface="Perpetua"/>
              <a:cs typeface="Perpetua"/>
            </a:endParaRPr>
          </a:p>
          <a:p>
            <a:pPr marL="286385" marR="508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int </a:t>
            </a:r>
            <a:r>
              <a:rPr sz="2600" spc="-5" dirty="0">
                <a:latin typeface="Perpetua"/>
                <a:cs typeface="Perpetua"/>
              </a:rPr>
              <a:t>a[][10] </a:t>
            </a:r>
            <a:r>
              <a:rPr sz="2600" dirty="0">
                <a:latin typeface="Perpetua"/>
                <a:cs typeface="Perpetua"/>
              </a:rPr>
              <a:t>- is a </a:t>
            </a:r>
            <a:r>
              <a:rPr sz="2600" spc="10" dirty="0">
                <a:latin typeface="Perpetua"/>
                <a:cs typeface="Perpetua"/>
              </a:rPr>
              <a:t>formal </a:t>
            </a:r>
            <a:r>
              <a:rPr sz="2600" spc="-25" dirty="0">
                <a:latin typeface="Perpetua"/>
                <a:cs typeface="Perpetua"/>
              </a:rPr>
              <a:t>parameter,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10" dirty="0">
                <a:latin typeface="Perpetua"/>
                <a:cs typeface="Perpetua"/>
              </a:rPr>
              <a:t>first </a:t>
            </a:r>
            <a:r>
              <a:rPr sz="2600" dirty="0">
                <a:latin typeface="Perpetua"/>
                <a:cs typeface="Perpetua"/>
              </a:rPr>
              <a:t>dimension</a:t>
            </a:r>
            <a:r>
              <a:rPr sz="2600" spc="-15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 </a:t>
            </a:r>
            <a:r>
              <a:rPr sz="2600" spc="-5" dirty="0">
                <a:latin typeface="Perpetua"/>
                <a:cs typeface="Perpetua"/>
              </a:rPr>
              <a:t>omitted </a:t>
            </a:r>
            <a:r>
              <a:rPr sz="2600" spc="-20" dirty="0">
                <a:latin typeface="Perpetua"/>
                <a:cs typeface="Perpetua"/>
              </a:rPr>
              <a:t>only </a:t>
            </a:r>
            <a:r>
              <a:rPr sz="2600" spc="-5" dirty="0">
                <a:latin typeface="Perpetua"/>
                <a:cs typeface="Perpetua"/>
              </a:rPr>
              <a:t>column </a:t>
            </a:r>
            <a:r>
              <a:rPr sz="2600" spc="-15" dirty="0">
                <a:latin typeface="Perpetua"/>
                <a:cs typeface="Perpetua"/>
              </a:rPr>
              <a:t>value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0" dirty="0">
                <a:latin typeface="Perpetua"/>
                <a:cs typeface="Perpetua"/>
              </a:rPr>
              <a:t>taken </a:t>
            </a:r>
            <a:r>
              <a:rPr sz="2600" spc="-5" dirty="0">
                <a:latin typeface="Perpetua"/>
                <a:cs typeface="Perpetua"/>
              </a:rPr>
              <a:t>into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6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account.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247269"/>
            <a:ext cx="3173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Array </a:t>
            </a:r>
            <a:r>
              <a:rPr sz="3600" dirty="0"/>
              <a:t>of</a:t>
            </a:r>
            <a:r>
              <a:rPr sz="3600" spc="-85" dirty="0"/>
              <a:t> </a:t>
            </a:r>
            <a:r>
              <a:rPr sz="3600" spc="-15" dirty="0"/>
              <a:t>Pointers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8540" y="894714"/>
            <a:ext cx="7724140" cy="1970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Pointers are very </a:t>
            </a:r>
            <a:r>
              <a:rPr sz="2600" spc="-5" dirty="0">
                <a:latin typeface="Perpetua"/>
                <a:cs typeface="Perpetua"/>
              </a:rPr>
              <a:t>helpful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handling </a:t>
            </a:r>
            <a:r>
              <a:rPr sz="2600" dirty="0">
                <a:latin typeface="Perpetua"/>
                <a:cs typeface="Perpetua"/>
              </a:rPr>
              <a:t>character </a:t>
            </a:r>
            <a:r>
              <a:rPr sz="2600" spc="-15" dirty="0">
                <a:latin typeface="Perpetua"/>
                <a:cs typeface="Perpetua"/>
              </a:rPr>
              <a:t>array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25" dirty="0">
                <a:latin typeface="Perpetua"/>
                <a:cs typeface="Perpetua"/>
              </a:rPr>
              <a:t>rows 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varying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length.</a:t>
            </a:r>
            <a:endParaRPr sz="2600">
              <a:latin typeface="Perpetua"/>
              <a:cs typeface="Perpetua"/>
            </a:endParaRPr>
          </a:p>
          <a:p>
            <a:pPr marL="560705" marR="128270">
              <a:lnSpc>
                <a:spcPct val="100000"/>
              </a:lnSpc>
              <a:spcBef>
                <a:spcPts val="430"/>
              </a:spcBef>
            </a:pPr>
            <a:r>
              <a:rPr sz="2400" spc="10" dirty="0">
                <a:latin typeface="Perpetua"/>
                <a:cs typeface="Perpetua"/>
              </a:rPr>
              <a:t>char </a:t>
            </a:r>
            <a:r>
              <a:rPr sz="2400" spc="-5" dirty="0">
                <a:latin typeface="Perpetua"/>
                <a:cs typeface="Perpetua"/>
              </a:rPr>
              <a:t>*name[3]={ "Adam", </a:t>
            </a:r>
            <a:r>
              <a:rPr sz="2400" spc="15" dirty="0">
                <a:latin typeface="Perpetua"/>
                <a:cs typeface="Perpetua"/>
              </a:rPr>
              <a:t>"chris", </a:t>
            </a:r>
            <a:r>
              <a:rPr sz="2400" spc="-5" dirty="0">
                <a:latin typeface="Perpetua"/>
                <a:cs typeface="Perpetua"/>
              </a:rPr>
              <a:t>"Deniel" </a:t>
            </a:r>
            <a:r>
              <a:rPr sz="2400" dirty="0">
                <a:latin typeface="Perpetua"/>
                <a:cs typeface="Perpetua"/>
              </a:rPr>
              <a:t>}; </a:t>
            </a:r>
            <a:r>
              <a:rPr sz="2400" i="1" spc="-10" dirty="0">
                <a:latin typeface="Perpetua"/>
                <a:cs typeface="Perpetua"/>
              </a:rPr>
              <a:t>//Now </a:t>
            </a:r>
            <a:r>
              <a:rPr sz="2400" i="1" dirty="0">
                <a:latin typeface="Perpetua"/>
                <a:cs typeface="Perpetua"/>
              </a:rPr>
              <a:t>see same  </a:t>
            </a:r>
            <a:r>
              <a:rPr sz="2400" i="1" spc="-20" dirty="0">
                <a:latin typeface="Perpetua"/>
                <a:cs typeface="Perpetua"/>
              </a:rPr>
              <a:t>array </a:t>
            </a:r>
            <a:r>
              <a:rPr sz="2400" i="1" spc="-5" dirty="0">
                <a:latin typeface="Perpetua"/>
                <a:cs typeface="Perpetua"/>
              </a:rPr>
              <a:t>without using pointer </a:t>
            </a:r>
            <a:r>
              <a:rPr sz="2400" spc="10" dirty="0">
                <a:latin typeface="Perpetua"/>
                <a:cs typeface="Perpetua"/>
              </a:rPr>
              <a:t>char </a:t>
            </a:r>
            <a:r>
              <a:rPr sz="2400" dirty="0">
                <a:latin typeface="Perpetua"/>
                <a:cs typeface="Perpetua"/>
              </a:rPr>
              <a:t>name[3][20]= { </a:t>
            </a:r>
            <a:r>
              <a:rPr sz="2400" spc="-5" dirty="0">
                <a:latin typeface="Perpetua"/>
                <a:cs typeface="Perpetua"/>
              </a:rPr>
              <a:t>"Adam", </a:t>
            </a:r>
            <a:r>
              <a:rPr sz="2400" spc="10" dirty="0">
                <a:latin typeface="Perpetua"/>
                <a:cs typeface="Perpetua"/>
              </a:rPr>
              <a:t>"chris",  </a:t>
            </a:r>
            <a:r>
              <a:rPr sz="2400" spc="-5" dirty="0">
                <a:latin typeface="Perpetua"/>
                <a:cs typeface="Perpetua"/>
              </a:rPr>
              <a:t>"Deniel"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};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3836" y="3217986"/>
            <a:ext cx="5534024" cy="264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112903"/>
            <a:ext cx="2151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5" dirty="0"/>
              <a:t>x</a:t>
            </a:r>
            <a:r>
              <a:rPr sz="4000" spc="-5" dirty="0"/>
              <a:t>a</a:t>
            </a:r>
            <a:r>
              <a:rPr sz="4000" spc="-25" dirty="0"/>
              <a:t>m</a:t>
            </a:r>
            <a:r>
              <a:rPr sz="4000" spc="5" dirty="0"/>
              <a:t>p</a:t>
            </a:r>
            <a:r>
              <a:rPr sz="4000" spc="-5" dirty="0"/>
              <a:t>le1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64793" y="913003"/>
            <a:ext cx="3020060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9984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Perpetua"/>
                <a:cs typeface="Perpetua"/>
              </a:rPr>
              <a:t>#include </a:t>
            </a:r>
            <a:r>
              <a:rPr sz="1600" b="1" spc="-10" dirty="0">
                <a:latin typeface="Perpetua"/>
                <a:cs typeface="Perpetua"/>
              </a:rPr>
              <a:t>&lt;stdio.h&gt;  </a:t>
            </a:r>
            <a:r>
              <a:rPr sz="1600" b="1" spc="-5" dirty="0">
                <a:latin typeface="Perpetua"/>
                <a:cs typeface="Perpetua"/>
              </a:rPr>
              <a:t>#define SIZE</a:t>
            </a:r>
            <a:r>
              <a:rPr sz="1600" b="1" spc="5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3</a:t>
            </a:r>
            <a:endParaRPr sz="1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int </a:t>
            </a:r>
            <a:r>
              <a:rPr sz="1600" b="1" dirty="0">
                <a:latin typeface="Perpetua"/>
                <a:cs typeface="Perpetua"/>
              </a:rPr>
              <a:t>main()</a:t>
            </a:r>
            <a:endParaRPr sz="1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57785" marR="605790">
              <a:lnSpc>
                <a:spcPct val="100000"/>
              </a:lnSpc>
            </a:pPr>
            <a:r>
              <a:rPr sz="1600" b="1" spc="-10" dirty="0">
                <a:latin typeface="Perpetua"/>
                <a:cs typeface="Perpetua"/>
              </a:rPr>
              <a:t>char </a:t>
            </a:r>
            <a:r>
              <a:rPr sz="1600" b="1" spc="-5" dirty="0">
                <a:latin typeface="Perpetua"/>
                <a:cs typeface="Perpetua"/>
              </a:rPr>
              <a:t>president[SIZE][8] = {  "Clinton",</a:t>
            </a:r>
            <a:endParaRPr sz="1600">
              <a:latin typeface="Perpetua"/>
              <a:cs typeface="Perpetua"/>
            </a:endParaRPr>
          </a:p>
          <a:p>
            <a:pPr marL="57785" marR="2121535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"Bush",  "</a:t>
            </a:r>
            <a:r>
              <a:rPr sz="1600" b="1" spc="-10" dirty="0">
                <a:latin typeface="Perpetua"/>
                <a:cs typeface="Perpetua"/>
              </a:rPr>
              <a:t>Obam</a:t>
            </a:r>
            <a:r>
              <a:rPr sz="1600" b="1" dirty="0">
                <a:latin typeface="Perpetua"/>
                <a:cs typeface="Perpetua"/>
              </a:rPr>
              <a:t>a</a:t>
            </a:r>
            <a:r>
              <a:rPr sz="1600" b="1" spc="-5" dirty="0">
                <a:latin typeface="Perpetua"/>
                <a:cs typeface="Perpetua"/>
              </a:rPr>
              <a:t>"</a:t>
            </a:r>
            <a:endParaRPr sz="1600">
              <a:latin typeface="Perpetua"/>
              <a:cs typeface="Perpetua"/>
            </a:endParaRPr>
          </a:p>
          <a:p>
            <a:pPr marL="57785">
              <a:lnSpc>
                <a:spcPct val="100000"/>
              </a:lnSpc>
            </a:pPr>
            <a:r>
              <a:rPr sz="1600" b="1" spc="-15" dirty="0">
                <a:latin typeface="Perpetua"/>
                <a:cs typeface="Perpetua"/>
              </a:rPr>
              <a:t>};</a:t>
            </a:r>
            <a:endParaRPr sz="1600">
              <a:latin typeface="Perpetua"/>
              <a:cs typeface="Perpetua"/>
            </a:endParaRPr>
          </a:p>
          <a:p>
            <a:pPr marL="57785" marR="107569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Perpetua"/>
                <a:cs typeface="Perpetua"/>
              </a:rPr>
              <a:t>int x,index;  for</a:t>
            </a:r>
            <a:r>
              <a:rPr sz="1600" b="1" dirty="0">
                <a:latin typeface="Perpetua"/>
                <a:cs typeface="Perpetua"/>
              </a:rPr>
              <a:t>(</a:t>
            </a:r>
            <a:r>
              <a:rPr sz="1600" b="1" spc="-10" dirty="0">
                <a:latin typeface="Perpetua"/>
                <a:cs typeface="Perpetua"/>
              </a:rPr>
              <a:t>x</a:t>
            </a:r>
            <a:r>
              <a:rPr sz="1600" b="1" spc="-5" dirty="0">
                <a:latin typeface="Perpetua"/>
                <a:cs typeface="Perpetua"/>
              </a:rPr>
              <a:t>=0</a:t>
            </a:r>
            <a:r>
              <a:rPr sz="1600" b="1" dirty="0">
                <a:latin typeface="Perpetua"/>
                <a:cs typeface="Perpetua"/>
              </a:rPr>
              <a:t>;</a:t>
            </a:r>
            <a:r>
              <a:rPr sz="1600" b="1" spc="-10" dirty="0">
                <a:latin typeface="Perpetua"/>
                <a:cs typeface="Perpetua"/>
              </a:rPr>
              <a:t>x</a:t>
            </a:r>
            <a:r>
              <a:rPr sz="1600" b="1" dirty="0">
                <a:latin typeface="Perpetua"/>
                <a:cs typeface="Perpetua"/>
              </a:rPr>
              <a:t>&lt;</a:t>
            </a:r>
            <a:r>
              <a:rPr sz="1600" b="1" spc="-5" dirty="0">
                <a:latin typeface="Perpetua"/>
                <a:cs typeface="Perpetua"/>
              </a:rPr>
              <a:t>SI</a:t>
            </a:r>
            <a:r>
              <a:rPr sz="1600" b="1" spc="-10" dirty="0">
                <a:latin typeface="Perpetua"/>
                <a:cs typeface="Perpetua"/>
              </a:rPr>
              <a:t>ZE</a:t>
            </a:r>
            <a:r>
              <a:rPr sz="1600" b="1" dirty="0">
                <a:latin typeface="Perpetua"/>
                <a:cs typeface="Perpetua"/>
              </a:rPr>
              <a:t>;</a:t>
            </a:r>
            <a:r>
              <a:rPr sz="1600" b="1" spc="-5" dirty="0">
                <a:latin typeface="Perpetua"/>
                <a:cs typeface="Perpetua"/>
              </a:rPr>
              <a:t>x++)</a:t>
            </a:r>
            <a:endParaRPr sz="1600">
              <a:latin typeface="Perpetua"/>
              <a:cs typeface="Perpetua"/>
            </a:endParaRPr>
          </a:p>
          <a:p>
            <a:pPr marL="57785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57785" marR="508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index = 0;  </a:t>
            </a:r>
            <a:r>
              <a:rPr sz="1600" b="1" spc="-10" dirty="0">
                <a:latin typeface="Perpetua"/>
                <a:cs typeface="Perpetua"/>
              </a:rPr>
              <a:t>while(president[x][index] </a:t>
            </a:r>
            <a:r>
              <a:rPr sz="1600" b="1" spc="-5" dirty="0">
                <a:latin typeface="Perpetua"/>
                <a:cs typeface="Perpetua"/>
              </a:rPr>
              <a:t>!=</a:t>
            </a:r>
            <a:r>
              <a:rPr sz="1600" b="1" spc="55" dirty="0">
                <a:latin typeface="Perpetua"/>
                <a:cs typeface="Perpetua"/>
              </a:rPr>
              <a:t> </a:t>
            </a:r>
            <a:r>
              <a:rPr sz="1600" b="1" dirty="0">
                <a:latin typeface="Perpetua"/>
                <a:cs typeface="Perpetua"/>
              </a:rPr>
              <a:t>'\0')</a:t>
            </a:r>
            <a:endParaRPr sz="1600">
              <a:latin typeface="Perpetua"/>
              <a:cs typeface="Perpetua"/>
            </a:endParaRPr>
          </a:p>
          <a:p>
            <a:pPr marL="57785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57785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putchar(president[x][index]);</a:t>
            </a:r>
            <a:endParaRPr sz="1600">
              <a:latin typeface="Perpetua"/>
              <a:cs typeface="Perpetua"/>
            </a:endParaRPr>
          </a:p>
          <a:p>
            <a:pPr marL="57785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index++;</a:t>
            </a:r>
            <a:endParaRPr sz="1600">
              <a:latin typeface="Perpetua"/>
              <a:cs typeface="Perpetua"/>
            </a:endParaRPr>
          </a:p>
          <a:p>
            <a:pPr marL="57785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}</a:t>
            </a:r>
            <a:endParaRPr sz="1600">
              <a:latin typeface="Perpetua"/>
              <a:cs typeface="Perpetua"/>
            </a:endParaRPr>
          </a:p>
          <a:p>
            <a:pPr marL="57785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putchar('n');</a:t>
            </a:r>
            <a:endParaRPr sz="1600">
              <a:latin typeface="Perpetua"/>
              <a:cs typeface="Perpetua"/>
            </a:endParaRPr>
          </a:p>
          <a:p>
            <a:pPr marL="57785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}</a:t>
            </a:r>
            <a:endParaRPr sz="1600">
              <a:latin typeface="Perpetua"/>
              <a:cs typeface="Perpetua"/>
            </a:endParaRPr>
          </a:p>
          <a:p>
            <a:pPr marL="57785">
              <a:lnSpc>
                <a:spcPct val="100000"/>
              </a:lnSpc>
            </a:pPr>
            <a:r>
              <a:rPr sz="1600" b="1" dirty="0">
                <a:latin typeface="Perpetua"/>
                <a:cs typeface="Perpetua"/>
              </a:rPr>
              <a:t>return(0);</a:t>
            </a:r>
            <a:endParaRPr sz="1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Perpetua"/>
                <a:cs typeface="Perpetua"/>
              </a:rPr>
              <a:t>}</a:t>
            </a:r>
            <a:endParaRPr sz="16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8744" y="4652771"/>
            <a:ext cx="4247515" cy="15849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3760"/>
              </a:lnSpc>
            </a:pPr>
            <a:r>
              <a:rPr sz="3200" b="1" spc="-5" dirty="0">
                <a:solidFill>
                  <a:srgbClr val="FF0000"/>
                </a:solidFill>
                <a:latin typeface="Perpetua"/>
                <a:cs typeface="Perpetua"/>
              </a:rPr>
              <a:t>Output:</a:t>
            </a:r>
            <a:endParaRPr sz="3200">
              <a:latin typeface="Perpetua"/>
              <a:cs typeface="Perpetua"/>
            </a:endParaRPr>
          </a:p>
          <a:p>
            <a:pPr marL="144145">
              <a:lnSpc>
                <a:spcPct val="100000"/>
              </a:lnSpc>
            </a:pPr>
            <a:r>
              <a:rPr sz="3200" spc="-5" dirty="0">
                <a:latin typeface="Perpetua"/>
                <a:cs typeface="Perpetua"/>
              </a:rPr>
              <a:t>ClintonnBushnObaman</a:t>
            </a:r>
            <a:endParaRPr sz="32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3964" y="836675"/>
            <a:ext cx="4232147" cy="259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328371"/>
            <a:ext cx="3750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Function</a:t>
            </a:r>
            <a:r>
              <a:rPr sz="4000" spc="-70" dirty="0"/>
              <a:t> </a:t>
            </a:r>
            <a:r>
              <a:rPr sz="4000" spc="-15" dirty="0"/>
              <a:t>Pointers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303" y="1038859"/>
            <a:ext cx="7759700" cy="4378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35" dirty="0">
                <a:latin typeface="Perpetua"/>
                <a:cs typeface="Perpetua"/>
              </a:rPr>
              <a:t>C, </a:t>
            </a:r>
            <a:r>
              <a:rPr sz="2600" spc="-10" dirty="0">
                <a:latin typeface="Perpetua"/>
                <a:cs typeface="Perpetua"/>
              </a:rPr>
              <a:t>like </a:t>
            </a:r>
            <a:r>
              <a:rPr sz="2600" spc="5" dirty="0">
                <a:latin typeface="Perpetua"/>
                <a:cs typeface="Perpetua"/>
              </a:rPr>
              <a:t>normal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pointers </a:t>
            </a:r>
            <a:r>
              <a:rPr sz="2600" spc="5" dirty="0">
                <a:latin typeface="Perpetua"/>
                <a:cs typeface="Perpetua"/>
              </a:rPr>
              <a:t>(int </a:t>
            </a:r>
            <a:r>
              <a:rPr sz="2600" dirty="0">
                <a:latin typeface="Perpetua"/>
                <a:cs typeface="Perpetua"/>
              </a:rPr>
              <a:t>*, </a:t>
            </a:r>
            <a:r>
              <a:rPr sz="2600" spc="10" dirty="0">
                <a:latin typeface="Perpetua"/>
                <a:cs typeface="Perpetua"/>
              </a:rPr>
              <a:t>char </a:t>
            </a:r>
            <a:r>
              <a:rPr sz="2600" dirty="0">
                <a:latin typeface="Perpetua"/>
                <a:cs typeface="Perpetua"/>
              </a:rPr>
              <a:t>*, </a:t>
            </a:r>
            <a:r>
              <a:rPr sz="2600" spc="-5" dirty="0">
                <a:latin typeface="Perpetua"/>
                <a:cs typeface="Perpetua"/>
              </a:rPr>
              <a:t>etc), </a:t>
            </a:r>
            <a:r>
              <a:rPr sz="2600" spc="-50" dirty="0">
                <a:latin typeface="Perpetua"/>
                <a:cs typeface="Perpetua"/>
              </a:rPr>
              <a:t>we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-33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have  </a:t>
            </a:r>
            <a:r>
              <a:rPr sz="2600" dirty="0">
                <a:latin typeface="Perpetua"/>
                <a:cs typeface="Perpetua"/>
              </a:rPr>
              <a:t>pointers 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functions.</a:t>
            </a:r>
            <a:endParaRPr sz="26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Initialization</a:t>
            </a:r>
            <a:endParaRPr sz="2600">
              <a:latin typeface="Perpetua"/>
              <a:cs typeface="Perpetua"/>
            </a:endParaRPr>
          </a:p>
          <a:p>
            <a:pPr marL="287020" marR="958850">
              <a:lnSpc>
                <a:spcPct val="119200"/>
              </a:lnSpc>
              <a:spcBef>
                <a:spcPts val="5"/>
              </a:spcBef>
            </a:pPr>
            <a:r>
              <a:rPr sz="2600" dirty="0">
                <a:latin typeface="Perpetua"/>
                <a:cs typeface="Perpetua"/>
              </a:rPr>
              <a:t>return_type </a:t>
            </a:r>
            <a:r>
              <a:rPr sz="2600" spc="-5" dirty="0">
                <a:latin typeface="Perpetua"/>
                <a:cs typeface="Perpetua"/>
              </a:rPr>
              <a:t>function_pointer(argu)=&amp;function_name  </a:t>
            </a:r>
            <a:r>
              <a:rPr sz="2600" spc="-15" dirty="0">
                <a:solidFill>
                  <a:srgbClr val="FF0000"/>
                </a:solidFill>
                <a:latin typeface="Perpetua"/>
                <a:cs typeface="Perpetua"/>
              </a:rPr>
              <a:t>void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(*fun_ptr)(int)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=</a:t>
            </a:r>
            <a:r>
              <a:rPr sz="2600" spc="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&amp;fun;</a:t>
            </a:r>
            <a:endParaRPr sz="26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Function </a:t>
            </a:r>
            <a:r>
              <a:rPr sz="2600" dirty="0">
                <a:latin typeface="Perpetua"/>
                <a:cs typeface="Perpetua"/>
              </a:rPr>
              <a:t>Definition</a:t>
            </a:r>
            <a:endParaRPr sz="2600">
              <a:latin typeface="Perpetua"/>
              <a:cs typeface="Perpetua"/>
            </a:endParaRPr>
          </a:p>
          <a:p>
            <a:pPr marL="332105">
              <a:lnSpc>
                <a:spcPct val="100000"/>
              </a:lnSpc>
              <a:spcBef>
                <a:spcPts val="430"/>
              </a:spcBef>
            </a:pPr>
            <a:r>
              <a:rPr sz="2400" spc="-15" dirty="0">
                <a:latin typeface="Perpetua"/>
                <a:cs typeface="Perpetua"/>
              </a:rPr>
              <a:t>void </a:t>
            </a:r>
            <a:r>
              <a:rPr sz="2400" dirty="0">
                <a:latin typeface="Perpetua"/>
                <a:cs typeface="Perpetua"/>
              </a:rPr>
              <a:t>fun(int</a:t>
            </a:r>
            <a:r>
              <a:rPr sz="2400" spc="-5" dirty="0">
                <a:latin typeface="Perpetua"/>
                <a:cs typeface="Perpetua"/>
              </a:rPr>
              <a:t> a)</a:t>
            </a:r>
            <a:endParaRPr sz="2400">
              <a:latin typeface="Perpetua"/>
              <a:cs typeface="Perpetua"/>
            </a:endParaRPr>
          </a:p>
          <a:p>
            <a:pPr marL="332105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Perpetua"/>
                <a:cs typeface="Perpetua"/>
              </a:rPr>
              <a:t>{</a:t>
            </a:r>
            <a:endParaRPr sz="2400">
              <a:latin typeface="Perpetua"/>
              <a:cs typeface="Perpetua"/>
            </a:endParaRPr>
          </a:p>
          <a:p>
            <a:pPr marL="605790">
              <a:lnSpc>
                <a:spcPct val="100000"/>
              </a:lnSpc>
              <a:spcBef>
                <a:spcPts val="409"/>
              </a:spcBef>
            </a:pPr>
            <a:r>
              <a:rPr sz="2400" spc="-15" dirty="0">
                <a:latin typeface="Perpetua"/>
                <a:cs typeface="Perpetua"/>
              </a:rPr>
              <a:t>printf("Value </a:t>
            </a:r>
            <a:r>
              <a:rPr sz="2400" dirty="0">
                <a:latin typeface="Perpetua"/>
                <a:cs typeface="Perpetua"/>
              </a:rPr>
              <a:t>of a is %d\n",</a:t>
            </a:r>
            <a:r>
              <a:rPr sz="2400" spc="-16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a);</a:t>
            </a:r>
            <a:endParaRPr sz="2400">
              <a:latin typeface="Perpetua"/>
              <a:cs typeface="Perpetua"/>
            </a:endParaRPr>
          </a:p>
          <a:p>
            <a:pPr marL="332105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Perpetua"/>
                <a:cs typeface="Perpetua"/>
              </a:rPr>
              <a:t>}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256793"/>
            <a:ext cx="2151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Example1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90473" y="1035525"/>
            <a:ext cx="3244215" cy="475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635">
              <a:lnSpc>
                <a:spcPct val="119200"/>
              </a:lnSpc>
              <a:spcBef>
                <a:spcPts val="95"/>
              </a:spcBef>
            </a:pPr>
            <a:r>
              <a:rPr sz="2600" dirty="0">
                <a:latin typeface="Perpetua"/>
                <a:cs typeface="Perpetua"/>
              </a:rPr>
              <a:t>#inc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e&lt;stdi</a:t>
            </a:r>
            <a:r>
              <a:rPr sz="2600" spc="-13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&gt;  </a:t>
            </a:r>
            <a:r>
              <a:rPr sz="2600" spc="-15" dirty="0">
                <a:latin typeface="Perpetua"/>
                <a:cs typeface="Perpetua"/>
              </a:rPr>
              <a:t>void </a:t>
            </a:r>
            <a:r>
              <a:rPr sz="2600" spc="-5" dirty="0">
                <a:latin typeface="Perpetua"/>
                <a:cs typeface="Perpetua"/>
              </a:rPr>
              <a:t>fun(int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a)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Perpetua"/>
                <a:cs typeface="Perpetua"/>
              </a:rPr>
              <a:t>{</a:t>
            </a:r>
            <a:endParaRPr sz="2600">
              <a:latin typeface="Perpetua"/>
              <a:cs typeface="Perpetua"/>
            </a:endParaRPr>
          </a:p>
          <a:p>
            <a:pPr marL="31115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printf("a=%d\n",a);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}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5" dirty="0">
                <a:latin typeface="Perpetua"/>
                <a:cs typeface="Perpetua"/>
              </a:rPr>
              <a:t>void</a:t>
            </a:r>
            <a:r>
              <a:rPr sz="2600" spc="-5" dirty="0">
                <a:latin typeface="Perpetua"/>
                <a:cs typeface="Perpetua"/>
              </a:rPr>
              <a:t> main()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{</a:t>
            </a:r>
            <a:endParaRPr sz="2600">
              <a:latin typeface="Perpetua"/>
              <a:cs typeface="Perpetua"/>
            </a:endParaRPr>
          </a:p>
          <a:p>
            <a:pPr marL="311150" marR="5080">
              <a:lnSpc>
                <a:spcPts val="3720"/>
              </a:lnSpc>
              <a:spcBef>
                <a:spcPts val="225"/>
              </a:spcBef>
            </a:pPr>
            <a:r>
              <a:rPr sz="2600" spc="-15" dirty="0">
                <a:latin typeface="Perpetua"/>
                <a:cs typeface="Perpetua"/>
              </a:rPr>
              <a:t>void </a:t>
            </a:r>
            <a:r>
              <a:rPr sz="2600" spc="-5" dirty="0">
                <a:latin typeface="Perpetua"/>
                <a:cs typeface="Perpetua"/>
              </a:rPr>
              <a:t>(*fun1)(int)=&amp;fun;  (*fun1)(15);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dirty="0">
                <a:latin typeface="Perpetua"/>
                <a:cs typeface="Perpetua"/>
              </a:rPr>
              <a:t>}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5255" y="4581144"/>
            <a:ext cx="3529965" cy="194500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3754"/>
              </a:lnSpc>
            </a:pPr>
            <a:r>
              <a:rPr sz="3200" b="1" spc="-5" dirty="0">
                <a:solidFill>
                  <a:srgbClr val="FF0000"/>
                </a:solidFill>
                <a:latin typeface="Perpetua"/>
                <a:cs typeface="Perpetua"/>
              </a:rPr>
              <a:t>Output:</a:t>
            </a:r>
            <a:endParaRPr sz="32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2800" spc="-10" dirty="0">
                <a:latin typeface="Perpetua"/>
                <a:cs typeface="Perpetua"/>
              </a:rPr>
              <a:t>a=15</a:t>
            </a:r>
            <a:endParaRPr sz="2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107949"/>
            <a:ext cx="5250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Function </a:t>
            </a:r>
            <a:r>
              <a:rPr sz="4000" spc="-10" dirty="0"/>
              <a:t>Pointers</a:t>
            </a:r>
            <a:r>
              <a:rPr sz="4000" spc="-80" dirty="0"/>
              <a:t> </a:t>
            </a:r>
            <a:r>
              <a:rPr sz="4000" dirty="0"/>
              <a:t>Cont...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2808" y="747115"/>
            <a:ext cx="8048625" cy="55587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Perpetua"/>
                <a:cs typeface="Perpetua"/>
              </a:rPr>
              <a:t>If </a:t>
            </a:r>
            <a:r>
              <a:rPr sz="2600" spc="-50" dirty="0">
                <a:latin typeface="Perpetua"/>
                <a:cs typeface="Perpetua"/>
              </a:rPr>
              <a:t>we </a:t>
            </a:r>
            <a:r>
              <a:rPr sz="2600" spc="-25" dirty="0">
                <a:latin typeface="Perpetua"/>
                <a:cs typeface="Perpetua"/>
              </a:rPr>
              <a:t>remove </a:t>
            </a:r>
            <a:r>
              <a:rPr sz="2600" dirty="0">
                <a:latin typeface="Perpetua"/>
                <a:cs typeface="Perpetua"/>
              </a:rPr>
              <a:t>bracket, then the</a:t>
            </a:r>
            <a:r>
              <a:rPr sz="2600" spc="-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expression</a:t>
            </a:r>
            <a:endParaRPr sz="26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“void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 (*fun_ptr)(int)”</a:t>
            </a:r>
            <a:endParaRPr sz="2600">
              <a:latin typeface="Perpetua"/>
              <a:cs typeface="Perpetua"/>
            </a:endParaRPr>
          </a:p>
          <a:p>
            <a:pPr marR="5150485" algn="ctr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becomes</a:t>
            </a:r>
            <a:endParaRPr sz="2600">
              <a:latin typeface="Perpetua"/>
              <a:cs typeface="Perpetua"/>
            </a:endParaRPr>
          </a:p>
          <a:p>
            <a:pPr marR="5080000" algn="ctr">
              <a:lnSpc>
                <a:spcPct val="100000"/>
              </a:lnSpc>
              <a:spcBef>
                <a:spcPts val="600"/>
              </a:spcBef>
            </a:pP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“void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*fun_ptr(int)”</a:t>
            </a:r>
            <a:endParaRPr sz="2600">
              <a:latin typeface="Perpetua"/>
              <a:cs typeface="Perpetua"/>
            </a:endParaRPr>
          </a:p>
          <a:p>
            <a:pPr marR="458470" algn="ctr">
              <a:lnSpc>
                <a:spcPct val="100000"/>
              </a:lnSpc>
              <a:spcBef>
                <a:spcPts val="600"/>
              </a:spcBef>
            </a:pPr>
            <a:r>
              <a:rPr sz="2600" spc="5" dirty="0">
                <a:latin typeface="Perpetua"/>
                <a:cs typeface="Perpetua"/>
              </a:rPr>
              <a:t>which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declaration </a:t>
            </a:r>
            <a:r>
              <a:rPr sz="2600" dirty="0">
                <a:latin typeface="Perpetua"/>
                <a:cs typeface="Perpetua"/>
              </a:rPr>
              <a:t>of a </a:t>
            </a:r>
            <a:r>
              <a:rPr sz="2600" spc="-5" dirty="0">
                <a:latin typeface="Perpetua"/>
                <a:cs typeface="Perpetua"/>
              </a:rPr>
              <a:t>function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5" dirty="0">
                <a:latin typeface="Perpetua"/>
                <a:cs typeface="Perpetua"/>
              </a:rPr>
              <a:t>returns </a:t>
            </a:r>
            <a:r>
              <a:rPr sz="2600" spc="-15" dirty="0">
                <a:latin typeface="Perpetua"/>
                <a:cs typeface="Perpetua"/>
              </a:rPr>
              <a:t>void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pointer.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200" spc="-5" dirty="0">
                <a:solidFill>
                  <a:srgbClr val="FF0000"/>
                </a:solidFill>
                <a:latin typeface="Franklin Gothic Book"/>
                <a:cs typeface="Franklin Gothic Book"/>
              </a:rPr>
              <a:t>Interesting</a:t>
            </a:r>
            <a:r>
              <a:rPr sz="3200" spc="-45" dirty="0">
                <a:solidFill>
                  <a:srgbClr val="FF0000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FF0000"/>
                </a:solidFill>
                <a:latin typeface="Franklin Gothic Book"/>
                <a:cs typeface="Franklin Gothic Book"/>
              </a:rPr>
              <a:t>facts</a:t>
            </a:r>
            <a:endParaRPr sz="3200">
              <a:latin typeface="Franklin Gothic Book"/>
              <a:cs typeface="Franklin Gothic Book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33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Unlike </a:t>
            </a:r>
            <a:r>
              <a:rPr sz="2600" spc="5" dirty="0">
                <a:latin typeface="Perpetua"/>
                <a:cs typeface="Perpetua"/>
              </a:rPr>
              <a:t>normal pointers, </a:t>
            </a:r>
            <a:r>
              <a:rPr sz="2600" dirty="0">
                <a:latin typeface="Perpetua"/>
                <a:cs typeface="Perpetua"/>
              </a:rPr>
              <a:t>a function pointer </a:t>
            </a:r>
            <a:r>
              <a:rPr sz="2600" spc="-5" dirty="0">
                <a:latin typeface="Perpetua"/>
                <a:cs typeface="Perpetua"/>
              </a:rPr>
              <a:t>points to </a:t>
            </a:r>
            <a:r>
              <a:rPr sz="2600" spc="-15" dirty="0">
                <a:latin typeface="Perpetua"/>
                <a:cs typeface="Perpetua"/>
              </a:rPr>
              <a:t>code, </a:t>
            </a:r>
            <a:r>
              <a:rPr sz="2600" spc="-5" dirty="0">
                <a:latin typeface="Perpetua"/>
                <a:cs typeface="Perpetua"/>
              </a:rPr>
              <a:t>not  data. </a:t>
            </a:r>
            <a:r>
              <a:rPr sz="2600" spc="-35" dirty="0">
                <a:latin typeface="Perpetua"/>
                <a:cs typeface="Perpetua"/>
              </a:rPr>
              <a:t>Typically </a:t>
            </a:r>
            <a:r>
              <a:rPr sz="2600" dirty="0">
                <a:latin typeface="Perpetua"/>
                <a:cs typeface="Perpetua"/>
              </a:rPr>
              <a:t>a function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spc="-10" dirty="0">
                <a:latin typeface="Perpetua"/>
                <a:cs typeface="Perpetua"/>
              </a:rPr>
              <a:t>stores the </a:t>
            </a:r>
            <a:r>
              <a:rPr sz="2600" spc="15" dirty="0">
                <a:latin typeface="Perpetua"/>
                <a:cs typeface="Perpetua"/>
              </a:rPr>
              <a:t>start </a:t>
            </a:r>
            <a:r>
              <a:rPr sz="2600" spc="-5" dirty="0">
                <a:latin typeface="Perpetua"/>
                <a:cs typeface="Perpetua"/>
              </a:rPr>
              <a:t>of </a:t>
            </a:r>
            <a:r>
              <a:rPr sz="2600" spc="-10" dirty="0">
                <a:latin typeface="Perpetua"/>
                <a:cs typeface="Perpetua"/>
              </a:rPr>
              <a:t>executable  </a:t>
            </a:r>
            <a:r>
              <a:rPr sz="2600" spc="-15" dirty="0">
                <a:latin typeface="Perpetua"/>
                <a:cs typeface="Perpetua"/>
              </a:rPr>
              <a:t>code.</a:t>
            </a:r>
            <a:endParaRPr sz="2600">
              <a:latin typeface="Perpetua"/>
              <a:cs typeface="Perpetua"/>
            </a:endParaRPr>
          </a:p>
          <a:p>
            <a:pPr marL="287020" marR="69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70840" algn="l"/>
              </a:tabLst>
            </a:pPr>
            <a:r>
              <a:rPr dirty="0"/>
              <a:t>	</a:t>
            </a:r>
            <a:r>
              <a:rPr sz="2600" spc="-5" dirty="0">
                <a:latin typeface="Perpetua"/>
                <a:cs typeface="Perpetua"/>
              </a:rPr>
              <a:t>Unlike </a:t>
            </a:r>
            <a:r>
              <a:rPr sz="2600" spc="5" dirty="0">
                <a:latin typeface="Perpetua"/>
                <a:cs typeface="Perpetua"/>
              </a:rPr>
              <a:t>normal pointers, </a:t>
            </a:r>
            <a:r>
              <a:rPr sz="2600" spc="-50" dirty="0">
                <a:latin typeface="Perpetua"/>
                <a:cs typeface="Perpetua"/>
              </a:rPr>
              <a:t>we </a:t>
            </a:r>
            <a:r>
              <a:rPr sz="2600" spc="-5" dirty="0">
                <a:latin typeface="Perpetua"/>
                <a:cs typeface="Perpetua"/>
              </a:rPr>
              <a:t>do not </a:t>
            </a:r>
            <a:r>
              <a:rPr sz="2600" spc="-10" dirty="0">
                <a:latin typeface="Perpetua"/>
                <a:cs typeface="Perpetua"/>
              </a:rPr>
              <a:t>allocate </a:t>
            </a:r>
            <a:r>
              <a:rPr sz="2600" spc="-5" dirty="0">
                <a:latin typeface="Perpetua"/>
                <a:cs typeface="Perpetua"/>
              </a:rPr>
              <a:t>de-allocate </a:t>
            </a:r>
            <a:r>
              <a:rPr sz="2600" dirty="0">
                <a:latin typeface="Perpetua"/>
                <a:cs typeface="Perpetua"/>
              </a:rPr>
              <a:t>memory  using </a:t>
            </a:r>
            <a:r>
              <a:rPr sz="2600" spc="-5" dirty="0">
                <a:latin typeface="Perpetua"/>
                <a:cs typeface="Perpetua"/>
              </a:rPr>
              <a:t>function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pointers.</a:t>
            </a:r>
            <a:endParaRPr sz="2600">
              <a:latin typeface="Perpetua"/>
              <a:cs typeface="Perpetua"/>
            </a:endParaRPr>
          </a:p>
          <a:p>
            <a:pPr marL="337185" indent="-3251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378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spc="-25" dirty="0">
                <a:latin typeface="Perpetua"/>
                <a:cs typeface="Perpetua"/>
              </a:rPr>
              <a:t>function’s </a:t>
            </a:r>
            <a:r>
              <a:rPr sz="2600" dirty="0">
                <a:latin typeface="Perpetua"/>
                <a:cs typeface="Perpetua"/>
              </a:rPr>
              <a:t>name </a:t>
            </a:r>
            <a:r>
              <a:rPr sz="2600" spc="-5" dirty="0">
                <a:latin typeface="Perpetua"/>
                <a:cs typeface="Perpetua"/>
              </a:rPr>
              <a:t>can also be </a:t>
            </a:r>
            <a:r>
              <a:rPr sz="2600" dirty="0">
                <a:latin typeface="Perpetua"/>
                <a:cs typeface="Perpetua"/>
              </a:rPr>
              <a:t>used </a:t>
            </a:r>
            <a:r>
              <a:rPr sz="2600" spc="-5" dirty="0">
                <a:latin typeface="Perpetua"/>
                <a:cs typeface="Perpetua"/>
              </a:rPr>
              <a:t>to </a:t>
            </a:r>
            <a:r>
              <a:rPr sz="2600" dirty="0">
                <a:latin typeface="Perpetua"/>
                <a:cs typeface="Perpetua"/>
              </a:rPr>
              <a:t>get </a:t>
            </a:r>
            <a:r>
              <a:rPr sz="2600" spc="-5" dirty="0">
                <a:latin typeface="Perpetua"/>
                <a:cs typeface="Perpetua"/>
              </a:rPr>
              <a:t>functions’</a:t>
            </a:r>
            <a:r>
              <a:rPr sz="2600" spc="-7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address.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808" y="237870"/>
            <a:ext cx="705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Passing </a:t>
            </a:r>
            <a:r>
              <a:rPr spc="-10" dirty="0"/>
              <a:t>Function </a:t>
            </a:r>
            <a:r>
              <a:rPr spc="-15" dirty="0"/>
              <a:t>Pointer </a:t>
            </a:r>
            <a:r>
              <a:rPr dirty="0"/>
              <a:t>as an</a:t>
            </a:r>
            <a:r>
              <a:rPr spc="-105" dirty="0"/>
              <a:t> </a:t>
            </a:r>
            <a:r>
              <a:rPr spc="5" dirty="0"/>
              <a:t>argument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923620"/>
            <a:ext cx="2416175" cy="3461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Perpetua"/>
                <a:cs typeface="Perpetua"/>
              </a:rPr>
              <a:t>#include&lt;stdio.h&gt;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20" dirty="0">
                <a:latin typeface="Perpetua"/>
                <a:cs typeface="Perpetua"/>
              </a:rPr>
              <a:t>void</a:t>
            </a:r>
            <a:r>
              <a:rPr sz="2200" spc="5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fun1(void(*test)())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Perpetua"/>
                <a:cs typeface="Perpetua"/>
              </a:rPr>
              <a:t>{</a:t>
            </a:r>
            <a:endParaRPr sz="2200">
              <a:latin typeface="Perpetua"/>
              <a:cs typeface="Perpetua"/>
            </a:endParaRPr>
          </a:p>
          <a:p>
            <a:pPr marL="12700" marR="1433830">
              <a:lnSpc>
                <a:spcPct val="102699"/>
              </a:lnSpc>
            </a:pPr>
            <a:r>
              <a:rPr sz="2200" spc="-5" dirty="0">
                <a:latin typeface="Perpetua"/>
                <a:cs typeface="Perpetua"/>
              </a:rPr>
              <a:t>int</a:t>
            </a:r>
            <a:r>
              <a:rPr sz="2200" spc="-65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a=20;  </a:t>
            </a:r>
            <a:r>
              <a:rPr sz="2200" spc="-5" dirty="0">
                <a:latin typeface="Perpetua"/>
                <a:cs typeface="Perpetua"/>
              </a:rPr>
              <a:t>test(a);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Perpetua"/>
                <a:cs typeface="Perpetua"/>
              </a:rPr>
              <a:t>}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20" dirty="0">
                <a:latin typeface="Perpetua"/>
                <a:cs typeface="Perpetua"/>
              </a:rPr>
              <a:t>void </a:t>
            </a:r>
            <a:r>
              <a:rPr sz="2200" spc="-5" dirty="0">
                <a:latin typeface="Perpetua"/>
                <a:cs typeface="Perpetua"/>
              </a:rPr>
              <a:t>test(int</a:t>
            </a:r>
            <a:r>
              <a:rPr sz="2200" spc="3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a)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Perpetua"/>
                <a:cs typeface="Perpetua"/>
              </a:rPr>
              <a:t>{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dirty="0">
                <a:latin typeface="Perpetua"/>
                <a:cs typeface="Perpetua"/>
              </a:rPr>
              <a:t>printf("a=%d\n",a);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Perpetua"/>
                <a:cs typeface="Perpetua"/>
              </a:rPr>
              <a:t>}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4369053"/>
            <a:ext cx="1271270" cy="139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Perpetua"/>
                <a:cs typeface="Perpetua"/>
              </a:rPr>
              <a:t>void </a:t>
            </a:r>
            <a:r>
              <a:rPr sz="2200" spc="-5" dirty="0">
                <a:latin typeface="Perpetua"/>
                <a:cs typeface="Perpetua"/>
              </a:rPr>
              <a:t>main()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Perpetua"/>
                <a:cs typeface="Perpetua"/>
              </a:rPr>
              <a:t>{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Perpetua"/>
                <a:cs typeface="Perpetua"/>
              </a:rPr>
              <a:t>fun1(&amp;test);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Perpetua"/>
                <a:cs typeface="Perpetua"/>
              </a:rPr>
              <a:t>}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5255" y="4581144"/>
            <a:ext cx="3529965" cy="194500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3754"/>
              </a:lnSpc>
            </a:pPr>
            <a:r>
              <a:rPr sz="3200" b="1" spc="-5" dirty="0">
                <a:solidFill>
                  <a:srgbClr val="FF0000"/>
                </a:solidFill>
                <a:latin typeface="Perpetua"/>
                <a:cs typeface="Perpetua"/>
              </a:rPr>
              <a:t>Output:</a:t>
            </a:r>
            <a:endParaRPr sz="32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2800" spc="-10" dirty="0">
                <a:latin typeface="Perpetua"/>
                <a:cs typeface="Perpetua"/>
              </a:rPr>
              <a:t>a=20</a:t>
            </a:r>
            <a:endParaRPr sz="2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165607"/>
            <a:ext cx="4210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Array </a:t>
            </a:r>
            <a:r>
              <a:rPr spc="5" dirty="0"/>
              <a:t>of </a:t>
            </a:r>
            <a:r>
              <a:rPr spc="-10" dirty="0"/>
              <a:t>Function</a:t>
            </a:r>
            <a:r>
              <a:rPr spc="-145" dirty="0"/>
              <a:t> </a:t>
            </a:r>
            <a:r>
              <a:rPr spc="-15" dirty="0"/>
              <a:t>Pointer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765048"/>
            <a:ext cx="3959860" cy="5832475"/>
          </a:xfrm>
          <a:custGeom>
            <a:avLst/>
            <a:gdLst/>
            <a:ahLst/>
            <a:cxnLst/>
            <a:rect l="l" t="t" r="r" b="b"/>
            <a:pathLst>
              <a:path w="3959860" h="5832475">
                <a:moveTo>
                  <a:pt x="0" y="5832348"/>
                </a:moveTo>
                <a:lnTo>
                  <a:pt x="3959352" y="5832348"/>
                </a:lnTo>
                <a:lnTo>
                  <a:pt x="3959352" y="0"/>
                </a:lnTo>
                <a:lnTo>
                  <a:pt x="0" y="0"/>
                </a:lnTo>
                <a:lnTo>
                  <a:pt x="0" y="583234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690" y="758443"/>
            <a:ext cx="3425825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219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Perpetua"/>
                <a:cs typeface="Perpetua"/>
              </a:rPr>
              <a:t>#include&lt;stdio.h&gt;  </a:t>
            </a:r>
            <a:r>
              <a:rPr sz="2200" b="1" spc="-20" dirty="0">
                <a:latin typeface="Perpetua"/>
                <a:cs typeface="Perpetua"/>
              </a:rPr>
              <a:t>void </a:t>
            </a:r>
            <a:r>
              <a:rPr sz="2200" b="1" spc="-5" dirty="0">
                <a:latin typeface="Perpetua"/>
                <a:cs typeface="Perpetua"/>
              </a:rPr>
              <a:t>add(int a,int</a:t>
            </a:r>
            <a:r>
              <a:rPr sz="2200" b="1" spc="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b)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Perpetua"/>
                <a:cs typeface="Perpetua"/>
              </a:rPr>
              <a:t>{</a:t>
            </a:r>
            <a:endParaRPr sz="2200">
              <a:latin typeface="Perpetua"/>
              <a:cs typeface="Perpetua"/>
            </a:endParaRPr>
          </a:p>
          <a:p>
            <a:pPr marL="266700">
              <a:lnSpc>
                <a:spcPct val="100000"/>
              </a:lnSpc>
            </a:pPr>
            <a:r>
              <a:rPr sz="2200" b="1" spc="-5" dirty="0">
                <a:latin typeface="Perpetua"/>
                <a:cs typeface="Perpetua"/>
              </a:rPr>
              <a:t>printf("add=%d\n",a+b);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Perpetua"/>
                <a:cs typeface="Perpetua"/>
              </a:rPr>
              <a:t>}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200" b="1" spc="-20" dirty="0">
                <a:latin typeface="Perpetua"/>
                <a:cs typeface="Perpetua"/>
              </a:rPr>
              <a:t>void </a:t>
            </a:r>
            <a:r>
              <a:rPr sz="2200" b="1" spc="-5" dirty="0">
                <a:latin typeface="Perpetua"/>
                <a:cs typeface="Perpetua"/>
              </a:rPr>
              <a:t>sub(int a,int</a:t>
            </a:r>
            <a:r>
              <a:rPr sz="2200" b="1" spc="3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b)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Perpetua"/>
                <a:cs typeface="Perpetua"/>
              </a:rPr>
              <a:t>{</a:t>
            </a:r>
            <a:endParaRPr sz="2200">
              <a:latin typeface="Perpetua"/>
              <a:cs typeface="Perpetua"/>
            </a:endParaRPr>
          </a:p>
          <a:p>
            <a:pPr marL="266700">
              <a:lnSpc>
                <a:spcPct val="100000"/>
              </a:lnSpc>
            </a:pPr>
            <a:r>
              <a:rPr sz="2200" b="1" spc="-5" dirty="0">
                <a:latin typeface="Perpetua"/>
                <a:cs typeface="Perpetua"/>
              </a:rPr>
              <a:t>printf("sub=%d\n",a-b);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Perpetua"/>
                <a:cs typeface="Perpetua"/>
              </a:rPr>
              <a:t>}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20" dirty="0">
                <a:latin typeface="Perpetua"/>
                <a:cs typeface="Perpetua"/>
              </a:rPr>
              <a:t>void </a:t>
            </a:r>
            <a:r>
              <a:rPr sz="2200" b="1" spc="-10" dirty="0">
                <a:latin typeface="Perpetua"/>
                <a:cs typeface="Perpetua"/>
              </a:rPr>
              <a:t>mul(int </a:t>
            </a:r>
            <a:r>
              <a:rPr sz="2200" b="1" spc="-5" dirty="0">
                <a:latin typeface="Perpetua"/>
                <a:cs typeface="Perpetua"/>
              </a:rPr>
              <a:t>a,int</a:t>
            </a:r>
            <a:r>
              <a:rPr sz="2200" b="1" spc="4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b)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Perpetua"/>
                <a:cs typeface="Perpetua"/>
              </a:rPr>
              <a:t>{</a:t>
            </a:r>
            <a:endParaRPr sz="2200">
              <a:latin typeface="Perpetua"/>
              <a:cs typeface="Perpetua"/>
            </a:endParaRPr>
          </a:p>
          <a:p>
            <a:pPr marL="266700">
              <a:lnSpc>
                <a:spcPct val="100000"/>
              </a:lnSpc>
            </a:pPr>
            <a:r>
              <a:rPr sz="2200" b="1" spc="-5" dirty="0">
                <a:latin typeface="Perpetua"/>
                <a:cs typeface="Perpetua"/>
              </a:rPr>
              <a:t>printf("mul=%d\n",a*b);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Perpetua"/>
                <a:cs typeface="Perpetua"/>
              </a:rPr>
              <a:t>}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765048"/>
            <a:ext cx="3888104" cy="5832475"/>
          </a:xfrm>
          <a:custGeom>
            <a:avLst/>
            <a:gdLst/>
            <a:ahLst/>
            <a:cxnLst/>
            <a:rect l="l" t="t" r="r" b="b"/>
            <a:pathLst>
              <a:path w="3888104" h="5832475">
                <a:moveTo>
                  <a:pt x="0" y="5832348"/>
                </a:moveTo>
                <a:lnTo>
                  <a:pt x="3887724" y="5832348"/>
                </a:lnTo>
                <a:lnTo>
                  <a:pt x="3887724" y="0"/>
                </a:lnTo>
                <a:lnTo>
                  <a:pt x="0" y="0"/>
                </a:lnTo>
                <a:lnTo>
                  <a:pt x="0" y="583234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1375" y="761491"/>
            <a:ext cx="3627754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void</a:t>
            </a:r>
            <a:r>
              <a:rPr sz="2000" b="1" spc="-2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main()</a:t>
            </a:r>
            <a:endParaRPr sz="20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{</a:t>
            </a:r>
            <a:endParaRPr sz="2000">
              <a:latin typeface="Perpetua"/>
              <a:cs typeface="Perpetua"/>
            </a:endParaRPr>
          </a:p>
          <a:p>
            <a:pPr marL="12700" marR="109220" indent="502920">
              <a:lnSpc>
                <a:spcPct val="100000"/>
              </a:lnSpc>
            </a:pPr>
            <a:r>
              <a:rPr sz="2000" b="1" spc="-10" dirty="0">
                <a:latin typeface="Perpetua"/>
                <a:cs typeface="Perpetua"/>
              </a:rPr>
              <a:t>void  </a:t>
            </a:r>
            <a:r>
              <a:rPr sz="2000" b="1" spc="-5" dirty="0">
                <a:latin typeface="Perpetua"/>
                <a:cs typeface="Perpetua"/>
              </a:rPr>
              <a:t>(*fun[])(int,int)={add,sub,mul};</a:t>
            </a:r>
            <a:endParaRPr sz="2000">
              <a:latin typeface="Perpetua"/>
              <a:cs typeface="Perpetua"/>
            </a:endParaRPr>
          </a:p>
          <a:p>
            <a:pPr marL="51562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int</a:t>
            </a:r>
            <a:r>
              <a:rPr sz="2000" b="1" spc="-20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ch;</a:t>
            </a:r>
            <a:endParaRPr sz="2000">
              <a:latin typeface="Perpetua"/>
              <a:cs typeface="Perpetua"/>
            </a:endParaRPr>
          </a:p>
          <a:p>
            <a:pPr marL="51562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int</a:t>
            </a:r>
            <a:r>
              <a:rPr sz="2000" b="1" spc="-15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a,b;</a:t>
            </a:r>
            <a:endParaRPr sz="2000">
              <a:latin typeface="Perpetua"/>
              <a:cs typeface="Perpetua"/>
            </a:endParaRPr>
          </a:p>
          <a:p>
            <a:pPr marL="515620" marR="23622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printf("Enter a </a:t>
            </a:r>
            <a:r>
              <a:rPr sz="2000" b="1" spc="-5" dirty="0">
                <a:latin typeface="Perpetua"/>
                <a:cs typeface="Perpetua"/>
              </a:rPr>
              <a:t>and</a:t>
            </a:r>
            <a:r>
              <a:rPr sz="2000" b="1" spc="-7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b\n");  </a:t>
            </a:r>
            <a:r>
              <a:rPr sz="2000" b="1" spc="-5" dirty="0">
                <a:latin typeface="Perpetua"/>
                <a:cs typeface="Perpetua"/>
              </a:rPr>
              <a:t>scanf("%d%d",&amp;a,&amp;b);  </a:t>
            </a:r>
            <a:r>
              <a:rPr sz="2000" b="1" dirty="0">
                <a:latin typeface="Perpetua"/>
                <a:cs typeface="Perpetua"/>
              </a:rPr>
              <a:t>printf("Enter</a:t>
            </a:r>
            <a:r>
              <a:rPr sz="2000" b="1" spc="-5" dirty="0">
                <a:latin typeface="Perpetua"/>
                <a:cs typeface="Perpetua"/>
              </a:rPr>
              <a:t> the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Perpetua"/>
                <a:cs typeface="Perpetua"/>
              </a:rPr>
              <a:t>operation\n");</a:t>
            </a:r>
            <a:endParaRPr sz="2000">
              <a:latin typeface="Perpetua"/>
              <a:cs typeface="Perpetua"/>
            </a:endParaRPr>
          </a:p>
          <a:p>
            <a:pPr marL="515620" marR="114617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Perpetua"/>
                <a:cs typeface="Perpetua"/>
              </a:rPr>
              <a:t>sc</a:t>
            </a:r>
            <a:r>
              <a:rPr sz="2000" b="1" spc="-15" dirty="0">
                <a:latin typeface="Perpetua"/>
                <a:cs typeface="Perpetua"/>
              </a:rPr>
              <a:t>a</a:t>
            </a:r>
            <a:r>
              <a:rPr sz="2000" b="1" dirty="0">
                <a:latin typeface="Perpetua"/>
                <a:cs typeface="Perpetua"/>
              </a:rPr>
              <a:t>n</a:t>
            </a:r>
            <a:r>
              <a:rPr sz="2000" b="1" spc="-5" dirty="0">
                <a:latin typeface="Perpetua"/>
                <a:cs typeface="Perpetua"/>
              </a:rPr>
              <a:t>f("</a:t>
            </a:r>
            <a:r>
              <a:rPr sz="2000" b="1" dirty="0">
                <a:latin typeface="Perpetua"/>
                <a:cs typeface="Perpetua"/>
              </a:rPr>
              <a:t>%d</a:t>
            </a:r>
            <a:r>
              <a:rPr sz="2000" b="1" spc="5" dirty="0">
                <a:latin typeface="Perpetua"/>
                <a:cs typeface="Perpetua"/>
              </a:rPr>
              <a:t>"</a:t>
            </a:r>
            <a:r>
              <a:rPr sz="2000" b="1" dirty="0">
                <a:latin typeface="Perpetua"/>
                <a:cs typeface="Perpetua"/>
              </a:rPr>
              <a:t>,&amp;c</a:t>
            </a:r>
            <a:r>
              <a:rPr sz="2000" b="1" spc="-10" dirty="0">
                <a:latin typeface="Perpetua"/>
                <a:cs typeface="Perpetua"/>
              </a:rPr>
              <a:t>h</a:t>
            </a:r>
            <a:r>
              <a:rPr sz="2000" b="1" dirty="0">
                <a:latin typeface="Perpetua"/>
                <a:cs typeface="Perpetua"/>
              </a:rPr>
              <a:t>);  </a:t>
            </a:r>
            <a:r>
              <a:rPr sz="2000" b="1" spc="-5" dirty="0">
                <a:latin typeface="Perpetua"/>
                <a:cs typeface="Perpetua"/>
              </a:rPr>
              <a:t>if(ch&gt;2)</a:t>
            </a:r>
            <a:endParaRPr sz="2000">
              <a:latin typeface="Perpetua"/>
              <a:cs typeface="Perpetua"/>
            </a:endParaRPr>
          </a:p>
          <a:p>
            <a:pPr marL="515620" marR="5080" indent="22860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printf("Wrong</a:t>
            </a:r>
            <a:r>
              <a:rPr sz="2000" b="1" spc="-75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Input\n");  </a:t>
            </a:r>
            <a:r>
              <a:rPr sz="2000" b="1" spc="-5" dirty="0">
                <a:latin typeface="Perpetua"/>
                <a:cs typeface="Perpetua"/>
              </a:rPr>
              <a:t>else</a:t>
            </a:r>
            <a:endParaRPr sz="2000">
              <a:latin typeface="Perpetua"/>
              <a:cs typeface="Perpetua"/>
            </a:endParaRPr>
          </a:p>
          <a:p>
            <a:pPr marL="744220">
              <a:lnSpc>
                <a:spcPct val="100000"/>
              </a:lnSpc>
            </a:pPr>
            <a:r>
              <a:rPr sz="2000" b="1" spc="-5" dirty="0">
                <a:latin typeface="Perpetua"/>
                <a:cs typeface="Perpetua"/>
              </a:rPr>
              <a:t>(*fun[ch])(a,b);</a:t>
            </a:r>
            <a:endParaRPr sz="20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000" b="1" dirty="0">
                <a:latin typeface="Perpetua"/>
                <a:cs typeface="Perpetua"/>
              </a:rPr>
              <a:t>}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96485" y="5876544"/>
            <a:ext cx="453390" cy="504190"/>
          </a:xfrm>
          <a:custGeom>
            <a:avLst/>
            <a:gdLst/>
            <a:ahLst/>
            <a:cxnLst/>
            <a:rect l="l" t="t" r="r" b="b"/>
            <a:pathLst>
              <a:path w="453389" h="504189">
                <a:moveTo>
                  <a:pt x="389763" y="126110"/>
                </a:moveTo>
                <a:lnTo>
                  <a:pt x="263651" y="126110"/>
                </a:lnTo>
                <a:lnTo>
                  <a:pt x="251801" y="181410"/>
                </a:lnTo>
                <a:lnTo>
                  <a:pt x="236012" y="233627"/>
                </a:lnTo>
                <a:lnTo>
                  <a:pt x="216552" y="282389"/>
                </a:lnTo>
                <a:lnTo>
                  <a:pt x="193688" y="327320"/>
                </a:lnTo>
                <a:lnTo>
                  <a:pt x="167687" y="368049"/>
                </a:lnTo>
                <a:lnTo>
                  <a:pt x="138818" y="404200"/>
                </a:lnTo>
                <a:lnTo>
                  <a:pt x="107347" y="435399"/>
                </a:lnTo>
                <a:lnTo>
                  <a:pt x="73542" y="461274"/>
                </a:lnTo>
                <a:lnTo>
                  <a:pt x="37670" y="481450"/>
                </a:lnTo>
                <a:lnTo>
                  <a:pt x="0" y="495553"/>
                </a:lnTo>
                <a:lnTo>
                  <a:pt x="40197" y="503322"/>
                </a:lnTo>
                <a:lnTo>
                  <a:pt x="79913" y="503903"/>
                </a:lnTo>
                <a:lnTo>
                  <a:pt x="118814" y="497611"/>
                </a:lnTo>
                <a:lnTo>
                  <a:pt x="156567" y="484762"/>
                </a:lnTo>
                <a:lnTo>
                  <a:pt x="192840" y="465671"/>
                </a:lnTo>
                <a:lnTo>
                  <a:pt x="227299" y="440655"/>
                </a:lnTo>
                <a:lnTo>
                  <a:pt x="259611" y="410027"/>
                </a:lnTo>
                <a:lnTo>
                  <a:pt x="289444" y="374105"/>
                </a:lnTo>
                <a:lnTo>
                  <a:pt x="316465" y="333203"/>
                </a:lnTo>
                <a:lnTo>
                  <a:pt x="340340" y="287637"/>
                </a:lnTo>
                <a:lnTo>
                  <a:pt x="360736" y="237723"/>
                </a:lnTo>
                <a:lnTo>
                  <a:pt x="377322" y="183775"/>
                </a:lnTo>
                <a:lnTo>
                  <a:pt x="389763" y="126110"/>
                </a:lnTo>
                <a:close/>
              </a:path>
              <a:path w="453389" h="504189">
                <a:moveTo>
                  <a:pt x="337438" y="0"/>
                </a:moveTo>
                <a:lnTo>
                  <a:pt x="200660" y="126110"/>
                </a:lnTo>
                <a:lnTo>
                  <a:pt x="452881" y="126110"/>
                </a:lnTo>
                <a:lnTo>
                  <a:pt x="33743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5928" y="5876544"/>
            <a:ext cx="463550" cy="504825"/>
          </a:xfrm>
          <a:custGeom>
            <a:avLst/>
            <a:gdLst/>
            <a:ahLst/>
            <a:cxnLst/>
            <a:rect l="l" t="t" r="r" b="b"/>
            <a:pathLst>
              <a:path w="463550" h="504825">
                <a:moveTo>
                  <a:pt x="126111" y="0"/>
                </a:moveTo>
                <a:lnTo>
                  <a:pt x="0" y="0"/>
                </a:lnTo>
                <a:lnTo>
                  <a:pt x="1980" y="54965"/>
                </a:lnTo>
                <a:lnTo>
                  <a:pt x="7785" y="108216"/>
                </a:lnTo>
                <a:lnTo>
                  <a:pt x="17207" y="159444"/>
                </a:lnTo>
                <a:lnTo>
                  <a:pt x="30042" y="208343"/>
                </a:lnTo>
                <a:lnTo>
                  <a:pt x="46082" y="254603"/>
                </a:lnTo>
                <a:lnTo>
                  <a:pt x="65121" y="297919"/>
                </a:lnTo>
                <a:lnTo>
                  <a:pt x="86954" y="337981"/>
                </a:lnTo>
                <a:lnTo>
                  <a:pt x="111374" y="374483"/>
                </a:lnTo>
                <a:lnTo>
                  <a:pt x="138174" y="407116"/>
                </a:lnTo>
                <a:lnTo>
                  <a:pt x="167150" y="435573"/>
                </a:lnTo>
                <a:lnTo>
                  <a:pt x="198095" y="459546"/>
                </a:lnTo>
                <a:lnTo>
                  <a:pt x="265066" y="492809"/>
                </a:lnTo>
                <a:lnTo>
                  <a:pt x="337438" y="504443"/>
                </a:lnTo>
                <a:lnTo>
                  <a:pt x="463550" y="504443"/>
                </a:lnTo>
                <a:lnTo>
                  <a:pt x="426791" y="501484"/>
                </a:lnTo>
                <a:lnTo>
                  <a:pt x="391177" y="492809"/>
                </a:lnTo>
                <a:lnTo>
                  <a:pt x="324206" y="459546"/>
                </a:lnTo>
                <a:lnTo>
                  <a:pt x="293261" y="435573"/>
                </a:lnTo>
                <a:lnTo>
                  <a:pt x="264285" y="407116"/>
                </a:lnTo>
                <a:lnTo>
                  <a:pt x="237485" y="374483"/>
                </a:lnTo>
                <a:lnTo>
                  <a:pt x="213065" y="337981"/>
                </a:lnTo>
                <a:lnTo>
                  <a:pt x="191232" y="297919"/>
                </a:lnTo>
                <a:lnTo>
                  <a:pt x="172193" y="254603"/>
                </a:lnTo>
                <a:lnTo>
                  <a:pt x="156153" y="208343"/>
                </a:lnTo>
                <a:lnTo>
                  <a:pt x="143318" y="159444"/>
                </a:lnTo>
                <a:lnTo>
                  <a:pt x="133896" y="108216"/>
                </a:lnTo>
                <a:lnTo>
                  <a:pt x="128091" y="54965"/>
                </a:lnTo>
                <a:lnTo>
                  <a:pt x="126111" y="0"/>
                </a:lnTo>
                <a:close/>
              </a:path>
            </a:pathLst>
          </a:custGeom>
          <a:solidFill>
            <a:srgbClr val="AA3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5928" y="5876544"/>
            <a:ext cx="853440" cy="504825"/>
          </a:xfrm>
          <a:custGeom>
            <a:avLst/>
            <a:gdLst/>
            <a:ahLst/>
            <a:cxnLst/>
            <a:rect l="l" t="t" r="r" b="b"/>
            <a:pathLst>
              <a:path w="853439" h="504825">
                <a:moveTo>
                  <a:pt x="400558" y="495553"/>
                </a:moveTo>
                <a:lnTo>
                  <a:pt x="438228" y="481450"/>
                </a:lnTo>
                <a:lnTo>
                  <a:pt x="474100" y="461274"/>
                </a:lnTo>
                <a:lnTo>
                  <a:pt x="507905" y="435399"/>
                </a:lnTo>
                <a:lnTo>
                  <a:pt x="539376" y="404200"/>
                </a:lnTo>
                <a:lnTo>
                  <a:pt x="568245" y="368049"/>
                </a:lnTo>
                <a:lnTo>
                  <a:pt x="594246" y="327320"/>
                </a:lnTo>
                <a:lnTo>
                  <a:pt x="617110" y="282389"/>
                </a:lnTo>
                <a:lnTo>
                  <a:pt x="636570" y="233627"/>
                </a:lnTo>
                <a:lnTo>
                  <a:pt x="652359" y="181410"/>
                </a:lnTo>
                <a:lnTo>
                  <a:pt x="664210" y="126110"/>
                </a:lnTo>
                <a:lnTo>
                  <a:pt x="601218" y="126110"/>
                </a:lnTo>
                <a:lnTo>
                  <a:pt x="737997" y="0"/>
                </a:lnTo>
                <a:lnTo>
                  <a:pt x="853439" y="126110"/>
                </a:lnTo>
                <a:lnTo>
                  <a:pt x="790321" y="126110"/>
                </a:lnTo>
                <a:lnTo>
                  <a:pt x="778747" y="180341"/>
                </a:lnTo>
                <a:lnTo>
                  <a:pt x="763443" y="231468"/>
                </a:lnTo>
                <a:lnTo>
                  <a:pt x="744674" y="279185"/>
                </a:lnTo>
                <a:lnTo>
                  <a:pt x="722705" y="323183"/>
                </a:lnTo>
                <a:lnTo>
                  <a:pt x="697800" y="363157"/>
                </a:lnTo>
                <a:lnTo>
                  <a:pt x="670226" y="398797"/>
                </a:lnTo>
                <a:lnTo>
                  <a:pt x="640247" y="429797"/>
                </a:lnTo>
                <a:lnTo>
                  <a:pt x="608127" y="455850"/>
                </a:lnTo>
                <a:lnTo>
                  <a:pt x="574133" y="476649"/>
                </a:lnTo>
                <a:lnTo>
                  <a:pt x="538528" y="491885"/>
                </a:lnTo>
                <a:lnTo>
                  <a:pt x="501579" y="501253"/>
                </a:lnTo>
                <a:lnTo>
                  <a:pt x="463550" y="504443"/>
                </a:lnTo>
                <a:lnTo>
                  <a:pt x="337438" y="504443"/>
                </a:lnTo>
                <a:lnTo>
                  <a:pt x="265066" y="492809"/>
                </a:lnTo>
                <a:lnTo>
                  <a:pt x="198095" y="459546"/>
                </a:lnTo>
                <a:lnTo>
                  <a:pt x="167150" y="435573"/>
                </a:lnTo>
                <a:lnTo>
                  <a:pt x="138174" y="407116"/>
                </a:lnTo>
                <a:lnTo>
                  <a:pt x="111374" y="374483"/>
                </a:lnTo>
                <a:lnTo>
                  <a:pt x="86954" y="337981"/>
                </a:lnTo>
                <a:lnTo>
                  <a:pt x="65121" y="297919"/>
                </a:lnTo>
                <a:lnTo>
                  <a:pt x="46082" y="254603"/>
                </a:lnTo>
                <a:lnTo>
                  <a:pt x="30042" y="208343"/>
                </a:lnTo>
                <a:lnTo>
                  <a:pt x="17207" y="159444"/>
                </a:lnTo>
                <a:lnTo>
                  <a:pt x="7785" y="108216"/>
                </a:lnTo>
                <a:lnTo>
                  <a:pt x="1980" y="54965"/>
                </a:lnTo>
                <a:lnTo>
                  <a:pt x="0" y="0"/>
                </a:lnTo>
                <a:lnTo>
                  <a:pt x="126111" y="0"/>
                </a:lnTo>
                <a:lnTo>
                  <a:pt x="128091" y="54965"/>
                </a:lnTo>
                <a:lnTo>
                  <a:pt x="133896" y="108216"/>
                </a:lnTo>
                <a:lnTo>
                  <a:pt x="143318" y="159444"/>
                </a:lnTo>
                <a:lnTo>
                  <a:pt x="156153" y="208343"/>
                </a:lnTo>
                <a:lnTo>
                  <a:pt x="172193" y="254603"/>
                </a:lnTo>
                <a:lnTo>
                  <a:pt x="191232" y="297919"/>
                </a:lnTo>
                <a:lnTo>
                  <a:pt x="213065" y="337981"/>
                </a:lnTo>
                <a:lnTo>
                  <a:pt x="237485" y="374483"/>
                </a:lnTo>
                <a:lnTo>
                  <a:pt x="264285" y="407116"/>
                </a:lnTo>
                <a:lnTo>
                  <a:pt x="293261" y="435573"/>
                </a:lnTo>
                <a:lnTo>
                  <a:pt x="324206" y="459546"/>
                </a:lnTo>
                <a:lnTo>
                  <a:pt x="391177" y="492809"/>
                </a:lnTo>
                <a:lnTo>
                  <a:pt x="426791" y="501484"/>
                </a:lnTo>
                <a:lnTo>
                  <a:pt x="463550" y="504443"/>
                </a:lnTo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48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</a:t>
            </a:r>
            <a:r>
              <a:rPr sz="4000" spc="5" dirty="0"/>
              <a:t>u</a:t>
            </a:r>
            <a:r>
              <a:rPr sz="4000" spc="-5" dirty="0"/>
              <a:t>t</a:t>
            </a:r>
            <a:r>
              <a:rPr sz="4000" spc="10" dirty="0"/>
              <a:t>p</a:t>
            </a:r>
            <a:r>
              <a:rPr sz="4000" spc="-5" dirty="0"/>
              <a:t>ut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2356485" cy="2388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56285">
              <a:lnSpc>
                <a:spcPct val="119200"/>
              </a:lnSpc>
              <a:spcBef>
                <a:spcPts val="95"/>
              </a:spcBef>
              <a:tabLst>
                <a:tab pos="387350" algn="l"/>
              </a:tabLst>
            </a:pPr>
            <a:r>
              <a:rPr sz="2600" dirty="0">
                <a:latin typeface="Perpetua"/>
                <a:cs typeface="Perpetua"/>
              </a:rPr>
              <a:t>Enter a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  4	5</a:t>
            </a:r>
            <a:endParaRPr sz="2600">
              <a:latin typeface="Perpetua"/>
              <a:cs typeface="Perpetua"/>
            </a:endParaRPr>
          </a:p>
          <a:p>
            <a:pPr marL="12700" marR="5080">
              <a:lnSpc>
                <a:spcPct val="119200"/>
              </a:lnSpc>
              <a:spcBef>
                <a:spcPts val="5"/>
              </a:spcBef>
            </a:pPr>
            <a:r>
              <a:rPr sz="2600" dirty="0">
                <a:latin typeface="Perpetua"/>
                <a:cs typeface="Perpetua"/>
              </a:rPr>
              <a:t>Enter the</a:t>
            </a:r>
            <a:r>
              <a:rPr sz="2600" spc="-8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operation  </a:t>
            </a:r>
            <a:r>
              <a:rPr sz="2600" dirty="0">
                <a:latin typeface="Perpetua"/>
                <a:cs typeface="Perpetua"/>
              </a:rPr>
              <a:t>2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Perpetua"/>
                <a:cs typeface="Perpetua"/>
              </a:rPr>
              <a:t>mul=20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37870"/>
            <a:ext cx="8205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Structures </a:t>
            </a:r>
            <a:r>
              <a:rPr spc="-5" dirty="0"/>
              <a:t>created </a:t>
            </a:r>
            <a:r>
              <a:rPr spc="5" dirty="0"/>
              <a:t>and </a:t>
            </a:r>
            <a:r>
              <a:rPr dirty="0"/>
              <a:t>accessed </a:t>
            </a:r>
            <a:r>
              <a:rPr spc="5" dirty="0"/>
              <a:t>using</a:t>
            </a:r>
            <a:r>
              <a:rPr spc="-160" dirty="0"/>
              <a:t> </a:t>
            </a:r>
            <a:r>
              <a:rPr spc="-5" dirty="0"/>
              <a:t>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894714"/>
            <a:ext cx="6947534" cy="4742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Structures </a:t>
            </a:r>
            <a:r>
              <a:rPr sz="2600" spc="-5" dirty="0">
                <a:latin typeface="Perpetua"/>
                <a:cs typeface="Perpetua"/>
              </a:rPr>
              <a:t>can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10" dirty="0">
                <a:latin typeface="Perpetua"/>
                <a:cs typeface="Perpetua"/>
              </a:rPr>
              <a:t>created </a:t>
            </a:r>
            <a:r>
              <a:rPr sz="2600" spc="-5" dirty="0">
                <a:latin typeface="Perpetua"/>
                <a:cs typeface="Perpetua"/>
              </a:rPr>
              <a:t>and accessed </a:t>
            </a:r>
            <a:r>
              <a:rPr sz="2600" dirty="0">
                <a:latin typeface="Perpetua"/>
                <a:cs typeface="Perpetua"/>
              </a:rPr>
              <a:t>using </a:t>
            </a:r>
            <a:r>
              <a:rPr sz="2600" spc="-5" dirty="0">
                <a:latin typeface="Perpetua"/>
                <a:cs typeface="Perpetua"/>
              </a:rPr>
              <a:t>pointers.</a:t>
            </a:r>
            <a:r>
              <a:rPr sz="2600" spc="-3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 </a:t>
            </a:r>
            <a:r>
              <a:rPr sz="2600" spc="-5" dirty="0">
                <a:latin typeface="Perpetua"/>
                <a:cs typeface="Perpetua"/>
              </a:rPr>
              <a:t>pointer variable of </a:t>
            </a:r>
            <a:r>
              <a:rPr sz="2600" dirty="0">
                <a:latin typeface="Perpetua"/>
                <a:cs typeface="Perpetua"/>
              </a:rPr>
              <a:t>a structure </a:t>
            </a:r>
            <a:r>
              <a:rPr sz="2600" spc="-5" dirty="0">
                <a:latin typeface="Perpetua"/>
                <a:cs typeface="Perpetua"/>
              </a:rPr>
              <a:t>can be </a:t>
            </a:r>
            <a:r>
              <a:rPr sz="2600" spc="-10" dirty="0">
                <a:latin typeface="Perpetua"/>
                <a:cs typeface="Perpetua"/>
              </a:rPr>
              <a:t>created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below:</a:t>
            </a:r>
            <a:endParaRPr sz="26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480"/>
              </a:spcBef>
            </a:pPr>
            <a:r>
              <a:rPr sz="2000" b="1" spc="5" dirty="0">
                <a:latin typeface="Perpetua"/>
                <a:cs typeface="Perpetua"/>
              </a:rPr>
              <a:t>struct</a:t>
            </a:r>
            <a:r>
              <a:rPr sz="2000" b="1" spc="-20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name</a:t>
            </a:r>
            <a:endParaRPr sz="2000">
              <a:latin typeface="Perpetua"/>
              <a:cs typeface="Perpetua"/>
            </a:endParaRPr>
          </a:p>
          <a:p>
            <a:pPr marL="662940">
              <a:lnSpc>
                <a:spcPct val="100000"/>
              </a:lnSpc>
              <a:spcBef>
                <a:spcPts val="409"/>
              </a:spcBef>
            </a:pPr>
            <a:r>
              <a:rPr sz="2000" b="1" dirty="0">
                <a:latin typeface="Perpetua"/>
                <a:cs typeface="Perpetua"/>
              </a:rPr>
              <a:t>{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latin typeface="Perpetua"/>
                <a:cs typeface="Perpetua"/>
              </a:rPr>
              <a:t>member1;</a:t>
            </a:r>
            <a:endParaRPr sz="2000">
              <a:latin typeface="Perpetua"/>
              <a:cs typeface="Perpetua"/>
            </a:endParaRPr>
          </a:p>
          <a:p>
            <a:pPr marL="662940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latin typeface="Perpetua"/>
                <a:cs typeface="Perpetua"/>
              </a:rPr>
              <a:t>member2;</a:t>
            </a:r>
            <a:endParaRPr sz="2000">
              <a:latin typeface="Perpetua"/>
              <a:cs typeface="Perpetua"/>
            </a:endParaRPr>
          </a:p>
          <a:p>
            <a:pPr marL="662940">
              <a:lnSpc>
                <a:spcPct val="100000"/>
              </a:lnSpc>
              <a:spcBef>
                <a:spcPts val="409"/>
              </a:spcBef>
            </a:pPr>
            <a:r>
              <a:rPr sz="2000" b="1" dirty="0">
                <a:latin typeface="Perpetua"/>
                <a:cs typeface="Perpetua"/>
              </a:rPr>
              <a:t>.</a:t>
            </a:r>
            <a:r>
              <a:rPr sz="2000" b="1" spc="-8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.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395"/>
              </a:spcBef>
            </a:pPr>
            <a:r>
              <a:rPr sz="2000" b="1" spc="-5" dirty="0">
                <a:latin typeface="Perpetua"/>
                <a:cs typeface="Perpetua"/>
              </a:rPr>
              <a:t>};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Perpetua"/>
                <a:cs typeface="Perpetua"/>
              </a:rPr>
              <a:t>int</a:t>
            </a:r>
            <a:r>
              <a:rPr sz="2000" b="1" spc="-15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main()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405"/>
              </a:spcBef>
            </a:pPr>
            <a:r>
              <a:rPr sz="2000" b="1" dirty="0">
                <a:latin typeface="Perpetua"/>
                <a:cs typeface="Perpetua"/>
              </a:rPr>
              <a:t>{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400"/>
              </a:spcBef>
            </a:pPr>
            <a:r>
              <a:rPr sz="2000" b="1" spc="5" dirty="0">
                <a:latin typeface="Perpetua"/>
                <a:cs typeface="Perpetua"/>
              </a:rPr>
              <a:t>struct </a:t>
            </a:r>
            <a:r>
              <a:rPr sz="2000" b="1" spc="-5" dirty="0">
                <a:latin typeface="Perpetua"/>
                <a:cs typeface="Perpetua"/>
              </a:rPr>
              <a:t>name</a:t>
            </a:r>
            <a:r>
              <a:rPr sz="2000" b="1" spc="-35" dirty="0">
                <a:latin typeface="Perpetua"/>
                <a:cs typeface="Perpetua"/>
              </a:rPr>
              <a:t> </a:t>
            </a:r>
            <a:r>
              <a:rPr sz="2000" b="1" spc="5" dirty="0">
                <a:latin typeface="Perpetua"/>
                <a:cs typeface="Perpetua"/>
              </a:rPr>
              <a:t>*ptr;</a:t>
            </a:r>
            <a:endParaRPr sz="2000">
              <a:latin typeface="Perpetua"/>
              <a:cs typeface="Perpetua"/>
            </a:endParaRPr>
          </a:p>
          <a:p>
            <a:pPr marL="662940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latin typeface="Perpetua"/>
                <a:cs typeface="Perpetua"/>
              </a:rPr>
              <a:t>}</a:t>
            </a:r>
            <a:endParaRPr sz="2000">
              <a:latin typeface="Perpetua"/>
              <a:cs typeface="Perpetua"/>
            </a:endParaRPr>
          </a:p>
          <a:p>
            <a:pPr marL="606425">
              <a:lnSpc>
                <a:spcPct val="100000"/>
              </a:lnSpc>
              <a:spcBef>
                <a:spcPts val="409"/>
              </a:spcBef>
            </a:pPr>
            <a:r>
              <a:rPr sz="2000" b="1" dirty="0">
                <a:latin typeface="Perpetua"/>
                <a:cs typeface="Perpetua"/>
              </a:rPr>
              <a:t>Here, </a:t>
            </a:r>
            <a:r>
              <a:rPr sz="2000" b="1" spc="-5" dirty="0">
                <a:latin typeface="Perpetua"/>
                <a:cs typeface="Perpetua"/>
              </a:rPr>
              <a:t>the </a:t>
            </a:r>
            <a:r>
              <a:rPr sz="2000" b="1" dirty="0">
                <a:latin typeface="Perpetua"/>
                <a:cs typeface="Perpetua"/>
              </a:rPr>
              <a:t>pointer </a:t>
            </a:r>
            <a:r>
              <a:rPr sz="2000" b="1" spc="-10" dirty="0">
                <a:latin typeface="Perpetua"/>
                <a:cs typeface="Perpetua"/>
              </a:rPr>
              <a:t>variable </a:t>
            </a:r>
            <a:r>
              <a:rPr sz="2000" b="1" dirty="0">
                <a:latin typeface="Perpetua"/>
                <a:cs typeface="Perpetua"/>
              </a:rPr>
              <a:t>of </a:t>
            </a:r>
            <a:r>
              <a:rPr sz="2000" b="1" spc="-5" dirty="0">
                <a:latin typeface="Perpetua"/>
                <a:cs typeface="Perpetua"/>
              </a:rPr>
              <a:t>type </a:t>
            </a:r>
            <a:r>
              <a:rPr sz="2000" b="1" spc="5" dirty="0">
                <a:solidFill>
                  <a:srgbClr val="FF0000"/>
                </a:solidFill>
                <a:latin typeface="Perpetua"/>
                <a:cs typeface="Perpetua"/>
              </a:rPr>
              <a:t>struct </a:t>
            </a:r>
            <a:r>
              <a:rPr sz="2000" b="1" spc="-5" dirty="0">
                <a:solidFill>
                  <a:srgbClr val="FF0000"/>
                </a:solidFill>
                <a:latin typeface="Perpetua"/>
                <a:cs typeface="Perpetua"/>
              </a:rPr>
              <a:t>name </a:t>
            </a:r>
            <a:r>
              <a:rPr sz="2000" b="1" dirty="0">
                <a:latin typeface="Perpetua"/>
                <a:cs typeface="Perpetua"/>
              </a:rPr>
              <a:t>is</a:t>
            </a:r>
            <a:r>
              <a:rPr sz="2000" b="1" spc="-114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Perpetua"/>
                <a:cs typeface="Perpetua"/>
              </a:rPr>
              <a:t>created.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525907"/>
            <a:ext cx="7915909" cy="4673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Franklin Gothic Book"/>
                <a:cs typeface="Franklin Gothic Book"/>
              </a:rPr>
              <a:t>Accessing structure's </a:t>
            </a:r>
            <a:r>
              <a:rPr sz="3200" spc="5" dirty="0">
                <a:solidFill>
                  <a:srgbClr val="FF0000"/>
                </a:solidFill>
                <a:latin typeface="Franklin Gothic Book"/>
                <a:cs typeface="Franklin Gothic Book"/>
              </a:rPr>
              <a:t>member </a:t>
            </a:r>
            <a:r>
              <a:rPr sz="3200" spc="-5" dirty="0">
                <a:solidFill>
                  <a:srgbClr val="FF0000"/>
                </a:solidFill>
                <a:latin typeface="Franklin Gothic Book"/>
                <a:cs typeface="Franklin Gothic Book"/>
              </a:rPr>
              <a:t>through</a:t>
            </a:r>
            <a:r>
              <a:rPr sz="3200" spc="-155" dirty="0">
                <a:solidFill>
                  <a:srgbClr val="FF0000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Franklin Gothic Book"/>
                <a:cs typeface="Franklin Gothic Book"/>
              </a:rPr>
              <a:t>pointer</a:t>
            </a:r>
            <a:endParaRPr sz="3200">
              <a:latin typeface="Franklin Gothic Book"/>
              <a:cs typeface="Franklin Gothic Book"/>
            </a:endParaRPr>
          </a:p>
          <a:p>
            <a:pPr marL="459740" marR="648970">
              <a:lnSpc>
                <a:spcPct val="150100"/>
              </a:lnSpc>
              <a:spcBef>
                <a:spcPts val="2740"/>
              </a:spcBef>
            </a:pPr>
            <a:r>
              <a:rPr sz="3200" dirty="0">
                <a:latin typeface="Perpetua"/>
                <a:cs typeface="Perpetua"/>
              </a:rPr>
              <a:t>A </a:t>
            </a:r>
            <a:r>
              <a:rPr sz="3200" spc="5" dirty="0">
                <a:latin typeface="Perpetua"/>
                <a:cs typeface="Perpetua"/>
              </a:rPr>
              <a:t>structure's </a:t>
            </a:r>
            <a:r>
              <a:rPr sz="3200" spc="-5" dirty="0">
                <a:latin typeface="Perpetua"/>
                <a:cs typeface="Perpetua"/>
              </a:rPr>
              <a:t>member </a:t>
            </a:r>
            <a:r>
              <a:rPr sz="3200" dirty="0">
                <a:latin typeface="Perpetua"/>
                <a:cs typeface="Perpetua"/>
              </a:rPr>
              <a:t>can be </a:t>
            </a:r>
            <a:r>
              <a:rPr sz="3200" spc="-5" dirty="0">
                <a:latin typeface="Perpetua"/>
                <a:cs typeface="Perpetua"/>
              </a:rPr>
              <a:t>accessed </a:t>
            </a:r>
            <a:r>
              <a:rPr sz="3200" spc="-10" dirty="0">
                <a:latin typeface="Perpetua"/>
                <a:cs typeface="Perpetua"/>
              </a:rPr>
              <a:t>through  </a:t>
            </a:r>
            <a:r>
              <a:rPr sz="3200" spc="-5" dirty="0">
                <a:latin typeface="Perpetua"/>
                <a:cs typeface="Perpetua"/>
              </a:rPr>
              <a:t>pointer </a:t>
            </a:r>
            <a:r>
              <a:rPr sz="3200" dirty="0">
                <a:latin typeface="Perpetua"/>
                <a:cs typeface="Perpetua"/>
              </a:rPr>
              <a:t>in </a:t>
            </a:r>
            <a:r>
              <a:rPr sz="3200" spc="-35" dirty="0">
                <a:latin typeface="Perpetua"/>
                <a:cs typeface="Perpetua"/>
              </a:rPr>
              <a:t>two</a:t>
            </a:r>
            <a:r>
              <a:rPr sz="3200" dirty="0">
                <a:latin typeface="Perpetua"/>
                <a:cs typeface="Perpetua"/>
              </a:rPr>
              <a:t> </a:t>
            </a:r>
            <a:r>
              <a:rPr sz="3200" spc="-30" dirty="0">
                <a:latin typeface="Perpetua"/>
                <a:cs typeface="Perpetua"/>
              </a:rPr>
              <a:t>ways:</a:t>
            </a:r>
            <a:endParaRPr sz="3200">
              <a:latin typeface="Perpetua"/>
              <a:cs typeface="Perpetua"/>
            </a:endParaRPr>
          </a:p>
          <a:p>
            <a:pPr marL="974725" marR="819785" indent="-515620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SzPct val="84375"/>
              <a:buAutoNum type="arabicPeriod"/>
              <a:tabLst>
                <a:tab pos="974725" algn="l"/>
                <a:tab pos="975360" algn="l"/>
              </a:tabLst>
            </a:pPr>
            <a:r>
              <a:rPr sz="3200" spc="-5" dirty="0">
                <a:latin typeface="Perpetua"/>
                <a:cs typeface="Perpetua"/>
              </a:rPr>
              <a:t>Referencing pointer </a:t>
            </a:r>
            <a:r>
              <a:rPr sz="3200" dirty="0">
                <a:latin typeface="Perpetua"/>
                <a:cs typeface="Perpetua"/>
              </a:rPr>
              <a:t>to </a:t>
            </a:r>
            <a:r>
              <a:rPr sz="3200" spc="-5" dirty="0">
                <a:latin typeface="Perpetua"/>
                <a:cs typeface="Perpetua"/>
              </a:rPr>
              <a:t>another </a:t>
            </a:r>
            <a:r>
              <a:rPr sz="3200" spc="-10" dirty="0">
                <a:latin typeface="Perpetua"/>
                <a:cs typeface="Perpetua"/>
              </a:rPr>
              <a:t>address </a:t>
            </a:r>
            <a:r>
              <a:rPr sz="3200" dirty="0">
                <a:latin typeface="Perpetua"/>
                <a:cs typeface="Perpetua"/>
              </a:rPr>
              <a:t>to  access</a:t>
            </a:r>
            <a:r>
              <a:rPr sz="3200" spc="-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memory</a:t>
            </a:r>
            <a:endParaRPr sz="3200">
              <a:latin typeface="Perpetua"/>
              <a:cs typeface="Perpetua"/>
            </a:endParaRPr>
          </a:p>
          <a:p>
            <a:pPr marL="974725" indent="-515620">
              <a:lnSpc>
                <a:spcPct val="100000"/>
              </a:lnSpc>
              <a:spcBef>
                <a:spcPts val="2520"/>
              </a:spcBef>
              <a:buClr>
                <a:srgbClr val="D24717"/>
              </a:buClr>
              <a:buSzPct val="84375"/>
              <a:buAutoNum type="arabicPeriod"/>
              <a:tabLst>
                <a:tab pos="974725" algn="l"/>
                <a:tab pos="975360" algn="l"/>
              </a:tabLst>
            </a:pPr>
            <a:r>
              <a:rPr sz="3200" dirty="0">
                <a:latin typeface="Perpetua"/>
                <a:cs typeface="Perpetua"/>
              </a:rPr>
              <a:t>Using </a:t>
            </a:r>
            <a:r>
              <a:rPr sz="3200" spc="-10" dirty="0">
                <a:latin typeface="Perpetua"/>
                <a:cs typeface="Perpetua"/>
              </a:rPr>
              <a:t>dynamic </a:t>
            </a:r>
            <a:r>
              <a:rPr sz="3200" dirty="0">
                <a:latin typeface="Perpetua"/>
                <a:cs typeface="Perpetua"/>
              </a:rPr>
              <a:t>memory </a:t>
            </a:r>
            <a:r>
              <a:rPr sz="3200" spc="-5" dirty="0">
                <a:latin typeface="Perpetua"/>
                <a:cs typeface="Perpetua"/>
              </a:rPr>
              <a:t>allocation</a:t>
            </a:r>
            <a:endParaRPr sz="32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998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00000"/>
                </a:solidFill>
              </a:rPr>
              <a:t>Passing </a:t>
            </a:r>
            <a:r>
              <a:rPr sz="4000" spc="-5" dirty="0">
                <a:solidFill>
                  <a:srgbClr val="C00000"/>
                </a:solidFill>
              </a:rPr>
              <a:t>Single</a:t>
            </a:r>
            <a:r>
              <a:rPr sz="4000" spc="-8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element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75353"/>
            <a:ext cx="7118984" cy="33508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56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Example</a:t>
            </a:r>
            <a:endParaRPr sz="2600">
              <a:latin typeface="Perpetua"/>
              <a:cs typeface="Perpetua"/>
            </a:endParaRPr>
          </a:p>
          <a:p>
            <a:pPr marL="400685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Perpetua"/>
                <a:cs typeface="Perpetua"/>
              </a:rPr>
              <a:t>int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a[5]={0,1,2,3,4};</a:t>
            </a:r>
            <a:endParaRPr sz="2400">
              <a:latin typeface="Perpetua"/>
              <a:cs typeface="Perpetua"/>
            </a:endParaRPr>
          </a:p>
          <a:p>
            <a:pPr marL="332105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latin typeface="Perpetua"/>
                <a:cs typeface="Perpetua"/>
              </a:rPr>
              <a:t>Function</a:t>
            </a:r>
            <a:r>
              <a:rPr sz="2400" b="1" spc="-3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call:</a:t>
            </a:r>
            <a:endParaRPr sz="2400">
              <a:latin typeface="Perpetua"/>
              <a:cs typeface="Perpetua"/>
            </a:endParaRPr>
          </a:p>
          <a:p>
            <a:pPr marL="332105" marR="5466715" indent="228600">
              <a:lnSpc>
                <a:spcPct val="113799"/>
              </a:lnSpc>
              <a:spcBef>
                <a:spcPts val="10"/>
              </a:spcBef>
            </a:pPr>
            <a:r>
              <a:rPr sz="2400" spc="-5" dirty="0">
                <a:solidFill>
                  <a:srgbClr val="634646"/>
                </a:solidFill>
                <a:latin typeface="Perpetua"/>
                <a:cs typeface="Perpetua"/>
              </a:rPr>
              <a:t>ad</a:t>
            </a:r>
            <a:r>
              <a:rPr sz="2400" spc="10" dirty="0">
                <a:solidFill>
                  <a:srgbClr val="634646"/>
                </a:solidFill>
                <a:latin typeface="Perpetua"/>
                <a:cs typeface="Perpetua"/>
              </a:rPr>
              <a:t>d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spc="-5" dirty="0">
                <a:solidFill>
                  <a:srgbClr val="A6A0A0"/>
                </a:solidFill>
                <a:latin typeface="Perpetua"/>
                <a:cs typeface="Perpetua"/>
              </a:rPr>
              <a:t>a[1</a:t>
            </a:r>
            <a:r>
              <a:rPr sz="2400" spc="5" dirty="0">
                <a:solidFill>
                  <a:srgbClr val="A6A0A0"/>
                </a:solidFill>
                <a:latin typeface="Perpetua"/>
                <a:cs typeface="Perpetua"/>
              </a:rPr>
              <a:t>]</a:t>
            </a:r>
            <a:r>
              <a:rPr sz="2400" dirty="0">
                <a:latin typeface="Perpetua"/>
                <a:cs typeface="Perpetua"/>
              </a:rPr>
              <a:t>);  </a:t>
            </a:r>
            <a:r>
              <a:rPr sz="2400" spc="-20" dirty="0">
                <a:latin typeface="Perpetua"/>
                <a:cs typeface="Perpetua"/>
              </a:rPr>
              <a:t>Here,</a:t>
            </a:r>
            <a:endParaRPr sz="2400">
              <a:latin typeface="Perpetua"/>
              <a:cs typeface="Perpetua"/>
            </a:endParaRPr>
          </a:p>
          <a:p>
            <a:pPr marL="332105">
              <a:lnSpc>
                <a:spcPct val="100000"/>
              </a:lnSpc>
              <a:spcBef>
                <a:spcPts val="400"/>
              </a:spcBef>
            </a:pPr>
            <a:r>
              <a:rPr sz="2400" spc="-5" dirty="0">
                <a:latin typeface="Perpetua"/>
                <a:cs typeface="Perpetua"/>
              </a:rPr>
              <a:t>add </a:t>
            </a:r>
            <a:r>
              <a:rPr sz="2400" dirty="0">
                <a:latin typeface="Perpetua"/>
                <a:cs typeface="Perpetua"/>
              </a:rPr>
              <a:t>is the function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name,</a:t>
            </a:r>
            <a:endParaRPr sz="2400">
              <a:latin typeface="Perpetua"/>
              <a:cs typeface="Perpetua"/>
            </a:endParaRPr>
          </a:p>
          <a:p>
            <a:pPr marL="560705" marR="5080" indent="-228600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latin typeface="Perpetua"/>
                <a:cs typeface="Perpetua"/>
              </a:rPr>
              <a:t>a[1] </a:t>
            </a:r>
            <a:r>
              <a:rPr sz="2400" dirty="0">
                <a:latin typeface="Perpetua"/>
                <a:cs typeface="Perpetua"/>
              </a:rPr>
              <a:t>is the second element of the </a:t>
            </a:r>
            <a:r>
              <a:rPr sz="2400" spc="-50" dirty="0">
                <a:latin typeface="Perpetua"/>
                <a:cs typeface="Perpetua"/>
              </a:rPr>
              <a:t>array, </a:t>
            </a:r>
            <a:r>
              <a:rPr sz="2400" spc="-15" dirty="0">
                <a:latin typeface="Perpetua"/>
                <a:cs typeface="Perpetua"/>
              </a:rPr>
              <a:t>value </a:t>
            </a:r>
            <a:r>
              <a:rPr sz="2400" dirty="0">
                <a:latin typeface="Perpetua"/>
                <a:cs typeface="Perpetua"/>
              </a:rPr>
              <a:t>1 is passed to</a:t>
            </a:r>
            <a:r>
              <a:rPr sz="2400" spc="-204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 </a:t>
            </a:r>
            <a:r>
              <a:rPr sz="2400" spc="-50" dirty="0">
                <a:latin typeface="Perpetua"/>
                <a:cs typeface="Perpetua"/>
              </a:rPr>
              <a:t>array.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144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Referencing pointer </a:t>
            </a:r>
            <a:r>
              <a:rPr spc="-20" dirty="0"/>
              <a:t>to </a:t>
            </a:r>
            <a:r>
              <a:rPr dirty="0"/>
              <a:t>another </a:t>
            </a:r>
            <a:r>
              <a:rPr spc="5" dirty="0"/>
              <a:t>address</a:t>
            </a:r>
            <a:r>
              <a:rPr spc="-145" dirty="0"/>
              <a:t> </a:t>
            </a:r>
            <a:r>
              <a:rPr spc="-20" dirty="0"/>
              <a:t>to  </a:t>
            </a:r>
            <a:r>
              <a:rPr dirty="0"/>
              <a:t>access </a:t>
            </a:r>
            <a:r>
              <a:rPr spc="5" dirty="0"/>
              <a:t>the</a:t>
            </a:r>
            <a:r>
              <a:rPr spc="-65" dirty="0"/>
              <a:t> </a:t>
            </a:r>
            <a:r>
              <a:rPr spc="2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407921"/>
            <a:ext cx="7948930" cy="469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5"/>
              </a:lnSpc>
              <a:spcBef>
                <a:spcPts val="100"/>
              </a:spcBef>
            </a:pPr>
            <a:r>
              <a:rPr sz="1800" b="1" i="1" dirty="0">
                <a:latin typeface="Perpetua"/>
                <a:cs typeface="Perpetua"/>
              </a:rPr>
              <a:t>Consider an </a:t>
            </a:r>
            <a:r>
              <a:rPr sz="1800" b="1" i="1" spc="-5" dirty="0">
                <a:latin typeface="Perpetua"/>
                <a:cs typeface="Perpetua"/>
              </a:rPr>
              <a:t>example </a:t>
            </a:r>
            <a:r>
              <a:rPr sz="1800" b="1" i="1" dirty="0">
                <a:latin typeface="Perpetua"/>
                <a:cs typeface="Perpetua"/>
              </a:rPr>
              <a:t>to access </a:t>
            </a:r>
            <a:r>
              <a:rPr sz="1800" b="1" i="1" spc="-10" dirty="0">
                <a:latin typeface="Perpetua"/>
                <a:cs typeface="Perpetua"/>
              </a:rPr>
              <a:t>structure's </a:t>
            </a:r>
            <a:r>
              <a:rPr sz="1800" b="1" i="1" spc="-5" dirty="0">
                <a:latin typeface="Perpetua"/>
                <a:cs typeface="Perpetua"/>
              </a:rPr>
              <a:t>member </a:t>
            </a:r>
            <a:r>
              <a:rPr sz="1800" b="1" i="1" spc="-10" dirty="0">
                <a:latin typeface="Perpetua"/>
                <a:cs typeface="Perpetua"/>
              </a:rPr>
              <a:t>through</a:t>
            </a:r>
            <a:r>
              <a:rPr sz="1800" b="1" i="1" spc="-150" dirty="0">
                <a:latin typeface="Perpetua"/>
                <a:cs typeface="Perpetua"/>
              </a:rPr>
              <a:t> </a:t>
            </a:r>
            <a:r>
              <a:rPr sz="1800" b="1" i="1" spc="-15" dirty="0">
                <a:latin typeface="Perpetua"/>
                <a:cs typeface="Perpetua"/>
              </a:rPr>
              <a:t>pointer.</a:t>
            </a:r>
            <a:endParaRPr sz="1800">
              <a:latin typeface="Perpetua"/>
              <a:cs typeface="Perpetua"/>
            </a:endParaRPr>
          </a:p>
          <a:p>
            <a:pPr marL="294005">
              <a:lnSpc>
                <a:spcPts val="1995"/>
              </a:lnSpc>
            </a:pPr>
            <a:r>
              <a:rPr sz="1700" b="1" dirty="0">
                <a:latin typeface="Perpetua"/>
                <a:cs typeface="Perpetua"/>
              </a:rPr>
              <a:t>#include</a:t>
            </a:r>
            <a:r>
              <a:rPr sz="1700" b="1" spc="10" dirty="0">
                <a:latin typeface="Perpetua"/>
                <a:cs typeface="Perpetua"/>
              </a:rPr>
              <a:t> </a:t>
            </a:r>
            <a:r>
              <a:rPr sz="1700" b="1" spc="-10" dirty="0">
                <a:latin typeface="Perpetua"/>
                <a:cs typeface="Perpetua"/>
              </a:rPr>
              <a:t>&lt;stdio.h&gt;</a:t>
            </a:r>
            <a:endParaRPr sz="1700">
              <a:latin typeface="Perpetua"/>
              <a:cs typeface="Perpetua"/>
            </a:endParaRPr>
          </a:p>
          <a:p>
            <a:pPr marL="294005">
              <a:lnSpc>
                <a:spcPct val="100000"/>
              </a:lnSpc>
            </a:pPr>
            <a:r>
              <a:rPr sz="1700" b="1" spc="-5" dirty="0">
                <a:latin typeface="Perpetua"/>
                <a:cs typeface="Perpetua"/>
              </a:rPr>
              <a:t>typedef </a:t>
            </a:r>
            <a:r>
              <a:rPr sz="1700" b="1" spc="5" dirty="0">
                <a:latin typeface="Perpetua"/>
                <a:cs typeface="Perpetua"/>
              </a:rPr>
              <a:t>struct </a:t>
            </a:r>
            <a:r>
              <a:rPr sz="1700" b="1" dirty="0">
                <a:latin typeface="Perpetua"/>
                <a:cs typeface="Perpetua"/>
              </a:rPr>
              <a:t>person</a:t>
            </a:r>
            <a:endParaRPr sz="1700">
              <a:latin typeface="Perpetua"/>
              <a:cs typeface="Perpetua"/>
            </a:endParaRPr>
          </a:p>
          <a:p>
            <a:pPr marL="342900" marR="6443345" indent="-48895">
              <a:lnSpc>
                <a:spcPct val="100000"/>
              </a:lnSpc>
              <a:tabLst>
                <a:tab pos="527685" algn="l"/>
              </a:tabLst>
            </a:pPr>
            <a:r>
              <a:rPr sz="1700" b="1" dirty="0">
                <a:latin typeface="Perpetua"/>
                <a:cs typeface="Perpetua"/>
              </a:rPr>
              <a:t>{	</a:t>
            </a:r>
            <a:r>
              <a:rPr sz="1700" b="1" spc="-5" dirty="0">
                <a:latin typeface="Perpetua"/>
                <a:cs typeface="Perpetua"/>
              </a:rPr>
              <a:t>int age;  </a:t>
            </a:r>
            <a:r>
              <a:rPr sz="1700" b="1" spc="-10" dirty="0">
                <a:latin typeface="Perpetua"/>
                <a:cs typeface="Perpetua"/>
              </a:rPr>
              <a:t>float</a:t>
            </a:r>
            <a:r>
              <a:rPr sz="1700" b="1" spc="-50" dirty="0">
                <a:latin typeface="Perpetua"/>
                <a:cs typeface="Perpetua"/>
              </a:rPr>
              <a:t> </a:t>
            </a:r>
            <a:r>
              <a:rPr sz="1700" b="1" spc="-10" dirty="0">
                <a:latin typeface="Perpetua"/>
                <a:cs typeface="Perpetua"/>
              </a:rPr>
              <a:t>weight;</a:t>
            </a:r>
            <a:endParaRPr sz="1700">
              <a:latin typeface="Perpetua"/>
              <a:cs typeface="Perpetua"/>
            </a:endParaRPr>
          </a:p>
          <a:p>
            <a:pPr marL="294005">
              <a:lnSpc>
                <a:spcPct val="100000"/>
              </a:lnSpc>
            </a:pPr>
            <a:r>
              <a:rPr sz="1700" b="1" dirty="0">
                <a:latin typeface="Perpetua"/>
                <a:cs typeface="Perpetua"/>
              </a:rPr>
              <a:t>};</a:t>
            </a:r>
            <a:endParaRPr sz="1700">
              <a:latin typeface="Perpetua"/>
              <a:cs typeface="Perpetua"/>
            </a:endParaRPr>
          </a:p>
          <a:p>
            <a:pPr marL="294005">
              <a:lnSpc>
                <a:spcPct val="100000"/>
              </a:lnSpc>
            </a:pPr>
            <a:r>
              <a:rPr sz="1700" b="1" spc="-5" dirty="0">
                <a:latin typeface="Perpetua"/>
                <a:cs typeface="Perpetua"/>
              </a:rPr>
              <a:t>int</a:t>
            </a:r>
            <a:r>
              <a:rPr sz="1700" b="1" spc="10" dirty="0">
                <a:latin typeface="Perpetua"/>
                <a:cs typeface="Perpetua"/>
              </a:rPr>
              <a:t> </a:t>
            </a:r>
            <a:r>
              <a:rPr sz="1700" b="1" dirty="0">
                <a:latin typeface="Perpetua"/>
                <a:cs typeface="Perpetua"/>
              </a:rPr>
              <a:t>main()</a:t>
            </a:r>
            <a:endParaRPr sz="1700">
              <a:latin typeface="Perpetua"/>
              <a:cs typeface="Perpetua"/>
            </a:endParaRPr>
          </a:p>
          <a:p>
            <a:pPr marL="294005">
              <a:lnSpc>
                <a:spcPct val="100000"/>
              </a:lnSpc>
            </a:pPr>
            <a:r>
              <a:rPr sz="1700" b="1" dirty="0">
                <a:latin typeface="Perpetua"/>
                <a:cs typeface="Perpetua"/>
              </a:rPr>
              <a:t>{</a:t>
            </a:r>
            <a:endParaRPr sz="1700">
              <a:latin typeface="Perpetua"/>
              <a:cs typeface="Perpetua"/>
            </a:endParaRPr>
          </a:p>
          <a:p>
            <a:pPr marL="294005">
              <a:lnSpc>
                <a:spcPct val="100000"/>
              </a:lnSpc>
            </a:pPr>
            <a:r>
              <a:rPr sz="1700" b="1" spc="5" dirty="0">
                <a:latin typeface="Perpetua"/>
                <a:cs typeface="Perpetua"/>
              </a:rPr>
              <a:t>struct </a:t>
            </a:r>
            <a:r>
              <a:rPr sz="1700" b="1" dirty="0">
                <a:latin typeface="Perpetua"/>
                <a:cs typeface="Perpetua"/>
              </a:rPr>
              <a:t>person </a:t>
            </a:r>
            <a:r>
              <a:rPr sz="1700" b="1" spc="-10" dirty="0">
                <a:latin typeface="Perpetua"/>
                <a:cs typeface="Perpetua"/>
              </a:rPr>
              <a:t>*personPtr,</a:t>
            </a:r>
            <a:r>
              <a:rPr sz="1700" b="1" spc="-100" dirty="0">
                <a:latin typeface="Perpetua"/>
                <a:cs typeface="Perpetua"/>
              </a:rPr>
              <a:t> </a:t>
            </a:r>
            <a:r>
              <a:rPr sz="1700" b="1" dirty="0">
                <a:latin typeface="Perpetua"/>
                <a:cs typeface="Perpetua"/>
              </a:rPr>
              <a:t>person1;</a:t>
            </a:r>
            <a:endParaRPr sz="1700">
              <a:latin typeface="Perpetua"/>
              <a:cs typeface="Perpetua"/>
            </a:endParaRPr>
          </a:p>
          <a:p>
            <a:pPr marL="342900" marR="5080" indent="-48895">
              <a:lnSpc>
                <a:spcPct val="100000"/>
              </a:lnSpc>
              <a:spcBef>
                <a:spcPts val="5"/>
              </a:spcBef>
              <a:tabLst>
                <a:tab pos="2985770" algn="l"/>
              </a:tabLst>
            </a:pPr>
            <a:r>
              <a:rPr sz="1700" b="1" dirty="0">
                <a:latin typeface="Perpetua"/>
                <a:cs typeface="Perpetua"/>
              </a:rPr>
              <a:t>personPtr</a:t>
            </a:r>
            <a:r>
              <a:rPr sz="1700" b="1" spc="20" dirty="0">
                <a:latin typeface="Perpetua"/>
                <a:cs typeface="Perpetua"/>
              </a:rPr>
              <a:t> </a:t>
            </a:r>
            <a:r>
              <a:rPr sz="1700" b="1" dirty="0">
                <a:latin typeface="Perpetua"/>
                <a:cs typeface="Perpetua"/>
              </a:rPr>
              <a:t>=</a:t>
            </a:r>
            <a:r>
              <a:rPr sz="1700" b="1" spc="15" dirty="0">
                <a:latin typeface="Perpetua"/>
                <a:cs typeface="Perpetua"/>
              </a:rPr>
              <a:t> </a:t>
            </a:r>
            <a:r>
              <a:rPr sz="1700" b="1" spc="-5" dirty="0">
                <a:latin typeface="Perpetua"/>
                <a:cs typeface="Perpetua"/>
              </a:rPr>
              <a:t>&amp;person1;	</a:t>
            </a:r>
            <a:r>
              <a:rPr sz="1700" b="1" dirty="0">
                <a:latin typeface="Perpetua"/>
                <a:cs typeface="Perpetua"/>
              </a:rPr>
              <a:t>// Referencing pointer to </a:t>
            </a:r>
            <a:r>
              <a:rPr sz="1700" b="1" spc="5" dirty="0">
                <a:latin typeface="Perpetua"/>
                <a:cs typeface="Perpetua"/>
              </a:rPr>
              <a:t>memory </a:t>
            </a:r>
            <a:r>
              <a:rPr sz="1700" b="1" spc="-5" dirty="0">
                <a:latin typeface="Perpetua"/>
                <a:cs typeface="Perpetua"/>
              </a:rPr>
              <a:t>address </a:t>
            </a:r>
            <a:r>
              <a:rPr sz="1700" b="1" dirty="0">
                <a:latin typeface="Perpetua"/>
                <a:cs typeface="Perpetua"/>
              </a:rPr>
              <a:t>of person1  printf("Enter </a:t>
            </a:r>
            <a:r>
              <a:rPr sz="1700" b="1" spc="5" dirty="0">
                <a:latin typeface="Perpetua"/>
                <a:cs typeface="Perpetua"/>
              </a:rPr>
              <a:t>integer:</a:t>
            </a:r>
            <a:r>
              <a:rPr sz="1700" b="1" spc="-75" dirty="0">
                <a:latin typeface="Perpetua"/>
                <a:cs typeface="Perpetua"/>
              </a:rPr>
              <a:t> </a:t>
            </a:r>
            <a:r>
              <a:rPr sz="1700" b="1" spc="-5" dirty="0">
                <a:latin typeface="Perpetua"/>
                <a:cs typeface="Perpetua"/>
              </a:rPr>
              <a:t>");</a:t>
            </a:r>
            <a:endParaRPr sz="1700">
              <a:latin typeface="Perpetua"/>
              <a:cs typeface="Perpetua"/>
            </a:endParaRPr>
          </a:p>
          <a:p>
            <a:pPr marL="294005" marR="4392930">
              <a:lnSpc>
                <a:spcPct val="100000"/>
              </a:lnSpc>
            </a:pPr>
            <a:r>
              <a:rPr sz="1700" b="1" spc="-5" dirty="0">
                <a:latin typeface="Perpetua"/>
                <a:cs typeface="Perpetua"/>
              </a:rPr>
              <a:t>scanf("%d",&amp;(*personPtr).age);  </a:t>
            </a:r>
            <a:r>
              <a:rPr sz="1700" b="1" dirty="0">
                <a:latin typeface="Perpetua"/>
                <a:cs typeface="Perpetua"/>
              </a:rPr>
              <a:t>printf("Enter number: </a:t>
            </a:r>
            <a:r>
              <a:rPr sz="1700" b="1" spc="-5" dirty="0">
                <a:latin typeface="Perpetua"/>
                <a:cs typeface="Perpetua"/>
              </a:rPr>
              <a:t>");  scanf("%f",&amp;(*personPtr).weight);  printf("Displaying:\n");</a:t>
            </a:r>
            <a:endParaRPr sz="1700">
              <a:latin typeface="Perpetua"/>
              <a:cs typeface="Perpetua"/>
            </a:endParaRPr>
          </a:p>
          <a:p>
            <a:pPr marL="294005" marR="1021080" indent="99060">
              <a:lnSpc>
                <a:spcPct val="100000"/>
              </a:lnSpc>
            </a:pPr>
            <a:r>
              <a:rPr sz="1700" b="1" spc="-5" dirty="0">
                <a:latin typeface="Perpetua"/>
                <a:cs typeface="Perpetua"/>
              </a:rPr>
              <a:t>printf("age=%d\nweight=%f",(*personPtr).age,(*personPtr).weight);  </a:t>
            </a:r>
            <a:r>
              <a:rPr sz="1700" b="1" spc="5" dirty="0">
                <a:latin typeface="Perpetua"/>
                <a:cs typeface="Perpetua"/>
              </a:rPr>
              <a:t>return</a:t>
            </a:r>
            <a:r>
              <a:rPr sz="1700" b="1" spc="-15" dirty="0">
                <a:latin typeface="Perpetua"/>
                <a:cs typeface="Perpetua"/>
              </a:rPr>
              <a:t> </a:t>
            </a:r>
            <a:r>
              <a:rPr sz="1700" b="1" dirty="0">
                <a:latin typeface="Perpetua"/>
                <a:cs typeface="Perpetua"/>
              </a:rPr>
              <a:t>0;</a:t>
            </a:r>
            <a:endParaRPr sz="1700">
              <a:latin typeface="Perpetua"/>
              <a:cs typeface="Perpetua"/>
            </a:endParaRPr>
          </a:p>
          <a:p>
            <a:pPr marL="294005">
              <a:lnSpc>
                <a:spcPct val="100000"/>
              </a:lnSpc>
            </a:pPr>
            <a:r>
              <a:rPr sz="1700" b="1" dirty="0">
                <a:latin typeface="Perpetua"/>
                <a:cs typeface="Perpetua"/>
              </a:rPr>
              <a:t>}</a:t>
            </a:r>
            <a:endParaRPr sz="17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48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</a:t>
            </a:r>
            <a:r>
              <a:rPr sz="4000" spc="5" dirty="0"/>
              <a:t>u</a:t>
            </a:r>
            <a:r>
              <a:rPr sz="4000" spc="-5" dirty="0"/>
              <a:t>t</a:t>
            </a:r>
            <a:r>
              <a:rPr sz="4000" spc="10" dirty="0"/>
              <a:t>p</a:t>
            </a:r>
            <a:r>
              <a:rPr sz="4000" spc="-5" dirty="0"/>
              <a:t>ut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34339" y="1504036"/>
            <a:ext cx="2196465" cy="2388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Perpetua"/>
                <a:cs typeface="Perpetua"/>
              </a:rPr>
              <a:t>Enter </a:t>
            </a:r>
            <a:r>
              <a:rPr sz="2600" spc="-5" dirty="0">
                <a:latin typeface="Perpetua"/>
                <a:cs typeface="Perpetua"/>
              </a:rPr>
              <a:t>integer:</a:t>
            </a:r>
            <a:r>
              <a:rPr sz="2600" spc="-1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3</a:t>
            </a:r>
            <a:endParaRPr sz="2600">
              <a:latin typeface="Perpetua"/>
              <a:cs typeface="Perpetua"/>
            </a:endParaRPr>
          </a:p>
          <a:p>
            <a:pPr marL="12700" marR="194945">
              <a:lnSpc>
                <a:spcPct val="119200"/>
              </a:lnSpc>
            </a:pPr>
            <a:r>
              <a:rPr sz="2600" dirty="0">
                <a:latin typeface="Perpetua"/>
                <a:cs typeface="Perpetua"/>
              </a:rPr>
              <a:t>Enter </a:t>
            </a:r>
            <a:r>
              <a:rPr sz="2600" spc="-10" dirty="0">
                <a:latin typeface="Perpetua"/>
                <a:cs typeface="Perpetua"/>
              </a:rPr>
              <a:t>number:</a:t>
            </a:r>
            <a:r>
              <a:rPr sz="2600" spc="-1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6  </a:t>
            </a:r>
            <a:r>
              <a:rPr sz="2600" spc="-10" dirty="0">
                <a:latin typeface="Perpetua"/>
                <a:cs typeface="Perpetua"/>
              </a:rPr>
              <a:t>Displaying:</a:t>
            </a:r>
            <a:endParaRPr sz="2600">
              <a:latin typeface="Perpetua"/>
              <a:cs typeface="Perpetua"/>
            </a:endParaRPr>
          </a:p>
          <a:p>
            <a:pPr marL="12700" marR="5080">
              <a:lnSpc>
                <a:spcPct val="119200"/>
              </a:lnSpc>
            </a:pPr>
            <a:r>
              <a:rPr sz="2600" spc="-5" dirty="0">
                <a:latin typeface="Perpetua"/>
                <a:cs typeface="Perpetua"/>
              </a:rPr>
              <a:t>age=3  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eigh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=6.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0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76554"/>
            <a:ext cx="6648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" dirty="0">
                <a:solidFill>
                  <a:srgbClr val="696363"/>
                </a:solidFill>
              </a:rPr>
              <a:t>-</a:t>
            </a:r>
            <a:r>
              <a:rPr sz="6000" dirty="0">
                <a:solidFill>
                  <a:srgbClr val="696363"/>
                </a:solidFill>
              </a:rPr>
              <a:t>&gt;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690473" y="1423162"/>
            <a:ext cx="7743190" cy="318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02933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b="1" spc="-5" dirty="0">
                <a:latin typeface="Perpetua"/>
                <a:cs typeface="Perpetua"/>
              </a:rPr>
              <a:t>Using </a:t>
            </a:r>
            <a:r>
              <a:rPr sz="3200" b="1" dirty="0">
                <a:latin typeface="Perpetua"/>
                <a:cs typeface="Perpetua"/>
              </a:rPr>
              <a:t>-&gt; </a:t>
            </a:r>
            <a:r>
              <a:rPr sz="3200" b="1" spc="-5" dirty="0">
                <a:latin typeface="Perpetua"/>
                <a:cs typeface="Perpetua"/>
              </a:rPr>
              <a:t>operator to access </a:t>
            </a:r>
            <a:r>
              <a:rPr sz="3200" b="1" spc="5" dirty="0">
                <a:latin typeface="Perpetua"/>
                <a:cs typeface="Perpetua"/>
              </a:rPr>
              <a:t>structure  </a:t>
            </a:r>
            <a:r>
              <a:rPr sz="3200" b="1" dirty="0">
                <a:latin typeface="Perpetua"/>
                <a:cs typeface="Perpetua"/>
              </a:rPr>
              <a:t>pointer</a:t>
            </a:r>
            <a:r>
              <a:rPr sz="3200" b="1" spc="-5" dirty="0">
                <a:latin typeface="Perpetua"/>
                <a:cs typeface="Perpetua"/>
              </a:rPr>
              <a:t> </a:t>
            </a:r>
            <a:r>
              <a:rPr sz="3200" b="1" spc="-30" dirty="0">
                <a:latin typeface="Perpetua"/>
                <a:cs typeface="Perpetua"/>
              </a:rPr>
              <a:t>member.</a:t>
            </a:r>
            <a:endParaRPr sz="3200">
              <a:latin typeface="Perpetua"/>
              <a:cs typeface="Perpetua"/>
            </a:endParaRPr>
          </a:p>
          <a:p>
            <a:pPr marL="287020" marR="5638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spc="5" dirty="0">
                <a:latin typeface="Perpetua"/>
                <a:cs typeface="Perpetua"/>
              </a:rPr>
              <a:t>Structure </a:t>
            </a:r>
            <a:r>
              <a:rPr sz="3200" dirty="0">
                <a:latin typeface="Perpetua"/>
                <a:cs typeface="Perpetua"/>
              </a:rPr>
              <a:t>pointer </a:t>
            </a:r>
            <a:r>
              <a:rPr sz="3200" spc="-5" dirty="0">
                <a:latin typeface="Perpetua"/>
                <a:cs typeface="Perpetua"/>
              </a:rPr>
              <a:t>member </a:t>
            </a:r>
            <a:r>
              <a:rPr sz="3200" dirty="0">
                <a:latin typeface="Perpetua"/>
                <a:cs typeface="Perpetua"/>
              </a:rPr>
              <a:t>can also be </a:t>
            </a:r>
            <a:r>
              <a:rPr sz="3200" spc="-5" dirty="0">
                <a:latin typeface="Perpetua"/>
                <a:cs typeface="Perpetua"/>
              </a:rPr>
              <a:t>accessed  using </a:t>
            </a:r>
            <a:r>
              <a:rPr sz="3200" dirty="0">
                <a:latin typeface="Perpetua"/>
                <a:cs typeface="Perpetua"/>
              </a:rPr>
              <a:t>-&gt;</a:t>
            </a:r>
            <a:r>
              <a:rPr sz="3200" spc="-10" dirty="0">
                <a:latin typeface="Perpetua"/>
                <a:cs typeface="Perpetua"/>
              </a:rPr>
              <a:t> </a:t>
            </a:r>
            <a:r>
              <a:rPr sz="3200" spc="-40" dirty="0">
                <a:latin typeface="Perpetua"/>
                <a:cs typeface="Perpetua"/>
              </a:rPr>
              <a:t>operator.</a:t>
            </a:r>
            <a:endParaRPr sz="32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spc="5" dirty="0">
                <a:solidFill>
                  <a:srgbClr val="742117"/>
                </a:solidFill>
                <a:latin typeface="Perpetua"/>
                <a:cs typeface="Perpetua"/>
              </a:rPr>
              <a:t>(*personPtr).age </a:t>
            </a:r>
            <a:r>
              <a:rPr sz="3200" dirty="0">
                <a:latin typeface="Perpetua"/>
                <a:cs typeface="Perpetua"/>
              </a:rPr>
              <a:t>is same </a:t>
            </a:r>
            <a:r>
              <a:rPr sz="3200" spc="-5" dirty="0">
                <a:latin typeface="Perpetua"/>
                <a:cs typeface="Perpetua"/>
              </a:rPr>
              <a:t>as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Perpetua"/>
                <a:cs typeface="Perpetua"/>
              </a:rPr>
              <a:t>personPtr-&gt;ag</a:t>
            </a:r>
            <a:r>
              <a:rPr sz="3200" spc="5" dirty="0">
                <a:latin typeface="Perpetua"/>
                <a:cs typeface="Perpetua"/>
              </a:rPr>
              <a:t>e</a:t>
            </a:r>
            <a:endParaRPr sz="32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742117"/>
                </a:solidFill>
                <a:latin typeface="Perpetua"/>
                <a:cs typeface="Perpetua"/>
              </a:rPr>
              <a:t>(*personPtr).weight </a:t>
            </a:r>
            <a:r>
              <a:rPr sz="3200" dirty="0">
                <a:latin typeface="Perpetua"/>
                <a:cs typeface="Perpetua"/>
              </a:rPr>
              <a:t>is same </a:t>
            </a:r>
            <a:r>
              <a:rPr sz="3200" spc="-5" dirty="0">
                <a:latin typeface="Perpetua"/>
                <a:cs typeface="Perpetua"/>
              </a:rPr>
              <a:t>as</a:t>
            </a:r>
            <a:r>
              <a:rPr sz="3200" spc="20" dirty="0">
                <a:latin typeface="Perpetua"/>
                <a:cs typeface="Perpetu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Perpetua"/>
                <a:cs typeface="Perpetua"/>
              </a:rPr>
              <a:t>personPtr-&gt;weight</a:t>
            </a:r>
            <a:endParaRPr sz="32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851" y="341757"/>
            <a:ext cx="79457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957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Accessing </a:t>
            </a:r>
            <a:r>
              <a:rPr sz="3600" dirty="0"/>
              <a:t>structure member </a:t>
            </a:r>
            <a:r>
              <a:rPr sz="3600" spc="-5" dirty="0"/>
              <a:t>through  </a:t>
            </a:r>
            <a:r>
              <a:rPr sz="3600" spc="-10" dirty="0"/>
              <a:t>pointer </a:t>
            </a:r>
            <a:r>
              <a:rPr sz="3600" dirty="0"/>
              <a:t>using dynamic </a:t>
            </a:r>
            <a:r>
              <a:rPr sz="3600" spc="20" dirty="0"/>
              <a:t>memory</a:t>
            </a:r>
            <a:r>
              <a:rPr sz="3600" spc="-110" dirty="0"/>
              <a:t> </a:t>
            </a:r>
            <a:r>
              <a:rPr sz="3600" dirty="0"/>
              <a:t>allocation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820418"/>
            <a:ext cx="7560309" cy="3105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spc="-215" dirty="0">
                <a:latin typeface="Perpetua"/>
                <a:cs typeface="Perpetua"/>
              </a:rPr>
              <a:t>To </a:t>
            </a:r>
            <a:r>
              <a:rPr sz="3200" dirty="0">
                <a:latin typeface="Perpetua"/>
                <a:cs typeface="Perpetua"/>
              </a:rPr>
              <a:t>access </a:t>
            </a:r>
            <a:r>
              <a:rPr sz="3200" spc="5" dirty="0">
                <a:latin typeface="Perpetua"/>
                <a:cs typeface="Perpetua"/>
              </a:rPr>
              <a:t>structure </a:t>
            </a:r>
            <a:r>
              <a:rPr sz="3200" spc="-5" dirty="0">
                <a:latin typeface="Perpetua"/>
                <a:cs typeface="Perpetua"/>
              </a:rPr>
              <a:t>member using </a:t>
            </a:r>
            <a:r>
              <a:rPr sz="3200" dirty="0">
                <a:latin typeface="Perpetua"/>
                <a:cs typeface="Perpetua"/>
              </a:rPr>
              <a:t>pointers,  memory can be </a:t>
            </a:r>
            <a:r>
              <a:rPr sz="3200" spc="-5" dirty="0">
                <a:latin typeface="Perpetua"/>
                <a:cs typeface="Perpetua"/>
              </a:rPr>
              <a:t>allocated </a:t>
            </a:r>
            <a:r>
              <a:rPr sz="3200" spc="-10" dirty="0">
                <a:latin typeface="Perpetua"/>
                <a:cs typeface="Perpetua"/>
              </a:rPr>
              <a:t>dynamically </a:t>
            </a:r>
            <a:r>
              <a:rPr sz="3200" dirty="0">
                <a:latin typeface="Perpetua"/>
                <a:cs typeface="Perpetua"/>
              </a:rPr>
              <a:t>using </a:t>
            </a:r>
            <a:r>
              <a:rPr sz="3200" u="heavy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</a:rPr>
              <a:t> </a:t>
            </a:r>
            <a:r>
              <a:rPr sz="32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2"/>
              </a:rPr>
              <a:t>malloc() function</a:t>
            </a:r>
            <a:r>
              <a:rPr sz="3200" spc="-5" dirty="0">
                <a:solidFill>
                  <a:srgbClr val="CC9900"/>
                </a:solidFill>
                <a:latin typeface="Perpetua"/>
                <a:cs typeface="Perpetua"/>
                <a:hlinkClick r:id="rId2"/>
              </a:rPr>
              <a:t> </a:t>
            </a:r>
            <a:r>
              <a:rPr sz="3200" spc="-5" dirty="0">
                <a:latin typeface="Perpetua"/>
                <a:cs typeface="Perpetua"/>
              </a:rPr>
              <a:t>defined under </a:t>
            </a:r>
            <a:r>
              <a:rPr sz="3200" spc="-20" dirty="0">
                <a:latin typeface="Perpetua"/>
                <a:cs typeface="Perpetua"/>
              </a:rPr>
              <a:t>"stdlib.h" </a:t>
            </a:r>
            <a:r>
              <a:rPr sz="3200" dirty="0">
                <a:latin typeface="Perpetua"/>
                <a:cs typeface="Perpetua"/>
              </a:rPr>
              <a:t>header  </a:t>
            </a:r>
            <a:r>
              <a:rPr sz="3200" spc="-15" dirty="0">
                <a:latin typeface="Perpetua"/>
                <a:cs typeface="Perpetua"/>
              </a:rPr>
              <a:t>file.</a:t>
            </a:r>
            <a:endParaRPr sz="32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b="1" dirty="0">
                <a:latin typeface="Perpetua"/>
                <a:cs typeface="Perpetua"/>
              </a:rPr>
              <a:t>Syntax to use</a:t>
            </a:r>
            <a:r>
              <a:rPr sz="3200" b="1" spc="-40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malloc()</a:t>
            </a:r>
            <a:endParaRPr sz="32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ptr = (cast-type*)</a:t>
            </a:r>
            <a:r>
              <a:rPr sz="3200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Perpetua"/>
                <a:cs typeface="Perpetua"/>
              </a:rPr>
              <a:t>malloc(byte-size)</a:t>
            </a:r>
            <a:endParaRPr sz="32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1950"/>
            <a:ext cx="1939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Example1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1459" y="908303"/>
            <a:ext cx="4464050" cy="5689600"/>
          </a:xfrm>
          <a:custGeom>
            <a:avLst/>
            <a:gdLst/>
            <a:ahLst/>
            <a:cxnLst/>
            <a:rect l="l" t="t" r="r" b="b"/>
            <a:pathLst>
              <a:path w="4464050" h="5689600">
                <a:moveTo>
                  <a:pt x="0" y="5689092"/>
                </a:moveTo>
                <a:lnTo>
                  <a:pt x="4463796" y="5689092"/>
                </a:lnTo>
                <a:lnTo>
                  <a:pt x="4463796" y="0"/>
                </a:lnTo>
                <a:lnTo>
                  <a:pt x="0" y="0"/>
                </a:lnTo>
                <a:lnTo>
                  <a:pt x="0" y="568909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900201"/>
            <a:ext cx="4213860" cy="529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2421890" algn="just">
              <a:lnSpc>
                <a:spcPct val="120100"/>
              </a:lnSpc>
              <a:spcBef>
                <a:spcPts val="95"/>
              </a:spcBef>
            </a:pPr>
            <a:r>
              <a:rPr sz="1600" b="1" spc="-5" dirty="0">
                <a:latin typeface="Perpetua"/>
                <a:cs typeface="Perpetua"/>
              </a:rPr>
              <a:t>#include </a:t>
            </a:r>
            <a:r>
              <a:rPr sz="1600" b="1" spc="-10" dirty="0">
                <a:latin typeface="Perpetua"/>
                <a:cs typeface="Perpetua"/>
              </a:rPr>
              <a:t>&lt;stdio.h&gt;  </a:t>
            </a:r>
            <a:r>
              <a:rPr sz="1600" b="1" spc="-5" dirty="0">
                <a:latin typeface="Perpetua"/>
                <a:cs typeface="Perpetua"/>
              </a:rPr>
              <a:t>#include </a:t>
            </a:r>
            <a:r>
              <a:rPr sz="1600" b="1" spc="-10" dirty="0">
                <a:latin typeface="Perpetua"/>
                <a:cs typeface="Perpetua"/>
              </a:rPr>
              <a:t>&lt;stdlib.h&gt;  </a:t>
            </a:r>
            <a:r>
              <a:rPr sz="1600" b="1" dirty="0">
                <a:latin typeface="Perpetua"/>
                <a:cs typeface="Perpetua"/>
              </a:rPr>
              <a:t>struct </a:t>
            </a:r>
            <a:r>
              <a:rPr sz="1600" b="1" spc="-5" dirty="0">
                <a:latin typeface="Perpetua"/>
                <a:cs typeface="Perpetua"/>
              </a:rPr>
              <a:t>person</a:t>
            </a:r>
            <a:r>
              <a:rPr sz="1600" b="1" spc="15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161925" algn="just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Perpetua"/>
                <a:cs typeface="Perpetua"/>
              </a:rPr>
              <a:t>int</a:t>
            </a:r>
            <a:r>
              <a:rPr sz="1600" b="1" spc="-15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age;</a:t>
            </a:r>
            <a:endParaRPr sz="1600">
              <a:latin typeface="Perpetua"/>
              <a:cs typeface="Perpetua"/>
            </a:endParaRPr>
          </a:p>
          <a:p>
            <a:pPr marL="161925" marR="2757170" algn="just">
              <a:lnSpc>
                <a:spcPct val="120000"/>
              </a:lnSpc>
            </a:pPr>
            <a:r>
              <a:rPr sz="1600" b="1" spc="-5" dirty="0">
                <a:latin typeface="Perpetua"/>
                <a:cs typeface="Perpetua"/>
              </a:rPr>
              <a:t>float </a:t>
            </a:r>
            <a:r>
              <a:rPr sz="1600" b="1" spc="-15" dirty="0">
                <a:latin typeface="Perpetua"/>
                <a:cs typeface="Perpetua"/>
              </a:rPr>
              <a:t>weight;  </a:t>
            </a:r>
            <a:r>
              <a:rPr sz="1600" b="1" spc="-5" dirty="0">
                <a:latin typeface="Perpetua"/>
                <a:cs typeface="Perpetua"/>
              </a:rPr>
              <a:t>char</a:t>
            </a:r>
            <a:r>
              <a:rPr sz="1600" b="1" spc="-45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name[30];</a:t>
            </a:r>
            <a:endParaRPr sz="1600">
              <a:latin typeface="Perpetua"/>
              <a:cs typeface="Perpetua"/>
            </a:endParaRPr>
          </a:p>
          <a:p>
            <a:pPr marL="22860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Perpetua"/>
                <a:cs typeface="Perpetua"/>
              </a:rPr>
              <a:t>};</a:t>
            </a:r>
            <a:endParaRPr sz="1600">
              <a:latin typeface="Perpetua"/>
              <a:cs typeface="Perpetua"/>
            </a:endParaRPr>
          </a:p>
          <a:p>
            <a:pPr marL="2286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Perpetua"/>
                <a:cs typeface="Perpetua"/>
              </a:rPr>
              <a:t>int</a:t>
            </a:r>
            <a:r>
              <a:rPr sz="1600" b="1" dirty="0">
                <a:latin typeface="Perpetua"/>
                <a:cs typeface="Perpetua"/>
              </a:rPr>
              <a:t> main()</a:t>
            </a:r>
            <a:endParaRPr sz="1600">
              <a:latin typeface="Perpetua"/>
              <a:cs typeface="Perpetua"/>
            </a:endParaRPr>
          </a:p>
          <a:p>
            <a:pPr marL="2286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161925" marR="2417445">
              <a:lnSpc>
                <a:spcPct val="120000"/>
              </a:lnSpc>
            </a:pPr>
            <a:r>
              <a:rPr sz="1600" b="1" spc="5" dirty="0">
                <a:latin typeface="Perpetua"/>
                <a:cs typeface="Perpetua"/>
              </a:rPr>
              <a:t>struct </a:t>
            </a:r>
            <a:r>
              <a:rPr sz="1600" b="1" spc="-5" dirty="0">
                <a:latin typeface="Perpetua"/>
                <a:cs typeface="Perpetua"/>
              </a:rPr>
              <a:t>person</a:t>
            </a:r>
            <a:r>
              <a:rPr sz="1600" b="1" spc="-75" dirty="0">
                <a:latin typeface="Perpetua"/>
                <a:cs typeface="Perpetua"/>
              </a:rPr>
              <a:t> </a:t>
            </a:r>
            <a:r>
              <a:rPr sz="1600" b="1" spc="5" dirty="0">
                <a:latin typeface="Perpetua"/>
                <a:cs typeface="Perpetua"/>
              </a:rPr>
              <a:t>*ptr;  </a:t>
            </a:r>
            <a:r>
              <a:rPr sz="1600" b="1" spc="-5" dirty="0">
                <a:latin typeface="Perpetua"/>
                <a:cs typeface="Perpetua"/>
              </a:rPr>
              <a:t>int i,</a:t>
            </a:r>
            <a:r>
              <a:rPr sz="1600" b="1" spc="-85" dirty="0">
                <a:latin typeface="Perpetua"/>
                <a:cs typeface="Perpetua"/>
              </a:rPr>
              <a:t> </a:t>
            </a:r>
            <a:r>
              <a:rPr sz="1600" b="1" spc="-10" dirty="0">
                <a:latin typeface="Perpetua"/>
                <a:cs typeface="Perpetua"/>
              </a:rPr>
              <a:t>num;</a:t>
            </a:r>
            <a:endParaRPr sz="1600">
              <a:latin typeface="Perpetua"/>
              <a:cs typeface="Perpetua"/>
            </a:endParaRPr>
          </a:p>
          <a:p>
            <a:pPr marL="161925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Perpetua"/>
                <a:cs typeface="Perpetua"/>
              </a:rPr>
              <a:t>printf("Enter </a:t>
            </a:r>
            <a:r>
              <a:rPr sz="1600" b="1" spc="-10" dirty="0">
                <a:latin typeface="Perpetua"/>
                <a:cs typeface="Perpetua"/>
              </a:rPr>
              <a:t>number </a:t>
            </a:r>
            <a:r>
              <a:rPr sz="1600" b="1" spc="-5" dirty="0">
                <a:latin typeface="Perpetua"/>
                <a:cs typeface="Perpetua"/>
              </a:rPr>
              <a:t>of persons:</a:t>
            </a:r>
            <a:r>
              <a:rPr sz="1600" b="1" spc="-40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");</a:t>
            </a:r>
            <a:endParaRPr sz="1600">
              <a:latin typeface="Perpetua"/>
              <a:cs typeface="Perpetua"/>
            </a:endParaRPr>
          </a:p>
          <a:p>
            <a:pPr marL="161925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Perpetua"/>
                <a:cs typeface="Perpetua"/>
              </a:rPr>
              <a:t>scanf("%d",</a:t>
            </a:r>
            <a:r>
              <a:rPr sz="1600" b="1" spc="-140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&amp;num);</a:t>
            </a:r>
            <a:endParaRPr sz="1600">
              <a:latin typeface="Perpetua"/>
              <a:cs typeface="Perpetua"/>
            </a:endParaRPr>
          </a:p>
          <a:p>
            <a:pPr marL="12700" marR="906144" indent="149225">
              <a:lnSpc>
                <a:spcPct val="120000"/>
              </a:lnSpc>
            </a:pPr>
            <a:r>
              <a:rPr sz="1600" b="1" spc="-5" dirty="0">
                <a:latin typeface="Perpetua"/>
                <a:cs typeface="Perpetua"/>
              </a:rPr>
              <a:t>ptr = </a:t>
            </a:r>
            <a:r>
              <a:rPr sz="1600" b="1" dirty="0">
                <a:latin typeface="Perpetua"/>
                <a:cs typeface="Perpetua"/>
              </a:rPr>
              <a:t>(struct </a:t>
            </a:r>
            <a:r>
              <a:rPr sz="1600" b="1" spc="-5" dirty="0">
                <a:latin typeface="Perpetua"/>
                <a:cs typeface="Perpetua"/>
              </a:rPr>
              <a:t>person*) malloc(num *  </a:t>
            </a:r>
            <a:r>
              <a:rPr sz="1600" b="1" dirty="0">
                <a:latin typeface="Perpetua"/>
                <a:cs typeface="Perpetua"/>
              </a:rPr>
              <a:t>sizeof(struct</a:t>
            </a:r>
            <a:r>
              <a:rPr sz="1600" b="1" spc="10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person));</a:t>
            </a:r>
            <a:endParaRPr sz="1600">
              <a:latin typeface="Perpetua"/>
              <a:cs typeface="Perpetua"/>
            </a:endParaRPr>
          </a:p>
          <a:p>
            <a:pPr marL="12700" marR="5080" indent="149225">
              <a:lnSpc>
                <a:spcPct val="120000"/>
              </a:lnSpc>
            </a:pPr>
            <a:r>
              <a:rPr sz="1600" b="1" dirty="0">
                <a:latin typeface="Perpetua"/>
                <a:cs typeface="Perpetua"/>
              </a:rPr>
              <a:t>// </a:t>
            </a:r>
            <a:r>
              <a:rPr sz="1600" b="1" spc="-20" dirty="0">
                <a:latin typeface="Perpetua"/>
                <a:cs typeface="Perpetua"/>
              </a:rPr>
              <a:t>Above </a:t>
            </a:r>
            <a:r>
              <a:rPr sz="1600" b="1" spc="-5" dirty="0">
                <a:latin typeface="Perpetua"/>
                <a:cs typeface="Perpetua"/>
              </a:rPr>
              <a:t>statement allocates the </a:t>
            </a:r>
            <a:r>
              <a:rPr sz="1600" b="1" dirty="0">
                <a:latin typeface="Perpetua"/>
                <a:cs typeface="Perpetua"/>
              </a:rPr>
              <a:t>memory </a:t>
            </a:r>
            <a:r>
              <a:rPr sz="1600" b="1" spc="-5" dirty="0">
                <a:latin typeface="Perpetua"/>
                <a:cs typeface="Perpetua"/>
              </a:rPr>
              <a:t>for n  </a:t>
            </a:r>
            <a:r>
              <a:rPr sz="1600" b="1" dirty="0">
                <a:latin typeface="Perpetua"/>
                <a:cs typeface="Perpetua"/>
              </a:rPr>
              <a:t>structures </a:t>
            </a:r>
            <a:r>
              <a:rPr sz="1600" b="1" spc="-5" dirty="0">
                <a:latin typeface="Perpetua"/>
                <a:cs typeface="Perpetua"/>
              </a:rPr>
              <a:t>with pointer personPtr pointing </a:t>
            </a:r>
            <a:r>
              <a:rPr sz="1600" b="1" spc="-10" dirty="0">
                <a:latin typeface="Perpetua"/>
                <a:cs typeface="Perpetua"/>
              </a:rPr>
              <a:t>to  </a:t>
            </a:r>
            <a:r>
              <a:rPr sz="1600" b="1" spc="-5" dirty="0">
                <a:latin typeface="Perpetua"/>
                <a:cs typeface="Perpetua"/>
              </a:rPr>
              <a:t>base </a:t>
            </a:r>
            <a:r>
              <a:rPr sz="1600" b="1" spc="-10" dirty="0">
                <a:latin typeface="Perpetua"/>
                <a:cs typeface="Perpetua"/>
              </a:rPr>
              <a:t>address</a:t>
            </a:r>
            <a:r>
              <a:rPr sz="1600" b="1" spc="25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*/</a:t>
            </a:r>
            <a:endParaRPr sz="16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0035" y="908303"/>
            <a:ext cx="4104640" cy="5689600"/>
          </a:xfrm>
          <a:custGeom>
            <a:avLst/>
            <a:gdLst/>
            <a:ahLst/>
            <a:cxnLst/>
            <a:rect l="l" t="t" r="r" b="b"/>
            <a:pathLst>
              <a:path w="4104640" h="5689600">
                <a:moveTo>
                  <a:pt x="0" y="5689092"/>
                </a:moveTo>
                <a:lnTo>
                  <a:pt x="4104132" y="5689092"/>
                </a:lnTo>
                <a:lnTo>
                  <a:pt x="4104132" y="0"/>
                </a:lnTo>
                <a:lnTo>
                  <a:pt x="0" y="0"/>
                </a:lnTo>
                <a:lnTo>
                  <a:pt x="0" y="5689092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39410" y="900201"/>
            <a:ext cx="3733800" cy="412305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latin typeface="Perpetua"/>
                <a:cs typeface="Perpetua"/>
              </a:rPr>
              <a:t>for(i </a:t>
            </a:r>
            <a:r>
              <a:rPr sz="1600" b="1" spc="-5" dirty="0">
                <a:latin typeface="Perpetua"/>
                <a:cs typeface="Perpetua"/>
              </a:rPr>
              <a:t>= 0; i &lt; </a:t>
            </a:r>
            <a:r>
              <a:rPr sz="1600" b="1" spc="-10" dirty="0">
                <a:latin typeface="Perpetua"/>
                <a:cs typeface="Perpetua"/>
              </a:rPr>
              <a:t>num;</a:t>
            </a:r>
            <a:r>
              <a:rPr sz="1600" b="1" spc="-130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++i)</a:t>
            </a:r>
            <a:endParaRPr sz="1600">
              <a:latin typeface="Perpetua"/>
              <a:cs typeface="Perpetua"/>
            </a:endParaRPr>
          </a:p>
          <a:p>
            <a:pPr marL="2159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Perpetua"/>
                <a:cs typeface="Perpetua"/>
              </a:rPr>
              <a:t>{</a:t>
            </a:r>
            <a:endParaRPr sz="1600">
              <a:latin typeface="Perpetua"/>
              <a:cs typeface="Perpetua"/>
            </a:endParaRPr>
          </a:p>
          <a:p>
            <a:pPr marL="12700" marR="99060" indent="8890">
              <a:lnSpc>
                <a:spcPct val="120000"/>
              </a:lnSpc>
              <a:spcBef>
                <a:spcPts val="5"/>
              </a:spcBef>
            </a:pPr>
            <a:r>
              <a:rPr sz="1600" b="1" spc="-5" dirty="0">
                <a:latin typeface="Perpetua"/>
                <a:cs typeface="Perpetua"/>
              </a:rPr>
              <a:t>printf("Enter name, age and </a:t>
            </a:r>
            <a:r>
              <a:rPr sz="1600" b="1" spc="-15" dirty="0">
                <a:latin typeface="Perpetua"/>
                <a:cs typeface="Perpetua"/>
              </a:rPr>
              <a:t>weight </a:t>
            </a:r>
            <a:r>
              <a:rPr sz="1600" b="1" spc="-5" dirty="0">
                <a:latin typeface="Perpetua"/>
                <a:cs typeface="Perpetua"/>
              </a:rPr>
              <a:t>of the  person </a:t>
            </a:r>
            <a:r>
              <a:rPr sz="1600" b="1" spc="-10" dirty="0">
                <a:latin typeface="Perpetua"/>
                <a:cs typeface="Perpetua"/>
              </a:rPr>
              <a:t>respectively:\n");  </a:t>
            </a:r>
            <a:r>
              <a:rPr sz="1600" b="1" spc="-5" dirty="0">
                <a:latin typeface="Perpetua"/>
                <a:cs typeface="Perpetua"/>
              </a:rPr>
              <a:t>scanf("%s%d%f", &amp;(ptr+i)-&gt;name,  &amp;(ptr+i)-&gt;age,</a:t>
            </a:r>
            <a:r>
              <a:rPr sz="1600" b="1" spc="-80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&amp;(ptr+i)-&gt;weight);</a:t>
            </a:r>
            <a:endParaRPr sz="1600">
              <a:latin typeface="Perpetua"/>
              <a:cs typeface="Perpetua"/>
            </a:endParaRPr>
          </a:p>
          <a:p>
            <a:pPr marL="6731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Perpetua"/>
                <a:cs typeface="Perpetua"/>
              </a:rPr>
              <a:t>}</a:t>
            </a:r>
            <a:endParaRPr sz="1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67310" marR="472440" indent="-45720">
              <a:lnSpc>
                <a:spcPct val="120000"/>
              </a:lnSpc>
            </a:pPr>
            <a:r>
              <a:rPr sz="1600" b="1" spc="-5" dirty="0">
                <a:latin typeface="Perpetua"/>
                <a:cs typeface="Perpetua"/>
              </a:rPr>
              <a:t>printf("Displaying Infromation:\n");  for(i = 0; i &lt; </a:t>
            </a:r>
            <a:r>
              <a:rPr sz="1600" b="1" spc="-10" dirty="0">
                <a:latin typeface="Perpetua"/>
                <a:cs typeface="Perpetua"/>
              </a:rPr>
              <a:t>num;</a:t>
            </a:r>
            <a:r>
              <a:rPr sz="1600" b="1" spc="-125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++i)</a:t>
            </a:r>
            <a:endParaRPr sz="1600">
              <a:latin typeface="Perpetua"/>
              <a:cs typeface="Perpetua"/>
            </a:endParaRPr>
          </a:p>
          <a:p>
            <a:pPr marL="12700" marR="5080" indent="8890">
              <a:lnSpc>
                <a:spcPct val="120000"/>
              </a:lnSpc>
            </a:pPr>
            <a:r>
              <a:rPr sz="1600" b="1" spc="-5" dirty="0">
                <a:latin typeface="Perpetua"/>
                <a:cs typeface="Perpetua"/>
              </a:rPr>
              <a:t>printf("%s\t%d\t%.2f\n", (ptr+i)-&gt;name,  (ptr+i)-&gt;age,</a:t>
            </a:r>
            <a:r>
              <a:rPr sz="1600" b="1" spc="-90" dirty="0">
                <a:latin typeface="Perpetua"/>
                <a:cs typeface="Perpetua"/>
              </a:rPr>
              <a:t> </a:t>
            </a:r>
            <a:r>
              <a:rPr sz="1600" b="1" spc="-5" dirty="0">
                <a:latin typeface="Perpetua"/>
                <a:cs typeface="Perpetua"/>
              </a:rPr>
              <a:t>(ptr+i)-&gt;weight);</a:t>
            </a:r>
            <a:endParaRPr sz="1600">
              <a:latin typeface="Perpetua"/>
              <a:cs typeface="Perpetua"/>
            </a:endParaRPr>
          </a:p>
          <a:p>
            <a:pPr marL="67310">
              <a:lnSpc>
                <a:spcPct val="100000"/>
              </a:lnSpc>
              <a:spcBef>
                <a:spcPts val="385"/>
              </a:spcBef>
            </a:pPr>
            <a:r>
              <a:rPr sz="1600" b="1" spc="5" dirty="0">
                <a:latin typeface="Perpetua"/>
                <a:cs typeface="Perpetua"/>
              </a:rPr>
              <a:t>return </a:t>
            </a:r>
            <a:r>
              <a:rPr sz="1600" b="1" spc="-5" dirty="0">
                <a:latin typeface="Perpetua"/>
                <a:cs typeface="Perpetua"/>
              </a:rPr>
              <a:t>0;</a:t>
            </a:r>
            <a:endParaRPr sz="1600">
              <a:latin typeface="Perpetua"/>
              <a:cs typeface="Perpetua"/>
            </a:endParaRPr>
          </a:p>
          <a:p>
            <a:pPr marL="2159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Perpetua"/>
                <a:cs typeface="Perpetua"/>
              </a:rPr>
              <a:t>}</a:t>
            </a:r>
            <a:endParaRPr sz="160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9611" y="6092952"/>
            <a:ext cx="438150" cy="288290"/>
          </a:xfrm>
          <a:custGeom>
            <a:avLst/>
            <a:gdLst/>
            <a:ahLst/>
            <a:cxnLst/>
            <a:rect l="l" t="t" r="r" b="b"/>
            <a:pathLst>
              <a:path w="438150" h="288289">
                <a:moveTo>
                  <a:pt x="402082" y="72009"/>
                </a:moveTo>
                <a:lnTo>
                  <a:pt x="330073" y="72009"/>
                </a:lnTo>
                <a:lnTo>
                  <a:pt x="313498" y="109898"/>
                </a:lnTo>
                <a:lnTo>
                  <a:pt x="290634" y="145101"/>
                </a:lnTo>
                <a:lnTo>
                  <a:pt x="262024" y="177266"/>
                </a:lnTo>
                <a:lnTo>
                  <a:pt x="228208" y="206039"/>
                </a:lnTo>
                <a:lnTo>
                  <a:pt x="189729" y="231070"/>
                </a:lnTo>
                <a:lnTo>
                  <a:pt x="147127" y="252006"/>
                </a:lnTo>
                <a:lnTo>
                  <a:pt x="100943" y="268496"/>
                </a:lnTo>
                <a:lnTo>
                  <a:pt x="51721" y="280187"/>
                </a:lnTo>
                <a:lnTo>
                  <a:pt x="0" y="286727"/>
                </a:lnTo>
                <a:lnTo>
                  <a:pt x="54998" y="287696"/>
                </a:lnTo>
                <a:lnTo>
                  <a:pt x="108457" y="282743"/>
                </a:lnTo>
                <a:lnTo>
                  <a:pt x="159722" y="272219"/>
                </a:lnTo>
                <a:lnTo>
                  <a:pt x="208137" y="256475"/>
                </a:lnTo>
                <a:lnTo>
                  <a:pt x="253047" y="235861"/>
                </a:lnTo>
                <a:lnTo>
                  <a:pt x="293796" y="210727"/>
                </a:lnTo>
                <a:lnTo>
                  <a:pt x="329730" y="181424"/>
                </a:lnTo>
                <a:lnTo>
                  <a:pt x="360192" y="148303"/>
                </a:lnTo>
                <a:lnTo>
                  <a:pt x="384528" y="111715"/>
                </a:lnTo>
                <a:lnTo>
                  <a:pt x="402082" y="72009"/>
                </a:lnTo>
                <a:close/>
              </a:path>
              <a:path w="438150" h="288289">
                <a:moveTo>
                  <a:pt x="378078" y="0"/>
                </a:moveTo>
                <a:lnTo>
                  <a:pt x="294004" y="72009"/>
                </a:lnTo>
                <a:lnTo>
                  <a:pt x="438023" y="72009"/>
                </a:lnTo>
                <a:lnTo>
                  <a:pt x="37807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5591" y="6092952"/>
            <a:ext cx="450215" cy="288290"/>
          </a:xfrm>
          <a:custGeom>
            <a:avLst/>
            <a:gdLst/>
            <a:ahLst/>
            <a:cxnLst/>
            <a:rect l="l" t="t" r="r" b="b"/>
            <a:pathLst>
              <a:path w="450214" h="288289">
                <a:moveTo>
                  <a:pt x="72009" y="0"/>
                </a:moveTo>
                <a:lnTo>
                  <a:pt x="0" y="0"/>
                </a:lnTo>
                <a:lnTo>
                  <a:pt x="4099" y="42564"/>
                </a:lnTo>
                <a:lnTo>
                  <a:pt x="16009" y="83189"/>
                </a:lnTo>
                <a:lnTo>
                  <a:pt x="35142" y="121429"/>
                </a:lnTo>
                <a:lnTo>
                  <a:pt x="60915" y="156839"/>
                </a:lnTo>
                <a:lnTo>
                  <a:pt x="92742" y="188973"/>
                </a:lnTo>
                <a:lnTo>
                  <a:pt x="130039" y="217386"/>
                </a:lnTo>
                <a:lnTo>
                  <a:pt x="172219" y="241632"/>
                </a:lnTo>
                <a:lnTo>
                  <a:pt x="218698" y="261265"/>
                </a:lnTo>
                <a:lnTo>
                  <a:pt x="268891" y="275841"/>
                </a:lnTo>
                <a:lnTo>
                  <a:pt x="322213" y="284913"/>
                </a:lnTo>
                <a:lnTo>
                  <a:pt x="378079" y="288036"/>
                </a:lnTo>
                <a:lnTo>
                  <a:pt x="450088" y="288036"/>
                </a:lnTo>
                <a:lnTo>
                  <a:pt x="394222" y="284913"/>
                </a:lnTo>
                <a:lnTo>
                  <a:pt x="340900" y="275841"/>
                </a:lnTo>
                <a:lnTo>
                  <a:pt x="290707" y="261265"/>
                </a:lnTo>
                <a:lnTo>
                  <a:pt x="244228" y="241632"/>
                </a:lnTo>
                <a:lnTo>
                  <a:pt x="202048" y="217386"/>
                </a:lnTo>
                <a:lnTo>
                  <a:pt x="164751" y="188973"/>
                </a:lnTo>
                <a:lnTo>
                  <a:pt x="132924" y="156839"/>
                </a:lnTo>
                <a:lnTo>
                  <a:pt x="107151" y="121429"/>
                </a:lnTo>
                <a:lnTo>
                  <a:pt x="88018" y="83189"/>
                </a:lnTo>
                <a:lnTo>
                  <a:pt x="76108" y="42564"/>
                </a:lnTo>
                <a:lnTo>
                  <a:pt x="72009" y="0"/>
                </a:lnTo>
                <a:close/>
              </a:path>
            </a:pathLst>
          </a:custGeom>
          <a:solidFill>
            <a:srgbClr val="AA3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5591" y="6092952"/>
            <a:ext cx="852169" cy="288290"/>
          </a:xfrm>
          <a:custGeom>
            <a:avLst/>
            <a:gdLst/>
            <a:ahLst/>
            <a:cxnLst/>
            <a:rect l="l" t="t" r="r" b="b"/>
            <a:pathLst>
              <a:path w="852170" h="288289">
                <a:moveTo>
                  <a:pt x="414020" y="286727"/>
                </a:moveTo>
                <a:lnTo>
                  <a:pt x="465741" y="280187"/>
                </a:lnTo>
                <a:lnTo>
                  <a:pt x="514963" y="268496"/>
                </a:lnTo>
                <a:lnTo>
                  <a:pt x="561147" y="252006"/>
                </a:lnTo>
                <a:lnTo>
                  <a:pt x="603749" y="231070"/>
                </a:lnTo>
                <a:lnTo>
                  <a:pt x="642228" y="206039"/>
                </a:lnTo>
                <a:lnTo>
                  <a:pt x="676044" y="177266"/>
                </a:lnTo>
                <a:lnTo>
                  <a:pt x="704654" y="145101"/>
                </a:lnTo>
                <a:lnTo>
                  <a:pt x="727518" y="109898"/>
                </a:lnTo>
                <a:lnTo>
                  <a:pt x="744093" y="72009"/>
                </a:lnTo>
                <a:lnTo>
                  <a:pt x="708025" y="72009"/>
                </a:lnTo>
                <a:lnTo>
                  <a:pt x="792099" y="0"/>
                </a:lnTo>
                <a:lnTo>
                  <a:pt x="852043" y="72009"/>
                </a:lnTo>
                <a:lnTo>
                  <a:pt x="816102" y="72009"/>
                </a:lnTo>
                <a:lnTo>
                  <a:pt x="797884" y="112912"/>
                </a:lnTo>
                <a:lnTo>
                  <a:pt x="772405" y="150561"/>
                </a:lnTo>
                <a:lnTo>
                  <a:pt x="740372" y="184539"/>
                </a:lnTo>
                <a:lnTo>
                  <a:pt x="702490" y="214430"/>
                </a:lnTo>
                <a:lnTo>
                  <a:pt x="659466" y="239819"/>
                </a:lnTo>
                <a:lnTo>
                  <a:pt x="612008" y="260290"/>
                </a:lnTo>
                <a:lnTo>
                  <a:pt x="560821" y="275427"/>
                </a:lnTo>
                <a:lnTo>
                  <a:pt x="506612" y="284814"/>
                </a:lnTo>
                <a:lnTo>
                  <a:pt x="450088" y="288036"/>
                </a:lnTo>
                <a:lnTo>
                  <a:pt x="378079" y="288036"/>
                </a:lnTo>
                <a:lnTo>
                  <a:pt x="322213" y="284913"/>
                </a:lnTo>
                <a:lnTo>
                  <a:pt x="268891" y="275841"/>
                </a:lnTo>
                <a:lnTo>
                  <a:pt x="218698" y="261265"/>
                </a:lnTo>
                <a:lnTo>
                  <a:pt x="172219" y="241632"/>
                </a:lnTo>
                <a:lnTo>
                  <a:pt x="130039" y="217386"/>
                </a:lnTo>
                <a:lnTo>
                  <a:pt x="92742" y="188973"/>
                </a:lnTo>
                <a:lnTo>
                  <a:pt x="60915" y="156839"/>
                </a:lnTo>
                <a:lnTo>
                  <a:pt x="35142" y="121429"/>
                </a:lnTo>
                <a:lnTo>
                  <a:pt x="16009" y="83189"/>
                </a:lnTo>
                <a:lnTo>
                  <a:pt x="4099" y="42564"/>
                </a:lnTo>
                <a:lnTo>
                  <a:pt x="0" y="0"/>
                </a:lnTo>
                <a:lnTo>
                  <a:pt x="72009" y="0"/>
                </a:lnTo>
                <a:lnTo>
                  <a:pt x="76108" y="42564"/>
                </a:lnTo>
                <a:lnTo>
                  <a:pt x="88018" y="83189"/>
                </a:lnTo>
                <a:lnTo>
                  <a:pt x="107151" y="121429"/>
                </a:lnTo>
                <a:lnTo>
                  <a:pt x="132924" y="156839"/>
                </a:lnTo>
                <a:lnTo>
                  <a:pt x="164751" y="188973"/>
                </a:lnTo>
                <a:lnTo>
                  <a:pt x="202048" y="217386"/>
                </a:lnTo>
                <a:lnTo>
                  <a:pt x="244228" y="241632"/>
                </a:lnTo>
                <a:lnTo>
                  <a:pt x="290707" y="261265"/>
                </a:lnTo>
                <a:lnTo>
                  <a:pt x="340900" y="275841"/>
                </a:lnTo>
                <a:lnTo>
                  <a:pt x="394222" y="284913"/>
                </a:lnTo>
                <a:lnTo>
                  <a:pt x="450088" y="288036"/>
                </a:lnTo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48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</a:t>
            </a:r>
            <a:r>
              <a:rPr sz="4000" spc="5" dirty="0"/>
              <a:t>u</a:t>
            </a:r>
            <a:r>
              <a:rPr sz="4000" spc="-5" dirty="0"/>
              <a:t>t</a:t>
            </a:r>
            <a:r>
              <a:rPr sz="4000" spc="10" dirty="0"/>
              <a:t>p</a:t>
            </a:r>
            <a:r>
              <a:rPr sz="4000" spc="-5" dirty="0"/>
              <a:t>ut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4370" y="1383538"/>
            <a:ext cx="6039485" cy="371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erpetua"/>
                <a:cs typeface="Perpetua"/>
              </a:rPr>
              <a:t>Enter </a:t>
            </a:r>
            <a:r>
              <a:rPr sz="2400" spc="-5" dirty="0">
                <a:latin typeface="Perpetua"/>
                <a:cs typeface="Perpetua"/>
              </a:rPr>
              <a:t>number </a:t>
            </a:r>
            <a:r>
              <a:rPr sz="2400" dirty="0">
                <a:latin typeface="Perpetua"/>
                <a:cs typeface="Perpetua"/>
              </a:rPr>
              <a:t>of </a:t>
            </a:r>
            <a:r>
              <a:rPr sz="2400" spc="5" dirty="0">
                <a:latin typeface="Perpetua"/>
                <a:cs typeface="Perpetua"/>
              </a:rPr>
              <a:t>persons:</a:t>
            </a:r>
            <a:r>
              <a:rPr sz="2400" spc="-1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2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Perpetua"/>
                <a:cs typeface="Perpetua"/>
              </a:rPr>
              <a:t>Enter </a:t>
            </a:r>
            <a:r>
              <a:rPr sz="2400" spc="-10" dirty="0">
                <a:latin typeface="Perpetua"/>
                <a:cs typeface="Perpetua"/>
              </a:rPr>
              <a:t>name, </a:t>
            </a:r>
            <a:r>
              <a:rPr sz="2400" spc="-5" dirty="0">
                <a:latin typeface="Perpetua"/>
                <a:cs typeface="Perpetua"/>
              </a:rPr>
              <a:t>age and </a:t>
            </a:r>
            <a:r>
              <a:rPr sz="2400" spc="-20" dirty="0">
                <a:latin typeface="Perpetua"/>
                <a:cs typeface="Perpetua"/>
              </a:rPr>
              <a:t>weight </a:t>
            </a:r>
            <a:r>
              <a:rPr sz="2400" dirty="0">
                <a:latin typeface="Perpetua"/>
                <a:cs typeface="Perpetua"/>
              </a:rPr>
              <a:t>of the </a:t>
            </a:r>
            <a:r>
              <a:rPr sz="2400" spc="5" dirty="0">
                <a:latin typeface="Perpetua"/>
                <a:cs typeface="Perpetua"/>
              </a:rPr>
              <a:t>person</a:t>
            </a:r>
            <a:r>
              <a:rPr sz="2400" spc="-14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respectively:</a:t>
            </a:r>
            <a:endParaRPr sz="2400">
              <a:latin typeface="Perpetua"/>
              <a:cs typeface="Perpetua"/>
            </a:endParaRPr>
          </a:p>
          <a:p>
            <a:pPr marL="12700" marR="5685155">
              <a:lnSpc>
                <a:spcPct val="100800"/>
              </a:lnSpc>
            </a:pPr>
            <a:r>
              <a:rPr sz="2400" spc="-5" dirty="0">
                <a:latin typeface="Perpetua"/>
                <a:cs typeface="Perpetua"/>
              </a:rPr>
              <a:t>aaa  </a:t>
            </a:r>
            <a:r>
              <a:rPr sz="2400" dirty="0">
                <a:latin typeface="Perpetua"/>
                <a:cs typeface="Perpetua"/>
              </a:rPr>
              <a:t>12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Perpetua"/>
                <a:cs typeface="Perpetua"/>
              </a:rPr>
              <a:t>45</a:t>
            </a:r>
            <a:endParaRPr sz="2400">
              <a:latin typeface="Perpetua"/>
              <a:cs typeface="Perpetua"/>
            </a:endParaRPr>
          </a:p>
          <a:p>
            <a:pPr marL="12700" marR="5715">
              <a:lnSpc>
                <a:spcPts val="2910"/>
              </a:lnSpc>
              <a:spcBef>
                <a:spcPts val="95"/>
              </a:spcBef>
            </a:pPr>
            <a:r>
              <a:rPr sz="2400" dirty="0">
                <a:latin typeface="Perpetua"/>
                <a:cs typeface="Perpetua"/>
              </a:rPr>
              <a:t>Enter </a:t>
            </a:r>
            <a:r>
              <a:rPr sz="2400" spc="-10" dirty="0">
                <a:latin typeface="Perpetua"/>
                <a:cs typeface="Perpetua"/>
              </a:rPr>
              <a:t>name, </a:t>
            </a:r>
            <a:r>
              <a:rPr sz="2400" spc="-5" dirty="0">
                <a:latin typeface="Perpetua"/>
                <a:cs typeface="Perpetua"/>
              </a:rPr>
              <a:t>age and </a:t>
            </a:r>
            <a:r>
              <a:rPr sz="2400" spc="-15" dirty="0">
                <a:latin typeface="Perpetua"/>
                <a:cs typeface="Perpetua"/>
              </a:rPr>
              <a:t>weight </a:t>
            </a:r>
            <a:r>
              <a:rPr sz="2400" dirty="0">
                <a:latin typeface="Perpetua"/>
                <a:cs typeface="Perpetua"/>
              </a:rPr>
              <a:t>of the </a:t>
            </a:r>
            <a:r>
              <a:rPr sz="2400" spc="5" dirty="0">
                <a:latin typeface="Perpetua"/>
                <a:cs typeface="Perpetua"/>
              </a:rPr>
              <a:t>person</a:t>
            </a:r>
            <a:r>
              <a:rPr sz="2400" spc="-13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respectively:  </a:t>
            </a:r>
            <a:r>
              <a:rPr sz="2400" spc="-20" dirty="0">
                <a:latin typeface="Perpetua"/>
                <a:cs typeface="Perpetua"/>
              </a:rPr>
              <a:t>bbb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ts val="2800"/>
              </a:lnSpc>
            </a:pPr>
            <a:r>
              <a:rPr sz="2400" dirty="0">
                <a:latin typeface="Perpetua"/>
                <a:cs typeface="Perpetua"/>
              </a:rPr>
              <a:t>87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Perpetua"/>
                <a:cs typeface="Perpetua"/>
              </a:rPr>
              <a:t>65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Perpetua"/>
                <a:cs typeface="Perpetua"/>
              </a:rPr>
              <a:t>Displaying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Infromation:</a:t>
            </a:r>
            <a:endParaRPr sz="24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5320" y="5139620"/>
          <a:ext cx="2145665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655320"/>
                <a:gridCol w="919480"/>
              </a:tblGrid>
              <a:tr h="359518">
                <a:tc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</a:pPr>
                      <a:r>
                        <a:rPr sz="2400" spc="-5" dirty="0">
                          <a:latin typeface="Perpetua"/>
                          <a:cs typeface="Perpetua"/>
                        </a:rPr>
                        <a:t>aaa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2450"/>
                        </a:lnSpc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12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450"/>
                        </a:lnSpc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45.00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0" marB="0"/>
                </a:tc>
              </a:tr>
              <a:tr h="359169">
                <a:tc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400" spc="-20" dirty="0">
                          <a:latin typeface="Perpetua"/>
                          <a:cs typeface="Perpetua"/>
                        </a:rPr>
                        <a:t>bbb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525"/>
                        </a:lnSpc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87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2525"/>
                        </a:lnSpc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65.00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472821"/>
            <a:ext cx="543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Self-Referential</a:t>
            </a:r>
            <a:r>
              <a:rPr sz="4000" spc="-70" dirty="0"/>
              <a:t> </a:t>
            </a:r>
            <a:r>
              <a:rPr sz="4000" dirty="0"/>
              <a:t>Structure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23162"/>
            <a:ext cx="7376159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Perpetua"/>
                <a:cs typeface="Perpetua"/>
              </a:rPr>
              <a:t>A self </a:t>
            </a:r>
            <a:r>
              <a:rPr sz="3200" spc="-10" dirty="0">
                <a:latin typeface="Perpetua"/>
                <a:cs typeface="Perpetua"/>
              </a:rPr>
              <a:t>referential </a:t>
            </a:r>
            <a:r>
              <a:rPr sz="3200" spc="5" dirty="0">
                <a:latin typeface="Perpetua"/>
                <a:cs typeface="Perpetua"/>
              </a:rPr>
              <a:t>structure </a:t>
            </a:r>
            <a:r>
              <a:rPr sz="3200" dirty="0">
                <a:latin typeface="Perpetua"/>
                <a:cs typeface="Perpetua"/>
              </a:rPr>
              <a:t>is used to </a:t>
            </a:r>
            <a:r>
              <a:rPr sz="3200" spc="-15" dirty="0">
                <a:latin typeface="Perpetua"/>
                <a:cs typeface="Perpetua"/>
              </a:rPr>
              <a:t>create </a:t>
            </a:r>
            <a:r>
              <a:rPr sz="3200" spc="-10" dirty="0">
                <a:latin typeface="Perpetua"/>
                <a:cs typeface="Perpetua"/>
              </a:rPr>
              <a:t>data  </a:t>
            </a:r>
            <a:r>
              <a:rPr sz="3200" spc="5" dirty="0">
                <a:latin typeface="Perpetua"/>
                <a:cs typeface="Perpetua"/>
              </a:rPr>
              <a:t>structures </a:t>
            </a:r>
            <a:r>
              <a:rPr sz="3200" spc="-15" dirty="0">
                <a:latin typeface="Perpetua"/>
                <a:cs typeface="Perpetua"/>
              </a:rPr>
              <a:t>like </a:t>
            </a:r>
            <a:r>
              <a:rPr sz="3200" spc="-10" dirty="0">
                <a:latin typeface="Perpetua"/>
                <a:cs typeface="Perpetua"/>
              </a:rPr>
              <a:t>linked </a:t>
            </a:r>
            <a:r>
              <a:rPr sz="3200" spc="-5" dirty="0">
                <a:latin typeface="Perpetua"/>
                <a:cs typeface="Perpetua"/>
              </a:rPr>
              <a:t>lists, </a:t>
            </a:r>
            <a:r>
              <a:rPr sz="3200" spc="5" dirty="0">
                <a:latin typeface="Perpetua"/>
                <a:cs typeface="Perpetua"/>
              </a:rPr>
              <a:t>stacks, </a:t>
            </a:r>
            <a:r>
              <a:rPr sz="3200" spc="-10" dirty="0">
                <a:latin typeface="Perpetua"/>
                <a:cs typeface="Perpetua"/>
              </a:rPr>
              <a:t>etc.</a:t>
            </a:r>
            <a:r>
              <a:rPr sz="3200" spc="-360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Following  </a:t>
            </a:r>
            <a:r>
              <a:rPr sz="3200" dirty="0">
                <a:latin typeface="Perpetua"/>
                <a:cs typeface="Perpetua"/>
              </a:rPr>
              <a:t>is </a:t>
            </a:r>
            <a:r>
              <a:rPr sz="3200" spc="-5" dirty="0">
                <a:latin typeface="Perpetua"/>
                <a:cs typeface="Perpetua"/>
              </a:rPr>
              <a:t>an </a:t>
            </a:r>
            <a:r>
              <a:rPr sz="3200" dirty="0">
                <a:latin typeface="Perpetua"/>
                <a:cs typeface="Perpetua"/>
              </a:rPr>
              <a:t>example </a:t>
            </a:r>
            <a:r>
              <a:rPr sz="3200" spc="-5" dirty="0">
                <a:latin typeface="Perpetua"/>
                <a:cs typeface="Perpetua"/>
              </a:rPr>
              <a:t>of </a:t>
            </a:r>
            <a:r>
              <a:rPr sz="3200" dirty="0">
                <a:latin typeface="Perpetua"/>
                <a:cs typeface="Perpetua"/>
              </a:rPr>
              <a:t>this kind of</a:t>
            </a:r>
            <a:r>
              <a:rPr sz="3200" spc="-5" dirty="0">
                <a:latin typeface="Perpetua"/>
                <a:cs typeface="Perpetua"/>
              </a:rPr>
              <a:t> </a:t>
            </a:r>
            <a:r>
              <a:rPr sz="3200" spc="5" dirty="0">
                <a:latin typeface="Perpetua"/>
                <a:cs typeface="Perpetua"/>
              </a:rPr>
              <a:t>structure:</a:t>
            </a:r>
            <a:endParaRPr sz="32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3200" spc="15" dirty="0">
                <a:solidFill>
                  <a:srgbClr val="FF0000"/>
                </a:solidFill>
                <a:latin typeface="Perpetua"/>
                <a:cs typeface="Perpetua"/>
              </a:rPr>
              <a:t>struct</a:t>
            </a:r>
            <a:r>
              <a:rPr sz="3200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Perpetua"/>
                <a:cs typeface="Perpetua"/>
              </a:rPr>
              <a:t>struct_name</a:t>
            </a:r>
            <a:endParaRPr sz="32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{</a:t>
            </a:r>
            <a:endParaRPr sz="3200">
              <a:latin typeface="Perpetua"/>
              <a:cs typeface="Perpetua"/>
            </a:endParaRPr>
          </a:p>
          <a:p>
            <a:pPr marL="286385" marR="2667000">
              <a:lnSpc>
                <a:spcPct val="100000"/>
              </a:lnSpc>
            </a:pPr>
            <a:r>
              <a:rPr sz="3200" spc="-10" dirty="0">
                <a:solidFill>
                  <a:srgbClr val="FF0000"/>
                </a:solidFill>
                <a:latin typeface="Perpetua"/>
                <a:cs typeface="Perpetua"/>
              </a:rPr>
              <a:t>datatype </a:t>
            </a:r>
            <a:r>
              <a:rPr sz="3200" spc="-5" dirty="0">
                <a:solidFill>
                  <a:srgbClr val="FF0000"/>
                </a:solidFill>
                <a:latin typeface="Perpetua"/>
                <a:cs typeface="Perpetua"/>
              </a:rPr>
              <a:t>datatypename;  </a:t>
            </a:r>
            <a:r>
              <a:rPr sz="3200" spc="5" dirty="0">
                <a:solidFill>
                  <a:srgbClr val="FF0000"/>
                </a:solidFill>
                <a:latin typeface="Perpetua"/>
                <a:cs typeface="Perpetua"/>
              </a:rPr>
              <a:t>struct_name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*</a:t>
            </a:r>
            <a:r>
              <a:rPr sz="3200" spc="-6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pointer_name;</a:t>
            </a:r>
            <a:endParaRPr sz="32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};</a:t>
            </a:r>
            <a:endParaRPr sz="32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319278"/>
            <a:ext cx="6243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Self-Referential </a:t>
            </a:r>
            <a:r>
              <a:rPr sz="3600" dirty="0"/>
              <a:t>Structure</a:t>
            </a:r>
            <a:r>
              <a:rPr sz="3600" spc="-90" dirty="0"/>
              <a:t> </a:t>
            </a:r>
            <a:r>
              <a:rPr sz="3600" dirty="0"/>
              <a:t>Cont...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8540" y="1009903"/>
            <a:ext cx="7962265" cy="51358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132715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self-referential </a:t>
            </a:r>
            <a:r>
              <a:rPr sz="2600" dirty="0">
                <a:latin typeface="Perpetua"/>
                <a:cs typeface="Perpetua"/>
              </a:rPr>
              <a:t>structure is one of the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structures </a:t>
            </a:r>
            <a:r>
              <a:rPr sz="2600" spc="5" dirty="0">
                <a:latin typeface="Perpetua"/>
                <a:cs typeface="Perpetua"/>
              </a:rPr>
              <a:t>which  </a:t>
            </a:r>
            <a:r>
              <a:rPr sz="2600" spc="-5" dirty="0">
                <a:latin typeface="Perpetua"/>
                <a:cs typeface="Perpetua"/>
              </a:rPr>
              <a:t>refer </a:t>
            </a:r>
            <a:r>
              <a:rPr sz="2600" dirty="0">
                <a:latin typeface="Perpetua"/>
                <a:cs typeface="Perpetua"/>
              </a:rPr>
              <a:t>to the </a:t>
            </a:r>
            <a:r>
              <a:rPr sz="2600" spc="-5" dirty="0">
                <a:latin typeface="Perpetua"/>
                <a:cs typeface="Perpetua"/>
              </a:rPr>
              <a:t>pointer </a:t>
            </a:r>
            <a:r>
              <a:rPr sz="2600" dirty="0">
                <a:latin typeface="Perpetua"/>
                <a:cs typeface="Perpetua"/>
              </a:rPr>
              <a:t>to (points) to </a:t>
            </a:r>
            <a:r>
              <a:rPr sz="2600" spc="-5" dirty="0">
                <a:latin typeface="Perpetua"/>
                <a:cs typeface="Perpetua"/>
              </a:rPr>
              <a:t>another </a:t>
            </a:r>
            <a:r>
              <a:rPr sz="2600" dirty="0">
                <a:latin typeface="Perpetua"/>
                <a:cs typeface="Perpetua"/>
              </a:rPr>
              <a:t>structure of the same  </a:t>
            </a:r>
            <a:r>
              <a:rPr sz="2600" spc="-15" dirty="0">
                <a:latin typeface="Perpetua"/>
                <a:cs typeface="Perpetua"/>
              </a:rPr>
              <a:t>type.</a:t>
            </a:r>
            <a:endParaRPr sz="2600">
              <a:latin typeface="Perpetua"/>
              <a:cs typeface="Perpetua"/>
            </a:endParaRPr>
          </a:p>
          <a:p>
            <a:pPr marL="287020" marR="5080" indent="-27432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example,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0" dirty="0">
                <a:latin typeface="Perpetua"/>
                <a:cs typeface="Perpetua"/>
              </a:rPr>
              <a:t>linked </a:t>
            </a:r>
            <a:r>
              <a:rPr sz="2600" spc="-5" dirty="0">
                <a:latin typeface="Perpetua"/>
                <a:cs typeface="Perpetua"/>
              </a:rPr>
              <a:t>list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supposed </a:t>
            </a:r>
            <a:r>
              <a:rPr sz="2600" dirty="0">
                <a:latin typeface="Perpetua"/>
                <a:cs typeface="Perpetua"/>
              </a:rPr>
              <a:t>to be a </a:t>
            </a:r>
            <a:r>
              <a:rPr sz="2600" spc="-5" dirty="0">
                <a:latin typeface="Perpetua"/>
                <a:cs typeface="Perpetua"/>
              </a:rPr>
              <a:t>self-referential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  </a:t>
            </a:r>
            <a:r>
              <a:rPr sz="2600" spc="-5" dirty="0">
                <a:latin typeface="Perpetua"/>
                <a:cs typeface="Perpetua"/>
              </a:rPr>
              <a:t>structure.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next node of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node </a:t>
            </a:r>
            <a:r>
              <a:rPr sz="2600" dirty="0">
                <a:latin typeface="Perpetua"/>
                <a:cs typeface="Perpetua"/>
              </a:rPr>
              <a:t>is being </a:t>
            </a:r>
            <a:r>
              <a:rPr sz="2600" spc="-5" dirty="0">
                <a:latin typeface="Perpetua"/>
                <a:cs typeface="Perpetua"/>
              </a:rPr>
              <a:t>pointed, </a:t>
            </a:r>
            <a:r>
              <a:rPr sz="2600" spc="5" dirty="0">
                <a:latin typeface="Perpetua"/>
                <a:cs typeface="Perpetua"/>
              </a:rPr>
              <a:t>which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of  </a:t>
            </a:r>
            <a:r>
              <a:rPr sz="2600" dirty="0">
                <a:latin typeface="Perpetua"/>
                <a:cs typeface="Perpetua"/>
              </a:rPr>
              <a:t>the same </a:t>
            </a:r>
            <a:r>
              <a:rPr sz="2600" spc="5" dirty="0">
                <a:latin typeface="Perpetua"/>
                <a:cs typeface="Perpetua"/>
              </a:rPr>
              <a:t>struct </a:t>
            </a:r>
            <a:r>
              <a:rPr sz="2600" spc="-15" dirty="0">
                <a:latin typeface="Perpetua"/>
                <a:cs typeface="Perpetua"/>
              </a:rPr>
              <a:t>type. </a:t>
            </a:r>
            <a:r>
              <a:rPr sz="2600" spc="-25" dirty="0">
                <a:latin typeface="Perpetua"/>
                <a:cs typeface="Perpetua"/>
              </a:rPr>
              <a:t>For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example,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287020" marR="4756785">
              <a:lnSpc>
                <a:spcPts val="2810"/>
              </a:lnSpc>
              <a:spcBef>
                <a:spcPts val="5"/>
              </a:spcBef>
            </a:pPr>
            <a:r>
              <a:rPr sz="2600" spc="-5" dirty="0">
                <a:latin typeface="Perpetua"/>
                <a:cs typeface="Perpetua"/>
              </a:rPr>
              <a:t>typedef </a:t>
            </a:r>
            <a:r>
              <a:rPr sz="2600" spc="5" dirty="0">
                <a:latin typeface="Perpetua"/>
                <a:cs typeface="Perpetua"/>
              </a:rPr>
              <a:t>struct </a:t>
            </a:r>
            <a:r>
              <a:rPr sz="2600" spc="-5" dirty="0">
                <a:latin typeface="Perpetua"/>
                <a:cs typeface="Perpetua"/>
              </a:rPr>
              <a:t>listnode </a:t>
            </a:r>
            <a:r>
              <a:rPr sz="2600" dirty="0">
                <a:latin typeface="Perpetua"/>
                <a:cs typeface="Perpetua"/>
              </a:rPr>
              <a:t>{  </a:t>
            </a:r>
            <a:r>
              <a:rPr sz="2600" spc="-15" dirty="0">
                <a:latin typeface="Perpetua"/>
                <a:cs typeface="Perpetua"/>
              </a:rPr>
              <a:t>void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*data;</a:t>
            </a:r>
            <a:endParaRPr sz="2600">
              <a:latin typeface="Perpetua"/>
              <a:cs typeface="Perpetua"/>
            </a:endParaRPr>
          </a:p>
          <a:p>
            <a:pPr marL="287020">
              <a:lnSpc>
                <a:spcPts val="2610"/>
              </a:lnSpc>
            </a:pPr>
            <a:r>
              <a:rPr sz="2600" spc="5" dirty="0">
                <a:latin typeface="Perpetua"/>
                <a:cs typeface="Perpetua"/>
              </a:rPr>
              <a:t>struct </a:t>
            </a:r>
            <a:r>
              <a:rPr sz="2600" spc="-5" dirty="0">
                <a:latin typeface="Perpetua"/>
                <a:cs typeface="Perpetua"/>
              </a:rPr>
              <a:t>listnode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*next;</a:t>
            </a:r>
            <a:endParaRPr sz="2600">
              <a:latin typeface="Perpetua"/>
              <a:cs typeface="Perpetua"/>
            </a:endParaRPr>
          </a:p>
          <a:p>
            <a:pPr marL="287020">
              <a:lnSpc>
                <a:spcPts val="2965"/>
              </a:lnSpc>
            </a:pPr>
            <a:r>
              <a:rPr sz="2600" dirty="0">
                <a:latin typeface="Perpetua"/>
                <a:cs typeface="Perpetua"/>
              </a:rPr>
              <a:t>}</a:t>
            </a:r>
            <a:r>
              <a:rPr sz="2600" spc="-5" dirty="0">
                <a:latin typeface="Perpetua"/>
                <a:cs typeface="Perpetua"/>
              </a:rPr>
              <a:t> linked_list;</a:t>
            </a:r>
            <a:endParaRPr sz="2600">
              <a:latin typeface="Perpetua"/>
              <a:cs typeface="Perpetua"/>
            </a:endParaRPr>
          </a:p>
          <a:p>
            <a:pPr marL="287020">
              <a:lnSpc>
                <a:spcPts val="2965"/>
              </a:lnSpc>
              <a:spcBef>
                <a:spcPts val="2495"/>
              </a:spcBef>
            </a:pP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30" dirty="0">
                <a:latin typeface="Perpetua"/>
                <a:cs typeface="Perpetua"/>
              </a:rPr>
              <a:t>above </a:t>
            </a:r>
            <a:r>
              <a:rPr sz="2600" spc="-10" dirty="0">
                <a:latin typeface="Perpetua"/>
                <a:cs typeface="Perpetua"/>
              </a:rPr>
              <a:t>example,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listnode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spc="-5" dirty="0">
                <a:latin typeface="Perpetua"/>
                <a:cs typeface="Perpetua"/>
              </a:rPr>
              <a:t>self-referential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structure</a:t>
            </a:r>
            <a:endParaRPr sz="2600">
              <a:latin typeface="Perpetua"/>
              <a:cs typeface="Perpetua"/>
            </a:endParaRPr>
          </a:p>
          <a:p>
            <a:pPr marL="287020">
              <a:lnSpc>
                <a:spcPts val="2965"/>
              </a:lnSpc>
            </a:pPr>
            <a:r>
              <a:rPr sz="2600" dirty="0">
                <a:latin typeface="Perpetua"/>
                <a:cs typeface="Perpetua"/>
              </a:rPr>
              <a:t>– </a:t>
            </a:r>
            <a:r>
              <a:rPr sz="2600" spc="-5" dirty="0">
                <a:latin typeface="Perpetua"/>
                <a:cs typeface="Perpetua"/>
              </a:rPr>
              <a:t>because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*next </a:t>
            </a:r>
            <a:r>
              <a:rPr sz="2600" dirty="0">
                <a:latin typeface="Perpetua"/>
                <a:cs typeface="Perpetua"/>
              </a:rPr>
              <a:t>is of </a:t>
            </a:r>
            <a:r>
              <a:rPr sz="2600" spc="-5" dirty="0">
                <a:latin typeface="Perpetua"/>
                <a:cs typeface="Perpetua"/>
              </a:rPr>
              <a:t>the type </a:t>
            </a:r>
            <a:r>
              <a:rPr sz="2600" spc="5" dirty="0">
                <a:latin typeface="Perpetua"/>
                <a:cs typeface="Perpetua"/>
              </a:rPr>
              <a:t>struct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listnode.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400938"/>
            <a:ext cx="6936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Self-Referential </a:t>
            </a:r>
            <a:r>
              <a:rPr sz="4000" dirty="0"/>
              <a:t>Structure</a:t>
            </a:r>
            <a:r>
              <a:rPr sz="4000" spc="-75" dirty="0"/>
              <a:t> </a:t>
            </a:r>
            <a:r>
              <a:rPr sz="4000" dirty="0"/>
              <a:t>Cont...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90473" y="1182446"/>
            <a:ext cx="293560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Perpetua"/>
                <a:cs typeface="Perpetua"/>
              </a:rPr>
              <a:t>typedef </a:t>
            </a:r>
            <a:r>
              <a:rPr sz="2600" spc="5" dirty="0">
                <a:latin typeface="Perpetua"/>
                <a:cs typeface="Perpetua"/>
              </a:rPr>
              <a:t>struct </a:t>
            </a:r>
            <a:r>
              <a:rPr sz="2600" spc="-5" dirty="0">
                <a:latin typeface="Perpetua"/>
                <a:cs typeface="Perpetua"/>
              </a:rPr>
              <a:t>listnode </a:t>
            </a:r>
            <a:r>
              <a:rPr sz="2600" dirty="0">
                <a:latin typeface="Perpetua"/>
                <a:cs typeface="Perpetua"/>
              </a:rPr>
              <a:t>{  </a:t>
            </a:r>
            <a:r>
              <a:rPr sz="2600" spc="-15" dirty="0">
                <a:latin typeface="Perpetua"/>
                <a:cs typeface="Perpetua"/>
              </a:rPr>
              <a:t>void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*data;</a:t>
            </a:r>
            <a:endParaRPr sz="26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600" spc="5" dirty="0">
                <a:latin typeface="Perpetua"/>
                <a:cs typeface="Perpetua"/>
              </a:rPr>
              <a:t>struct </a:t>
            </a:r>
            <a:r>
              <a:rPr sz="2600" spc="-5" dirty="0">
                <a:latin typeface="Perpetua"/>
                <a:cs typeface="Perpetua"/>
              </a:rPr>
              <a:t>listnode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*next;</a:t>
            </a:r>
            <a:endParaRPr sz="26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}</a:t>
            </a:r>
            <a:r>
              <a:rPr sz="2600" spc="-5" dirty="0">
                <a:latin typeface="Perpetua"/>
                <a:cs typeface="Perpetua"/>
              </a:rPr>
              <a:t> linked_list;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883" y="4215384"/>
            <a:ext cx="1571625" cy="784860"/>
          </a:xfrm>
          <a:custGeom>
            <a:avLst/>
            <a:gdLst/>
            <a:ahLst/>
            <a:cxnLst/>
            <a:rect l="l" t="t" r="r" b="b"/>
            <a:pathLst>
              <a:path w="1571625" h="784860">
                <a:moveTo>
                  <a:pt x="0" y="784859"/>
                </a:moveTo>
                <a:lnTo>
                  <a:pt x="1571243" y="784859"/>
                </a:lnTo>
                <a:lnTo>
                  <a:pt x="1571243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7883" y="4215384"/>
            <a:ext cx="1571625" cy="784860"/>
          </a:xfrm>
          <a:custGeom>
            <a:avLst/>
            <a:gdLst/>
            <a:ahLst/>
            <a:cxnLst/>
            <a:rect l="l" t="t" r="r" b="b"/>
            <a:pathLst>
              <a:path w="1571625" h="784860">
                <a:moveTo>
                  <a:pt x="0" y="784859"/>
                </a:moveTo>
                <a:lnTo>
                  <a:pt x="1571243" y="784859"/>
                </a:lnTo>
                <a:lnTo>
                  <a:pt x="1571243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3980" y="4426711"/>
            <a:ext cx="98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erpetua"/>
                <a:cs typeface="Perpetua"/>
              </a:rPr>
              <a:t>Data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11907" y="4201680"/>
            <a:ext cx="88315" cy="86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7627" y="4215384"/>
            <a:ext cx="1270" cy="785495"/>
          </a:xfrm>
          <a:custGeom>
            <a:avLst/>
            <a:gdLst/>
            <a:ahLst/>
            <a:cxnLst/>
            <a:rect l="l" t="t" r="r" b="b"/>
            <a:pathLst>
              <a:path w="1269" h="785495">
                <a:moveTo>
                  <a:pt x="762" y="0"/>
                </a:moveTo>
                <a:lnTo>
                  <a:pt x="0" y="78498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7244" y="4215384"/>
            <a:ext cx="1572895" cy="784860"/>
          </a:xfrm>
          <a:custGeom>
            <a:avLst/>
            <a:gdLst/>
            <a:ahLst/>
            <a:cxnLst/>
            <a:rect l="l" t="t" r="r" b="b"/>
            <a:pathLst>
              <a:path w="1572895" h="784860">
                <a:moveTo>
                  <a:pt x="0" y="784859"/>
                </a:moveTo>
                <a:lnTo>
                  <a:pt x="1572768" y="784859"/>
                </a:lnTo>
                <a:lnTo>
                  <a:pt x="1572768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244" y="4215384"/>
            <a:ext cx="1572895" cy="784860"/>
          </a:xfrm>
          <a:custGeom>
            <a:avLst/>
            <a:gdLst/>
            <a:ahLst/>
            <a:cxnLst/>
            <a:rect l="l" t="t" r="r" b="b"/>
            <a:pathLst>
              <a:path w="1572895" h="784860">
                <a:moveTo>
                  <a:pt x="0" y="784859"/>
                </a:moveTo>
                <a:lnTo>
                  <a:pt x="1572768" y="784859"/>
                </a:lnTo>
                <a:lnTo>
                  <a:pt x="1572768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63340" y="4426711"/>
            <a:ext cx="98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erpetua"/>
                <a:cs typeface="Perpetua"/>
              </a:rPr>
              <a:t>Data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2791" y="4201680"/>
            <a:ext cx="88315" cy="86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8511" y="4215384"/>
            <a:ext cx="1270" cy="785495"/>
          </a:xfrm>
          <a:custGeom>
            <a:avLst/>
            <a:gdLst/>
            <a:ahLst/>
            <a:cxnLst/>
            <a:rect l="l" t="t" r="r" b="b"/>
            <a:pathLst>
              <a:path w="1270" h="785495">
                <a:moveTo>
                  <a:pt x="762" y="0"/>
                </a:moveTo>
                <a:lnTo>
                  <a:pt x="0" y="78498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8128" y="4215384"/>
            <a:ext cx="1571625" cy="784860"/>
          </a:xfrm>
          <a:custGeom>
            <a:avLst/>
            <a:gdLst/>
            <a:ahLst/>
            <a:cxnLst/>
            <a:rect l="l" t="t" r="r" b="b"/>
            <a:pathLst>
              <a:path w="1571625" h="784860">
                <a:moveTo>
                  <a:pt x="0" y="784859"/>
                </a:moveTo>
                <a:lnTo>
                  <a:pt x="1571244" y="784859"/>
                </a:lnTo>
                <a:lnTo>
                  <a:pt x="1571244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58128" y="4215384"/>
            <a:ext cx="1571625" cy="784860"/>
          </a:xfrm>
          <a:custGeom>
            <a:avLst/>
            <a:gdLst/>
            <a:ahLst/>
            <a:cxnLst/>
            <a:rect l="l" t="t" r="r" b="b"/>
            <a:pathLst>
              <a:path w="1571625" h="784860">
                <a:moveTo>
                  <a:pt x="0" y="784859"/>
                </a:moveTo>
                <a:lnTo>
                  <a:pt x="1571244" y="784859"/>
                </a:lnTo>
                <a:lnTo>
                  <a:pt x="1571244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64223" y="4426711"/>
            <a:ext cx="98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erpetua"/>
                <a:cs typeface="Perpetua"/>
              </a:rPr>
              <a:t>Data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2152" y="4201680"/>
            <a:ext cx="88314" cy="86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57871" y="4215384"/>
            <a:ext cx="1270" cy="785495"/>
          </a:xfrm>
          <a:custGeom>
            <a:avLst/>
            <a:gdLst/>
            <a:ahLst/>
            <a:cxnLst/>
            <a:rect l="l" t="t" r="r" b="b"/>
            <a:pathLst>
              <a:path w="1270" h="785495">
                <a:moveTo>
                  <a:pt x="761" y="0"/>
                </a:moveTo>
                <a:lnTo>
                  <a:pt x="0" y="78498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9504" y="4425683"/>
            <a:ext cx="1173480" cy="414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9889" y="4523561"/>
            <a:ext cx="929005" cy="171450"/>
          </a:xfrm>
          <a:custGeom>
            <a:avLst/>
            <a:gdLst/>
            <a:ahLst/>
            <a:cxnLst/>
            <a:rect l="l" t="t" r="r" b="b"/>
            <a:pathLst>
              <a:path w="929004" h="171450">
                <a:moveTo>
                  <a:pt x="820443" y="104706"/>
                </a:moveTo>
                <a:lnTo>
                  <a:pt x="766952" y="135814"/>
                </a:lnTo>
                <a:lnTo>
                  <a:pt x="761327" y="140793"/>
                </a:lnTo>
                <a:lnTo>
                  <a:pt x="758142" y="147355"/>
                </a:lnTo>
                <a:lnTo>
                  <a:pt x="757648" y="154656"/>
                </a:lnTo>
                <a:lnTo>
                  <a:pt x="760095" y="161849"/>
                </a:lnTo>
                <a:lnTo>
                  <a:pt x="765127" y="167475"/>
                </a:lnTo>
                <a:lnTo>
                  <a:pt x="771683" y="170660"/>
                </a:lnTo>
                <a:lnTo>
                  <a:pt x="778954" y="171154"/>
                </a:lnTo>
                <a:lnTo>
                  <a:pt x="786130" y="168707"/>
                </a:lnTo>
                <a:lnTo>
                  <a:pt x="895989" y="104826"/>
                </a:lnTo>
                <a:lnTo>
                  <a:pt x="820443" y="104706"/>
                </a:lnTo>
                <a:close/>
              </a:path>
              <a:path w="929004" h="171450">
                <a:moveTo>
                  <a:pt x="853186" y="85663"/>
                </a:moveTo>
                <a:lnTo>
                  <a:pt x="820443" y="104706"/>
                </a:lnTo>
                <a:lnTo>
                  <a:pt x="890905" y="104826"/>
                </a:lnTo>
                <a:lnTo>
                  <a:pt x="890913" y="102159"/>
                </a:lnTo>
                <a:lnTo>
                  <a:pt x="881380" y="102159"/>
                </a:lnTo>
                <a:lnTo>
                  <a:pt x="853186" y="85663"/>
                </a:lnTo>
                <a:close/>
              </a:path>
              <a:path w="929004" h="171450">
                <a:moveTo>
                  <a:pt x="779262" y="0"/>
                </a:moveTo>
                <a:lnTo>
                  <a:pt x="771985" y="464"/>
                </a:lnTo>
                <a:lnTo>
                  <a:pt x="765399" y="3643"/>
                </a:lnTo>
                <a:lnTo>
                  <a:pt x="760349" y="9322"/>
                </a:lnTo>
                <a:lnTo>
                  <a:pt x="757884" y="16444"/>
                </a:lnTo>
                <a:lnTo>
                  <a:pt x="758348" y="23721"/>
                </a:lnTo>
                <a:lnTo>
                  <a:pt x="761527" y="30307"/>
                </a:lnTo>
                <a:lnTo>
                  <a:pt x="767207" y="35357"/>
                </a:lnTo>
                <a:lnTo>
                  <a:pt x="820614" y="66606"/>
                </a:lnTo>
                <a:lnTo>
                  <a:pt x="891032" y="66726"/>
                </a:lnTo>
                <a:lnTo>
                  <a:pt x="890905" y="104826"/>
                </a:lnTo>
                <a:lnTo>
                  <a:pt x="895989" y="104826"/>
                </a:lnTo>
                <a:lnTo>
                  <a:pt x="928751" y="85776"/>
                </a:lnTo>
                <a:lnTo>
                  <a:pt x="786384" y="2464"/>
                </a:lnTo>
                <a:lnTo>
                  <a:pt x="779262" y="0"/>
                </a:lnTo>
                <a:close/>
              </a:path>
              <a:path w="929004" h="171450">
                <a:moveTo>
                  <a:pt x="0" y="65202"/>
                </a:moveTo>
                <a:lnTo>
                  <a:pt x="0" y="103302"/>
                </a:lnTo>
                <a:lnTo>
                  <a:pt x="820443" y="104706"/>
                </a:lnTo>
                <a:lnTo>
                  <a:pt x="853186" y="85663"/>
                </a:lnTo>
                <a:lnTo>
                  <a:pt x="820614" y="66606"/>
                </a:lnTo>
                <a:lnTo>
                  <a:pt x="0" y="65202"/>
                </a:lnTo>
                <a:close/>
              </a:path>
              <a:path w="929004" h="171450">
                <a:moveTo>
                  <a:pt x="881380" y="69266"/>
                </a:moveTo>
                <a:lnTo>
                  <a:pt x="853186" y="85663"/>
                </a:lnTo>
                <a:lnTo>
                  <a:pt x="881380" y="102159"/>
                </a:lnTo>
                <a:lnTo>
                  <a:pt x="881380" y="69266"/>
                </a:lnTo>
                <a:close/>
              </a:path>
              <a:path w="929004" h="171450">
                <a:moveTo>
                  <a:pt x="891023" y="69266"/>
                </a:moveTo>
                <a:lnTo>
                  <a:pt x="881380" y="69266"/>
                </a:lnTo>
                <a:lnTo>
                  <a:pt x="881380" y="102159"/>
                </a:lnTo>
                <a:lnTo>
                  <a:pt x="890913" y="102159"/>
                </a:lnTo>
                <a:lnTo>
                  <a:pt x="891023" y="69266"/>
                </a:lnTo>
                <a:close/>
              </a:path>
              <a:path w="929004" h="171450">
                <a:moveTo>
                  <a:pt x="820614" y="66606"/>
                </a:moveTo>
                <a:lnTo>
                  <a:pt x="853186" y="85663"/>
                </a:lnTo>
                <a:lnTo>
                  <a:pt x="881380" y="69266"/>
                </a:lnTo>
                <a:lnTo>
                  <a:pt x="891023" y="69266"/>
                </a:lnTo>
                <a:lnTo>
                  <a:pt x="891032" y="66726"/>
                </a:lnTo>
                <a:lnTo>
                  <a:pt x="820614" y="66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0388" y="4390631"/>
            <a:ext cx="1173480" cy="414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30773" y="4488509"/>
            <a:ext cx="929005" cy="171450"/>
          </a:xfrm>
          <a:custGeom>
            <a:avLst/>
            <a:gdLst/>
            <a:ahLst/>
            <a:cxnLst/>
            <a:rect l="l" t="t" r="r" b="b"/>
            <a:pathLst>
              <a:path w="929004" h="171450">
                <a:moveTo>
                  <a:pt x="820443" y="104706"/>
                </a:moveTo>
                <a:lnTo>
                  <a:pt x="766952" y="135814"/>
                </a:lnTo>
                <a:lnTo>
                  <a:pt x="761327" y="140793"/>
                </a:lnTo>
                <a:lnTo>
                  <a:pt x="758142" y="147355"/>
                </a:lnTo>
                <a:lnTo>
                  <a:pt x="757648" y="154656"/>
                </a:lnTo>
                <a:lnTo>
                  <a:pt x="760095" y="161849"/>
                </a:lnTo>
                <a:lnTo>
                  <a:pt x="765127" y="167475"/>
                </a:lnTo>
                <a:lnTo>
                  <a:pt x="771683" y="170660"/>
                </a:lnTo>
                <a:lnTo>
                  <a:pt x="778954" y="171154"/>
                </a:lnTo>
                <a:lnTo>
                  <a:pt x="786129" y="168707"/>
                </a:lnTo>
                <a:lnTo>
                  <a:pt x="895989" y="104826"/>
                </a:lnTo>
                <a:lnTo>
                  <a:pt x="820443" y="104706"/>
                </a:lnTo>
                <a:close/>
              </a:path>
              <a:path w="929004" h="171450">
                <a:moveTo>
                  <a:pt x="853186" y="85663"/>
                </a:moveTo>
                <a:lnTo>
                  <a:pt x="820443" y="104706"/>
                </a:lnTo>
                <a:lnTo>
                  <a:pt x="890904" y="104826"/>
                </a:lnTo>
                <a:lnTo>
                  <a:pt x="890913" y="102159"/>
                </a:lnTo>
                <a:lnTo>
                  <a:pt x="881379" y="102159"/>
                </a:lnTo>
                <a:lnTo>
                  <a:pt x="853186" y="85663"/>
                </a:lnTo>
                <a:close/>
              </a:path>
              <a:path w="929004" h="171450">
                <a:moveTo>
                  <a:pt x="779262" y="0"/>
                </a:moveTo>
                <a:lnTo>
                  <a:pt x="771985" y="464"/>
                </a:lnTo>
                <a:lnTo>
                  <a:pt x="765399" y="3643"/>
                </a:lnTo>
                <a:lnTo>
                  <a:pt x="760349" y="9322"/>
                </a:lnTo>
                <a:lnTo>
                  <a:pt x="757884" y="16444"/>
                </a:lnTo>
                <a:lnTo>
                  <a:pt x="758348" y="23721"/>
                </a:lnTo>
                <a:lnTo>
                  <a:pt x="761527" y="30307"/>
                </a:lnTo>
                <a:lnTo>
                  <a:pt x="767206" y="35357"/>
                </a:lnTo>
                <a:lnTo>
                  <a:pt x="820614" y="66606"/>
                </a:lnTo>
                <a:lnTo>
                  <a:pt x="891031" y="66726"/>
                </a:lnTo>
                <a:lnTo>
                  <a:pt x="890904" y="104826"/>
                </a:lnTo>
                <a:lnTo>
                  <a:pt x="895989" y="104826"/>
                </a:lnTo>
                <a:lnTo>
                  <a:pt x="928751" y="85776"/>
                </a:lnTo>
                <a:lnTo>
                  <a:pt x="786384" y="2464"/>
                </a:lnTo>
                <a:lnTo>
                  <a:pt x="779262" y="0"/>
                </a:lnTo>
                <a:close/>
              </a:path>
              <a:path w="929004" h="171450">
                <a:moveTo>
                  <a:pt x="0" y="65202"/>
                </a:moveTo>
                <a:lnTo>
                  <a:pt x="0" y="103302"/>
                </a:lnTo>
                <a:lnTo>
                  <a:pt x="820443" y="104706"/>
                </a:lnTo>
                <a:lnTo>
                  <a:pt x="853186" y="85663"/>
                </a:lnTo>
                <a:lnTo>
                  <a:pt x="820614" y="66606"/>
                </a:lnTo>
                <a:lnTo>
                  <a:pt x="0" y="65202"/>
                </a:lnTo>
                <a:close/>
              </a:path>
              <a:path w="929004" h="171450">
                <a:moveTo>
                  <a:pt x="881379" y="69266"/>
                </a:moveTo>
                <a:lnTo>
                  <a:pt x="853186" y="85663"/>
                </a:lnTo>
                <a:lnTo>
                  <a:pt x="881379" y="102159"/>
                </a:lnTo>
                <a:lnTo>
                  <a:pt x="881379" y="69266"/>
                </a:lnTo>
                <a:close/>
              </a:path>
              <a:path w="929004" h="171450">
                <a:moveTo>
                  <a:pt x="891023" y="69266"/>
                </a:moveTo>
                <a:lnTo>
                  <a:pt x="881379" y="69266"/>
                </a:lnTo>
                <a:lnTo>
                  <a:pt x="881379" y="102159"/>
                </a:lnTo>
                <a:lnTo>
                  <a:pt x="890913" y="102159"/>
                </a:lnTo>
                <a:lnTo>
                  <a:pt x="891023" y="69266"/>
                </a:lnTo>
                <a:close/>
              </a:path>
              <a:path w="929004" h="171450">
                <a:moveTo>
                  <a:pt x="820614" y="66606"/>
                </a:moveTo>
                <a:lnTo>
                  <a:pt x="853186" y="85663"/>
                </a:lnTo>
                <a:lnTo>
                  <a:pt x="881379" y="69266"/>
                </a:lnTo>
                <a:lnTo>
                  <a:pt x="891023" y="69266"/>
                </a:lnTo>
                <a:lnTo>
                  <a:pt x="891031" y="66726"/>
                </a:lnTo>
                <a:lnTo>
                  <a:pt x="820614" y="66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3032" y="2491722"/>
            <a:ext cx="4095797" cy="9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5020</Words>
  <Application>Microsoft Office PowerPoint</Application>
  <PresentationFormat>On-screen Show (4:3)</PresentationFormat>
  <Paragraphs>868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 Unicode MS</vt:lpstr>
      <vt:lpstr>Arial</vt:lpstr>
      <vt:lpstr>Calibri</vt:lpstr>
      <vt:lpstr>Franklin Gothic Book</vt:lpstr>
      <vt:lpstr>Perpetua</vt:lpstr>
      <vt:lpstr>Times New Roman</vt:lpstr>
      <vt:lpstr>Wingdings 2</vt:lpstr>
      <vt:lpstr>Office Theme</vt:lpstr>
      <vt:lpstr>SRM INSTITUTE OF SCIENCE AND TECHNOLOGY,  CHENNAI.</vt:lpstr>
      <vt:lpstr>SRM INSTITUTE OF SCIENCE AND TECHNOLOGY,  CHENNAI UNIT IV  INTRODUCTION</vt:lpstr>
      <vt:lpstr>INTRODUCTION</vt:lpstr>
      <vt:lpstr>Introduction</vt:lpstr>
      <vt:lpstr>Formal and Actual Parameters  One-Dimensional Array</vt:lpstr>
      <vt:lpstr>Formal and Actual Parameters  One-Dimensional Array</vt:lpstr>
      <vt:lpstr>Formal and Actual Parameters  Two-Dimensional Array</vt:lpstr>
      <vt:lpstr>Formal and Actual Parameters  One-Dimensional Array</vt:lpstr>
      <vt:lpstr>Passing Single element</vt:lpstr>
      <vt:lpstr>Adding Constant five to the given array  using functions(One-Dimensional)</vt:lpstr>
      <vt:lpstr>Adding Constant five to the given array  using functions(One-Dimensional)</vt:lpstr>
      <vt:lpstr>Output</vt:lpstr>
      <vt:lpstr>Main Function</vt:lpstr>
      <vt:lpstr>Display Numbers Function</vt:lpstr>
      <vt:lpstr>The advantages of using functions are:</vt:lpstr>
      <vt:lpstr>Preprocessor Directives MACROS</vt:lpstr>
      <vt:lpstr>List of preprocessor directives</vt:lpstr>
      <vt:lpstr>PowerPoint Presentation</vt:lpstr>
      <vt:lpstr>PowerPoint Presentation</vt:lpstr>
      <vt:lpstr>PowerPoint Presentation</vt:lpstr>
      <vt:lpstr>PowerPoint Presentation</vt:lpstr>
      <vt:lpstr>#undef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Macros</vt:lpstr>
      <vt:lpstr>POINTERS</vt:lpstr>
      <vt:lpstr>PowerPoint Presentation</vt:lpstr>
      <vt:lpstr>POINTERS</vt:lpstr>
      <vt:lpstr>POINTERS</vt:lpstr>
      <vt:lpstr>POINTERS</vt:lpstr>
      <vt:lpstr>Pointer to Pointer</vt:lpstr>
      <vt:lpstr>Example 1</vt:lpstr>
      <vt:lpstr>Pointer to Constant Objects</vt:lpstr>
      <vt:lpstr>Example The pointer variable is declared as a const. We  can change address of such pointer so that it will  point to new memory location, but pointer to such  object cannot be modified (*ptr).</vt:lpstr>
      <vt:lpstr>Example</vt:lpstr>
      <vt:lpstr>Constant Pointers</vt:lpstr>
      <vt:lpstr>Null pointer</vt:lpstr>
      <vt:lpstr>size of pointer</vt:lpstr>
      <vt:lpstr>Example</vt:lpstr>
      <vt:lpstr>Pointer Arithmetic</vt:lpstr>
      <vt:lpstr>Pointer Arithmetic</vt:lpstr>
      <vt:lpstr>Limitations of Pointer Arithmetic</vt:lpstr>
      <vt:lpstr>Void pointer</vt:lpstr>
      <vt:lpstr>2.A pointer to any type of object can be assigned to a void  pointer.</vt:lpstr>
      <vt:lpstr>3. A void pointer cannot be dereferenced</vt:lpstr>
      <vt:lpstr>Relational operations</vt:lpstr>
      <vt:lpstr>Example</vt:lpstr>
      <vt:lpstr>Pointers and Arrays</vt:lpstr>
      <vt:lpstr>Pointers and Arrays Cont…</vt:lpstr>
      <vt:lpstr>Pointers and Arrays Cont…</vt:lpstr>
      <vt:lpstr>Pointers and Arrays Cont…</vt:lpstr>
      <vt:lpstr>Pointers and Arrays Cont…</vt:lpstr>
      <vt:lpstr>Example 1</vt:lpstr>
      <vt:lpstr>Output</vt:lpstr>
      <vt:lpstr>Pointer to Multidimensional Array</vt:lpstr>
      <vt:lpstr>Example 2</vt:lpstr>
      <vt:lpstr>Output</vt:lpstr>
      <vt:lpstr>PowerPoint Presentation</vt:lpstr>
      <vt:lpstr>Example 3</vt:lpstr>
      <vt:lpstr>Output</vt:lpstr>
      <vt:lpstr>Double Pointer</vt:lpstr>
      <vt:lpstr>Output</vt:lpstr>
      <vt:lpstr>Passing an array to a function</vt:lpstr>
      <vt:lpstr>Passing an entire one-dimensional array to a function</vt:lpstr>
      <vt:lpstr>Output</vt:lpstr>
      <vt:lpstr>Passing Multi-dimensional Arrays to  Function</vt:lpstr>
      <vt:lpstr>Example 4</vt:lpstr>
      <vt:lpstr>Output</vt:lpstr>
      <vt:lpstr>Pointers and Strings</vt:lpstr>
      <vt:lpstr>Pointers and Strings cont...</vt:lpstr>
      <vt:lpstr>Disadvantage Of Creating Strings Using  The Character Array</vt:lpstr>
      <vt:lpstr>String as Pointers</vt:lpstr>
      <vt:lpstr>Example1</vt:lpstr>
      <vt:lpstr>Passing Strings</vt:lpstr>
      <vt:lpstr>Passing Strings Cont...</vt:lpstr>
      <vt:lpstr>Array of Pointers</vt:lpstr>
      <vt:lpstr>Example1</vt:lpstr>
      <vt:lpstr>Function Pointers</vt:lpstr>
      <vt:lpstr>Example1</vt:lpstr>
      <vt:lpstr>Function Pointers Cont...</vt:lpstr>
      <vt:lpstr>Passing Function Pointer as an argument</vt:lpstr>
      <vt:lpstr>Array of Function Pointer</vt:lpstr>
      <vt:lpstr>Output</vt:lpstr>
      <vt:lpstr>Structures created and accessed using pointers</vt:lpstr>
      <vt:lpstr>PowerPoint Presentation</vt:lpstr>
      <vt:lpstr>Referencing pointer to another address to  access the memory</vt:lpstr>
      <vt:lpstr>Output</vt:lpstr>
      <vt:lpstr>-&gt;</vt:lpstr>
      <vt:lpstr>Accessing structure member through  pointer using dynamic memory allocation</vt:lpstr>
      <vt:lpstr>Example1</vt:lpstr>
      <vt:lpstr>Output</vt:lpstr>
      <vt:lpstr>Self-Referential Structure</vt:lpstr>
      <vt:lpstr>Self-Referential Structure Cont...</vt:lpstr>
      <vt:lpstr>Self-Referential Structure Cont...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Passing Array Element to Function</dc:title>
  <dc:creator>prakash aln</dc:creator>
  <cp:lastModifiedBy>MURALI</cp:lastModifiedBy>
  <cp:revision>14</cp:revision>
  <dcterms:created xsi:type="dcterms:W3CDTF">2019-12-18T05:37:09Z</dcterms:created>
  <dcterms:modified xsi:type="dcterms:W3CDTF">2022-05-23T03:55:55Z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2019-12-18T00:00:00Z</vt:filetime>
  </property>
</Properties>
</file>