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6" r:id="rId4"/>
    <p:sldId id="265" r:id="rId5"/>
    <p:sldId id="258" r:id="rId6"/>
    <p:sldId id="259" r:id="rId7"/>
    <p:sldId id="260" r:id="rId8"/>
    <p:sldId id="267" r:id="rId9"/>
    <p:sldId id="268" r:id="rId10"/>
    <p:sldId id="269" r:id="rId11"/>
    <p:sldId id="270" r:id="rId12"/>
    <p:sldId id="271" r:id="rId13"/>
    <p:sldId id="261" r:id="rId14"/>
    <p:sldId id="273" r:id="rId15"/>
    <p:sldId id="272" r:id="rId16"/>
    <p:sldId id="275" r:id="rId17"/>
    <p:sldId id="276" r:id="rId18"/>
    <p:sldId id="274" r:id="rId19"/>
    <p:sldId id="277" r:id="rId20"/>
    <p:sldId id="262" r:id="rId21"/>
    <p:sldId id="263"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14"/>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01AF3F-0507-49B2-B478-310891D3143F}"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3BD99153-D83F-4D2E-8D58-818F88FB2BC4}">
      <dgm:prSet/>
      <dgm:spPr/>
      <dgm:t>
        <a:bodyPr/>
        <a:lstStyle/>
        <a:p>
          <a:r>
            <a:rPr lang="en-US" dirty="0"/>
            <a:t>Primary audience: </a:t>
          </a:r>
        </a:p>
        <a:p>
          <a:r>
            <a:rPr lang="en-US" dirty="0"/>
            <a:t>Portfolio manager of the quantitative team as he needs to understand if the results are significant enough to be incorporate as a strategy.</a:t>
          </a:r>
        </a:p>
      </dgm:t>
    </dgm:pt>
    <dgm:pt modelId="{A6D4AC09-9BE7-440D-B675-E526058FFEBF}" type="parTrans" cxnId="{7DAE0DE9-D77A-4C6E-ACA2-E82C0A30CEE1}">
      <dgm:prSet/>
      <dgm:spPr/>
      <dgm:t>
        <a:bodyPr/>
        <a:lstStyle/>
        <a:p>
          <a:endParaRPr lang="en-US"/>
        </a:p>
      </dgm:t>
    </dgm:pt>
    <dgm:pt modelId="{13079ED6-1189-4A68-898C-3C284165081A}" type="sibTrans" cxnId="{7DAE0DE9-D77A-4C6E-ACA2-E82C0A30CEE1}">
      <dgm:prSet/>
      <dgm:spPr/>
      <dgm:t>
        <a:bodyPr/>
        <a:lstStyle/>
        <a:p>
          <a:endParaRPr lang="en-US"/>
        </a:p>
      </dgm:t>
    </dgm:pt>
    <dgm:pt modelId="{28566989-BAE0-4C3A-A0BE-0AA778604A46}">
      <dgm:prSet/>
      <dgm:spPr/>
      <dgm:t>
        <a:bodyPr/>
        <a:lstStyle/>
        <a:p>
          <a:r>
            <a:rPr lang="en-US" dirty="0"/>
            <a:t>Secondary audience: </a:t>
          </a:r>
        </a:p>
        <a:p>
          <a:r>
            <a:rPr lang="en-US" dirty="0"/>
            <a:t>Both potential and existing investors in the fund that seek to understand or predict how this would impact the overall fund performance and risk profile.</a:t>
          </a:r>
        </a:p>
      </dgm:t>
    </dgm:pt>
    <dgm:pt modelId="{D8D6AB60-8068-44E0-AF9E-F2E092690B33}" type="parTrans" cxnId="{DBE2F4B7-874B-42FC-88F1-756F2E054E35}">
      <dgm:prSet/>
      <dgm:spPr/>
      <dgm:t>
        <a:bodyPr/>
        <a:lstStyle/>
        <a:p>
          <a:endParaRPr lang="en-US"/>
        </a:p>
      </dgm:t>
    </dgm:pt>
    <dgm:pt modelId="{39EA71E2-0435-4239-B2BD-FC713295ED55}" type="sibTrans" cxnId="{DBE2F4B7-874B-42FC-88F1-756F2E054E35}">
      <dgm:prSet/>
      <dgm:spPr/>
      <dgm:t>
        <a:bodyPr/>
        <a:lstStyle/>
        <a:p>
          <a:endParaRPr lang="en-US"/>
        </a:p>
      </dgm:t>
    </dgm:pt>
    <dgm:pt modelId="{E37CB467-812A-0949-A17D-2DD6055AA10F}" type="pres">
      <dgm:prSet presAssocID="{4601AF3F-0507-49B2-B478-310891D3143F}" presName="hierChild1" presStyleCnt="0">
        <dgm:presLayoutVars>
          <dgm:chPref val="1"/>
          <dgm:dir/>
          <dgm:animOne val="branch"/>
          <dgm:animLvl val="lvl"/>
          <dgm:resizeHandles/>
        </dgm:presLayoutVars>
      </dgm:prSet>
      <dgm:spPr/>
    </dgm:pt>
    <dgm:pt modelId="{9F91DA3D-DB81-BB4A-9C0A-BA68E0DD1DF5}" type="pres">
      <dgm:prSet presAssocID="{3BD99153-D83F-4D2E-8D58-818F88FB2BC4}" presName="hierRoot1" presStyleCnt="0"/>
      <dgm:spPr/>
    </dgm:pt>
    <dgm:pt modelId="{0D35DF61-537D-A44E-BFE1-37FD6F371084}" type="pres">
      <dgm:prSet presAssocID="{3BD99153-D83F-4D2E-8D58-818F88FB2BC4}" presName="composite" presStyleCnt="0"/>
      <dgm:spPr/>
    </dgm:pt>
    <dgm:pt modelId="{7C4C97DC-B318-6848-9D0D-EBD17E73E446}" type="pres">
      <dgm:prSet presAssocID="{3BD99153-D83F-4D2E-8D58-818F88FB2BC4}" presName="background" presStyleLbl="node0" presStyleIdx="0" presStyleCnt="2"/>
      <dgm:spPr/>
    </dgm:pt>
    <dgm:pt modelId="{E37AE9EE-E7FB-8F48-89EA-6E886B5FC0EE}" type="pres">
      <dgm:prSet presAssocID="{3BD99153-D83F-4D2E-8D58-818F88FB2BC4}" presName="text" presStyleLbl="fgAcc0" presStyleIdx="0" presStyleCnt="2">
        <dgm:presLayoutVars>
          <dgm:chPref val="3"/>
        </dgm:presLayoutVars>
      </dgm:prSet>
      <dgm:spPr/>
    </dgm:pt>
    <dgm:pt modelId="{C23FE4E8-D611-C149-AA83-4DD2855D50A6}" type="pres">
      <dgm:prSet presAssocID="{3BD99153-D83F-4D2E-8D58-818F88FB2BC4}" presName="hierChild2" presStyleCnt="0"/>
      <dgm:spPr/>
    </dgm:pt>
    <dgm:pt modelId="{5F05FDB3-8134-D749-BFAF-88B3EE0CC528}" type="pres">
      <dgm:prSet presAssocID="{28566989-BAE0-4C3A-A0BE-0AA778604A46}" presName="hierRoot1" presStyleCnt="0"/>
      <dgm:spPr/>
    </dgm:pt>
    <dgm:pt modelId="{EBBDE0D1-26AD-4B4A-B4FB-9A41B3A18BE6}" type="pres">
      <dgm:prSet presAssocID="{28566989-BAE0-4C3A-A0BE-0AA778604A46}" presName="composite" presStyleCnt="0"/>
      <dgm:spPr/>
    </dgm:pt>
    <dgm:pt modelId="{67314FB3-14E2-5842-8008-658F60119642}" type="pres">
      <dgm:prSet presAssocID="{28566989-BAE0-4C3A-A0BE-0AA778604A46}" presName="background" presStyleLbl="node0" presStyleIdx="1" presStyleCnt="2"/>
      <dgm:spPr/>
    </dgm:pt>
    <dgm:pt modelId="{2200E2CE-8B61-1948-8E0F-92FA15CF31DE}" type="pres">
      <dgm:prSet presAssocID="{28566989-BAE0-4C3A-A0BE-0AA778604A46}" presName="text" presStyleLbl="fgAcc0" presStyleIdx="1" presStyleCnt="2">
        <dgm:presLayoutVars>
          <dgm:chPref val="3"/>
        </dgm:presLayoutVars>
      </dgm:prSet>
      <dgm:spPr/>
    </dgm:pt>
    <dgm:pt modelId="{ECC0F020-F5B6-3043-8C70-388D8BA49612}" type="pres">
      <dgm:prSet presAssocID="{28566989-BAE0-4C3A-A0BE-0AA778604A46}" presName="hierChild2" presStyleCnt="0"/>
      <dgm:spPr/>
    </dgm:pt>
  </dgm:ptLst>
  <dgm:cxnLst>
    <dgm:cxn modelId="{0D5A150A-BD0A-7E4E-978D-E8B4DF46547C}" type="presOf" srcId="{3BD99153-D83F-4D2E-8D58-818F88FB2BC4}" destId="{E37AE9EE-E7FB-8F48-89EA-6E886B5FC0EE}" srcOrd="0" destOrd="0" presId="urn:microsoft.com/office/officeart/2005/8/layout/hierarchy1"/>
    <dgm:cxn modelId="{2B20AB2E-5337-014D-AF7C-C6844A4C170F}" type="presOf" srcId="{28566989-BAE0-4C3A-A0BE-0AA778604A46}" destId="{2200E2CE-8B61-1948-8E0F-92FA15CF31DE}" srcOrd="0" destOrd="0" presId="urn:microsoft.com/office/officeart/2005/8/layout/hierarchy1"/>
    <dgm:cxn modelId="{CA9D4696-9F66-4443-AEF9-E51E73B57795}" type="presOf" srcId="{4601AF3F-0507-49B2-B478-310891D3143F}" destId="{E37CB467-812A-0949-A17D-2DD6055AA10F}" srcOrd="0" destOrd="0" presId="urn:microsoft.com/office/officeart/2005/8/layout/hierarchy1"/>
    <dgm:cxn modelId="{DBE2F4B7-874B-42FC-88F1-756F2E054E35}" srcId="{4601AF3F-0507-49B2-B478-310891D3143F}" destId="{28566989-BAE0-4C3A-A0BE-0AA778604A46}" srcOrd="1" destOrd="0" parTransId="{D8D6AB60-8068-44E0-AF9E-F2E092690B33}" sibTransId="{39EA71E2-0435-4239-B2BD-FC713295ED55}"/>
    <dgm:cxn modelId="{7DAE0DE9-D77A-4C6E-ACA2-E82C0A30CEE1}" srcId="{4601AF3F-0507-49B2-B478-310891D3143F}" destId="{3BD99153-D83F-4D2E-8D58-818F88FB2BC4}" srcOrd="0" destOrd="0" parTransId="{A6D4AC09-9BE7-440D-B675-E526058FFEBF}" sibTransId="{13079ED6-1189-4A68-898C-3C284165081A}"/>
    <dgm:cxn modelId="{91AECBBE-14F2-494F-88B6-B1980D85F830}" type="presParOf" srcId="{E37CB467-812A-0949-A17D-2DD6055AA10F}" destId="{9F91DA3D-DB81-BB4A-9C0A-BA68E0DD1DF5}" srcOrd="0" destOrd="0" presId="urn:microsoft.com/office/officeart/2005/8/layout/hierarchy1"/>
    <dgm:cxn modelId="{487D5398-10C4-5548-A8DF-58393C0E5FAE}" type="presParOf" srcId="{9F91DA3D-DB81-BB4A-9C0A-BA68E0DD1DF5}" destId="{0D35DF61-537D-A44E-BFE1-37FD6F371084}" srcOrd="0" destOrd="0" presId="urn:microsoft.com/office/officeart/2005/8/layout/hierarchy1"/>
    <dgm:cxn modelId="{B4AC7E4A-91A6-5A4C-A968-53F64F7C6E3C}" type="presParOf" srcId="{0D35DF61-537D-A44E-BFE1-37FD6F371084}" destId="{7C4C97DC-B318-6848-9D0D-EBD17E73E446}" srcOrd="0" destOrd="0" presId="urn:microsoft.com/office/officeart/2005/8/layout/hierarchy1"/>
    <dgm:cxn modelId="{AD8C9F59-AC74-1D45-B7B0-C058A82C16AB}" type="presParOf" srcId="{0D35DF61-537D-A44E-BFE1-37FD6F371084}" destId="{E37AE9EE-E7FB-8F48-89EA-6E886B5FC0EE}" srcOrd="1" destOrd="0" presId="urn:microsoft.com/office/officeart/2005/8/layout/hierarchy1"/>
    <dgm:cxn modelId="{8E1DF56D-C4E6-4440-A966-294EA9F43311}" type="presParOf" srcId="{9F91DA3D-DB81-BB4A-9C0A-BA68E0DD1DF5}" destId="{C23FE4E8-D611-C149-AA83-4DD2855D50A6}" srcOrd="1" destOrd="0" presId="urn:microsoft.com/office/officeart/2005/8/layout/hierarchy1"/>
    <dgm:cxn modelId="{3FAE968F-5C8B-0141-A214-2723667D0E46}" type="presParOf" srcId="{E37CB467-812A-0949-A17D-2DD6055AA10F}" destId="{5F05FDB3-8134-D749-BFAF-88B3EE0CC528}" srcOrd="1" destOrd="0" presId="urn:microsoft.com/office/officeart/2005/8/layout/hierarchy1"/>
    <dgm:cxn modelId="{7809641D-F305-304C-B983-330A8F545053}" type="presParOf" srcId="{5F05FDB3-8134-D749-BFAF-88B3EE0CC528}" destId="{EBBDE0D1-26AD-4B4A-B4FB-9A41B3A18BE6}" srcOrd="0" destOrd="0" presId="urn:microsoft.com/office/officeart/2005/8/layout/hierarchy1"/>
    <dgm:cxn modelId="{FBC8653F-58F2-D348-A3A3-7CC75FFFFCA2}" type="presParOf" srcId="{EBBDE0D1-26AD-4B4A-B4FB-9A41B3A18BE6}" destId="{67314FB3-14E2-5842-8008-658F60119642}" srcOrd="0" destOrd="0" presId="urn:microsoft.com/office/officeart/2005/8/layout/hierarchy1"/>
    <dgm:cxn modelId="{62EC1218-618C-DF47-A38C-64AD37998937}" type="presParOf" srcId="{EBBDE0D1-26AD-4B4A-B4FB-9A41B3A18BE6}" destId="{2200E2CE-8B61-1948-8E0F-92FA15CF31DE}" srcOrd="1" destOrd="0" presId="urn:microsoft.com/office/officeart/2005/8/layout/hierarchy1"/>
    <dgm:cxn modelId="{D838538B-F150-4149-B04A-C368EBF22E47}" type="presParOf" srcId="{5F05FDB3-8134-D749-BFAF-88B3EE0CC528}" destId="{ECC0F020-F5B6-3043-8C70-388D8BA4961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C97DC-B318-6848-9D0D-EBD17E73E446}">
      <dsp:nvSpPr>
        <dsp:cNvPr id="0" name=""/>
        <dsp:cNvSpPr/>
      </dsp:nvSpPr>
      <dsp:spPr>
        <a:xfrm>
          <a:off x="248523" y="1445"/>
          <a:ext cx="4184808" cy="26573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7AE9EE-E7FB-8F48-89EA-6E886B5FC0EE}">
      <dsp:nvSpPr>
        <dsp:cNvPr id="0" name=""/>
        <dsp:cNvSpPr/>
      </dsp:nvSpPr>
      <dsp:spPr>
        <a:xfrm>
          <a:off x="713501" y="443175"/>
          <a:ext cx="4184808" cy="265735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Primary audience: </a:t>
          </a:r>
        </a:p>
        <a:p>
          <a:pPr marL="0" lvl="0" indent="0" algn="ctr" defTabSz="1022350">
            <a:lnSpc>
              <a:spcPct val="90000"/>
            </a:lnSpc>
            <a:spcBef>
              <a:spcPct val="0"/>
            </a:spcBef>
            <a:spcAft>
              <a:spcPct val="35000"/>
            </a:spcAft>
            <a:buNone/>
          </a:pPr>
          <a:r>
            <a:rPr lang="en-US" sz="2300" kern="1200" dirty="0"/>
            <a:t>Portfolio manager of the quantitative team as he needs to understand if the results are significant enough to be incorporate as a strategy.</a:t>
          </a:r>
        </a:p>
      </dsp:txBody>
      <dsp:txXfrm>
        <a:off x="791332" y="521006"/>
        <a:ext cx="4029146" cy="2501691"/>
      </dsp:txXfrm>
    </dsp:sp>
    <dsp:sp modelId="{67314FB3-14E2-5842-8008-658F60119642}">
      <dsp:nvSpPr>
        <dsp:cNvPr id="0" name=""/>
        <dsp:cNvSpPr/>
      </dsp:nvSpPr>
      <dsp:spPr>
        <a:xfrm>
          <a:off x="5363289" y="1445"/>
          <a:ext cx="4184808" cy="26573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0E2CE-8B61-1948-8E0F-92FA15CF31DE}">
      <dsp:nvSpPr>
        <dsp:cNvPr id="0" name=""/>
        <dsp:cNvSpPr/>
      </dsp:nvSpPr>
      <dsp:spPr>
        <a:xfrm>
          <a:off x="5828268" y="443175"/>
          <a:ext cx="4184808" cy="265735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Secondary audience: </a:t>
          </a:r>
        </a:p>
        <a:p>
          <a:pPr marL="0" lvl="0" indent="0" algn="ctr" defTabSz="1022350">
            <a:lnSpc>
              <a:spcPct val="90000"/>
            </a:lnSpc>
            <a:spcBef>
              <a:spcPct val="0"/>
            </a:spcBef>
            <a:spcAft>
              <a:spcPct val="35000"/>
            </a:spcAft>
            <a:buNone/>
          </a:pPr>
          <a:r>
            <a:rPr lang="en-US" sz="2300" kern="1200" dirty="0"/>
            <a:t>Both potential and existing investors in the fund that seek to understand or predict how this would impact the overall fund performance and risk profile.</a:t>
          </a:r>
        </a:p>
      </dsp:txBody>
      <dsp:txXfrm>
        <a:off x="5906099" y="521006"/>
        <a:ext cx="4029146" cy="25016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2/25/21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2/25/21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2/25/21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2/25/21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2/25/21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78AC-1CBB-F24C-A4CF-56EC72C8BA20}"/>
              </a:ext>
            </a:extLst>
          </p:cNvPr>
          <p:cNvSpPr>
            <a:spLocks noGrp="1"/>
          </p:cNvSpPr>
          <p:nvPr>
            <p:ph type="ctrTitle"/>
          </p:nvPr>
        </p:nvSpPr>
        <p:spPr/>
        <p:txBody>
          <a:bodyPr/>
          <a:lstStyle/>
          <a:p>
            <a:r>
              <a:rPr lang="en-US" dirty="0"/>
              <a:t>Portfolio allocation using Pead</a:t>
            </a:r>
          </a:p>
        </p:txBody>
      </p:sp>
      <p:sp>
        <p:nvSpPr>
          <p:cNvPr id="3" name="Subtitle 2">
            <a:extLst>
              <a:ext uri="{FF2B5EF4-FFF2-40B4-BE49-F238E27FC236}">
                <a16:creationId xmlns:a16="http://schemas.microsoft.com/office/drawing/2014/main" id="{67136297-93F5-0040-AFC2-990F82A01F95}"/>
              </a:ext>
            </a:extLst>
          </p:cNvPr>
          <p:cNvSpPr>
            <a:spLocks noGrp="1"/>
          </p:cNvSpPr>
          <p:nvPr>
            <p:ph type="subTitle" idx="1"/>
          </p:nvPr>
        </p:nvSpPr>
        <p:spPr/>
        <p:txBody>
          <a:bodyPr/>
          <a:lstStyle/>
          <a:p>
            <a:r>
              <a:rPr lang="en-US" dirty="0"/>
              <a:t>A Data centric approach to portfolio allocation</a:t>
            </a:r>
          </a:p>
        </p:txBody>
      </p:sp>
    </p:spTree>
    <p:extLst>
      <p:ext uri="{BB962C8B-B14F-4D97-AF65-F5344CB8AC3E}">
        <p14:creationId xmlns:p14="http://schemas.microsoft.com/office/powerpoint/2010/main" val="2880707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118B-D49B-6546-8AC1-E15810BF2114}"/>
              </a:ext>
            </a:extLst>
          </p:cNvPr>
          <p:cNvSpPr>
            <a:spLocks noGrp="1"/>
          </p:cNvSpPr>
          <p:nvPr>
            <p:ph type="title"/>
          </p:nvPr>
        </p:nvSpPr>
        <p:spPr>
          <a:xfrm>
            <a:off x="804672" y="964692"/>
            <a:ext cx="3066937" cy="1188720"/>
          </a:xfrm>
        </p:spPr>
        <p:txBody>
          <a:bodyPr>
            <a:normAutofit/>
          </a:bodyPr>
          <a:lstStyle/>
          <a:p>
            <a:r>
              <a:rPr lang="en-US"/>
              <a:t>Correlation analysis</a:t>
            </a:r>
            <a:endParaRPr lang="en-US" dirty="0"/>
          </a:p>
        </p:txBody>
      </p:sp>
      <p:sp>
        <p:nvSpPr>
          <p:cNvPr id="3" name="Content Placeholder 2">
            <a:extLst>
              <a:ext uri="{FF2B5EF4-FFF2-40B4-BE49-F238E27FC236}">
                <a16:creationId xmlns:a16="http://schemas.microsoft.com/office/drawing/2014/main" id="{004B346D-D259-0145-A1F3-CD7867F688A1}"/>
              </a:ext>
            </a:extLst>
          </p:cNvPr>
          <p:cNvSpPr>
            <a:spLocks noGrp="1"/>
          </p:cNvSpPr>
          <p:nvPr>
            <p:ph idx="1"/>
          </p:nvPr>
        </p:nvSpPr>
        <p:spPr>
          <a:xfrm>
            <a:off x="803244" y="2638044"/>
            <a:ext cx="3063765" cy="3263206"/>
          </a:xfrm>
        </p:spPr>
        <p:txBody>
          <a:bodyPr>
            <a:normAutofit fontScale="62500" lnSpcReduction="20000"/>
          </a:bodyPr>
          <a:lstStyle/>
          <a:p>
            <a:r>
              <a:rPr lang="en-SG" dirty="0"/>
              <a:t>Strong Positive corelation in the stock growth of1379 stocks out of 1948 stocks,</a:t>
            </a:r>
          </a:p>
          <a:p>
            <a:pPr lvl="1"/>
            <a:r>
              <a:rPr lang="en-SG" dirty="0"/>
              <a:t>likely because microcap stocks as an asset class is highly sensitive to liquidity flight which occurs during periods of high market stress as investors unload stocks that are deemed as more risky in search of large cap stocks that can provide ample liquidity. this is also known as Flight-to-Safety</a:t>
            </a:r>
          </a:p>
          <a:p>
            <a:r>
              <a:rPr lang="en-SG" dirty="0"/>
              <a:t>Strong Negative corelation in the stock growth of 48 stocks</a:t>
            </a:r>
          </a:p>
          <a:p>
            <a:pPr lvl="1"/>
            <a:r>
              <a:rPr lang="en-SG" dirty="0"/>
              <a:t>Could be because there are many micro cap stocks that have contrasting </a:t>
            </a:r>
            <a:r>
              <a:rPr lang="en-SG" dirty="0" err="1"/>
              <a:t>busniess</a:t>
            </a:r>
            <a:r>
              <a:rPr lang="en-SG" dirty="0"/>
              <a:t> models. </a:t>
            </a:r>
          </a:p>
          <a:p>
            <a:pPr lvl="1"/>
            <a:r>
              <a:rPr lang="en-SG" dirty="0"/>
              <a:t>for example, One would expect that sustained high fuel costs would generally depress the profits of airlines, and thus their stocks' values.</a:t>
            </a:r>
          </a:p>
          <a:p>
            <a:endParaRPr lang="en-US" dirty="0"/>
          </a:p>
        </p:txBody>
      </p:sp>
      <p:sp>
        <p:nvSpPr>
          <p:cNvPr id="6148"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9"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ACE0BE5E-F035-AB4D-B838-06E6C20594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15811" y="1293275"/>
            <a:ext cx="5842173"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34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74" name="Rectangle 72">
            <a:extLst>
              <a:ext uri="{FF2B5EF4-FFF2-40B4-BE49-F238E27FC236}">
                <a16:creationId xmlns:a16="http://schemas.microsoft.com/office/drawing/2014/main" id="{8E1D4842-F208-47E0-A3A4-6469A9F04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050AA-E38D-E047-BA6C-DDD914386BC3}"/>
              </a:ext>
            </a:extLst>
          </p:cNvPr>
          <p:cNvSpPr>
            <a:spLocks noGrp="1"/>
          </p:cNvSpPr>
          <p:nvPr>
            <p:ph type="title"/>
          </p:nvPr>
        </p:nvSpPr>
        <p:spPr>
          <a:xfrm>
            <a:off x="780941" y="1290025"/>
            <a:ext cx="5291327" cy="1188720"/>
          </a:xfrm>
          <a:solidFill>
            <a:srgbClr val="FFFFFF"/>
          </a:solidFill>
          <a:ln>
            <a:solidFill>
              <a:srgbClr val="404040"/>
            </a:solidFill>
          </a:ln>
        </p:spPr>
        <p:txBody>
          <a:bodyPr>
            <a:normAutofit/>
          </a:bodyPr>
          <a:lstStyle/>
          <a:p>
            <a:r>
              <a:rPr lang="en-US" dirty="0"/>
              <a:t>Market </a:t>
            </a:r>
            <a:r>
              <a:rPr lang="en-US" dirty="0" err="1"/>
              <a:t>Capitlisation</a:t>
            </a:r>
            <a:r>
              <a:rPr lang="en-US" dirty="0"/>
              <a:t> on final day (2020 Dec)</a:t>
            </a:r>
          </a:p>
        </p:txBody>
      </p:sp>
      <p:sp>
        <p:nvSpPr>
          <p:cNvPr id="3" name="Content Placeholder 2">
            <a:extLst>
              <a:ext uri="{FF2B5EF4-FFF2-40B4-BE49-F238E27FC236}">
                <a16:creationId xmlns:a16="http://schemas.microsoft.com/office/drawing/2014/main" id="{516B8165-0246-794F-AEEB-8100E4F3B249}"/>
              </a:ext>
            </a:extLst>
          </p:cNvPr>
          <p:cNvSpPr>
            <a:spLocks noGrp="1"/>
          </p:cNvSpPr>
          <p:nvPr>
            <p:ph idx="1"/>
          </p:nvPr>
        </p:nvSpPr>
        <p:spPr>
          <a:xfrm>
            <a:off x="786477" y="2858703"/>
            <a:ext cx="5285791" cy="3042547"/>
          </a:xfrm>
        </p:spPr>
        <p:txBody>
          <a:bodyPr>
            <a:normAutofit/>
          </a:bodyPr>
          <a:lstStyle/>
          <a:p>
            <a:r>
              <a:rPr lang="en-US" dirty="0">
                <a:solidFill>
                  <a:srgbClr val="FFFFFF"/>
                </a:solidFill>
              </a:rPr>
              <a:t>Some stocks managed to grow beyond the 300 million USD market cap</a:t>
            </a:r>
          </a:p>
          <a:p>
            <a:r>
              <a:rPr lang="en-US" dirty="0">
                <a:solidFill>
                  <a:srgbClr val="FFFFFF"/>
                </a:solidFill>
              </a:rPr>
              <a:t>Some stocks or businesses either got delisted or went bankrupt</a:t>
            </a:r>
          </a:p>
          <a:p>
            <a:r>
              <a:rPr lang="en-US" dirty="0">
                <a:solidFill>
                  <a:srgbClr val="FFFFFF"/>
                </a:solidFill>
              </a:rPr>
              <a:t>Most remain within the range</a:t>
            </a:r>
          </a:p>
        </p:txBody>
      </p:sp>
      <p:pic>
        <p:nvPicPr>
          <p:cNvPr id="7172" name="Picture 4">
            <a:extLst>
              <a:ext uri="{FF2B5EF4-FFF2-40B4-BE49-F238E27FC236}">
                <a16:creationId xmlns:a16="http://schemas.microsoft.com/office/drawing/2014/main" id="{8CA02F8D-311B-FD49-920B-440C5C1317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875" b="2"/>
          <a:stretch/>
        </p:blipFill>
        <p:spPr bwMode="auto">
          <a:xfrm>
            <a:off x="6876939" y="-2"/>
            <a:ext cx="5315061" cy="3429002"/>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A55F4188-7076-FB42-B314-5C834B8177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875" b="2"/>
          <a:stretch/>
        </p:blipFill>
        <p:spPr bwMode="auto">
          <a:xfrm>
            <a:off x="6876939" y="3429001"/>
            <a:ext cx="531506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50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B8BA-4BA9-2641-93E9-69FC470DD6A0}"/>
              </a:ext>
            </a:extLst>
          </p:cNvPr>
          <p:cNvSpPr>
            <a:spLocks noGrp="1"/>
          </p:cNvSpPr>
          <p:nvPr>
            <p:ph type="title"/>
          </p:nvPr>
        </p:nvSpPr>
        <p:spPr>
          <a:xfrm>
            <a:off x="804672" y="964692"/>
            <a:ext cx="3066937" cy="1188720"/>
          </a:xfrm>
        </p:spPr>
        <p:txBody>
          <a:bodyPr>
            <a:normAutofit/>
          </a:bodyPr>
          <a:lstStyle/>
          <a:p>
            <a:r>
              <a:rPr lang="en-US" dirty="0"/>
              <a:t>Valuation multiples</a:t>
            </a:r>
          </a:p>
        </p:txBody>
      </p:sp>
      <p:sp>
        <p:nvSpPr>
          <p:cNvPr id="3" name="Content Placeholder 2">
            <a:extLst>
              <a:ext uri="{FF2B5EF4-FFF2-40B4-BE49-F238E27FC236}">
                <a16:creationId xmlns:a16="http://schemas.microsoft.com/office/drawing/2014/main" id="{2CE4E665-4B7F-1940-958D-76619008D54B}"/>
              </a:ext>
            </a:extLst>
          </p:cNvPr>
          <p:cNvSpPr>
            <a:spLocks noGrp="1"/>
          </p:cNvSpPr>
          <p:nvPr>
            <p:ph idx="1"/>
          </p:nvPr>
        </p:nvSpPr>
        <p:spPr>
          <a:xfrm>
            <a:off x="803244" y="2638044"/>
            <a:ext cx="3063765" cy="3263206"/>
          </a:xfrm>
        </p:spPr>
        <p:txBody>
          <a:bodyPr>
            <a:normAutofit/>
          </a:bodyPr>
          <a:lstStyle/>
          <a:p>
            <a:r>
              <a:rPr lang="en-US" dirty="0"/>
              <a:t>Valuation multiples seem to be within a rather tight range</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6B2CD8F7-A4A9-AD4B-B7A6-3A370D8A6A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5616" y="1293275"/>
            <a:ext cx="5802564"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26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C007-CF6D-9546-AD17-CADEA6A5D510}"/>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AD076826-7936-E143-9E7D-98F5077BB664}"/>
              </a:ext>
            </a:extLst>
          </p:cNvPr>
          <p:cNvSpPr>
            <a:spLocks noGrp="1"/>
          </p:cNvSpPr>
          <p:nvPr>
            <p:ph idx="1"/>
          </p:nvPr>
        </p:nvSpPr>
        <p:spPr/>
        <p:txBody>
          <a:bodyPr/>
          <a:lstStyle/>
          <a:p>
            <a:pPr marL="0" indent="0">
              <a:buNone/>
            </a:pPr>
            <a:r>
              <a:rPr lang="en-US" dirty="0"/>
              <a:t>Forecast EPS (earnings per share)</a:t>
            </a:r>
          </a:p>
          <a:p>
            <a:r>
              <a:rPr lang="en-US" dirty="0"/>
              <a:t>ARIMA model selected - Autoregressive integrated moving average</a:t>
            </a:r>
          </a:p>
          <a:p>
            <a:r>
              <a:rPr lang="en-US" dirty="0"/>
              <a:t>SMAPE loss function - Symmetric mean absolute percentage error is an accuracy measure based on percentage (or relative) errors. Where a perfect SMAPE score is 0.0, and a higher score indicates a higher error rate.</a:t>
            </a:r>
          </a:p>
        </p:txBody>
      </p:sp>
    </p:spTree>
    <p:extLst>
      <p:ext uri="{BB962C8B-B14F-4D97-AF65-F5344CB8AC3E}">
        <p14:creationId xmlns:p14="http://schemas.microsoft.com/office/powerpoint/2010/main" val="205748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42" name="Picture 2" descr="Chart, line chart&#10;&#10;Description automatically generated">
            <a:extLst>
              <a:ext uri="{FF2B5EF4-FFF2-40B4-BE49-F238E27FC236}">
                <a16:creationId xmlns:a16="http://schemas.microsoft.com/office/drawing/2014/main" id="{3643D8F7-4D9C-644F-BD7E-C01EE2CA93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1130" y="3729318"/>
            <a:ext cx="4952011" cy="128752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CD3F51F-E0F2-41F0-9EAD-111C87DFF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3E807-20E5-D943-998E-FEF089755C15}"/>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en-US" dirty="0"/>
              <a:t>Comparing models</a:t>
            </a:r>
          </a:p>
        </p:txBody>
      </p:sp>
      <p:pic>
        <p:nvPicPr>
          <p:cNvPr id="10244" name="Picture 4" descr="Chart, line chart&#10;&#10;Description automatically generated">
            <a:extLst>
              <a:ext uri="{FF2B5EF4-FFF2-40B4-BE49-F238E27FC236}">
                <a16:creationId xmlns:a16="http://schemas.microsoft.com/office/drawing/2014/main" id="{6407E333-DCA5-BF4B-A3ED-F5FE24C963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1130" y="1808598"/>
            <a:ext cx="4952011" cy="128752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C4A91FA-E6CF-904B-A0E0-F892D12D9CA0}"/>
              </a:ext>
            </a:extLst>
          </p:cNvPr>
          <p:cNvSpPr>
            <a:spLocks noGrp="1"/>
          </p:cNvSpPr>
          <p:nvPr>
            <p:ph idx="1"/>
          </p:nvPr>
        </p:nvSpPr>
        <p:spPr>
          <a:xfrm>
            <a:off x="6119732" y="2858703"/>
            <a:ext cx="5285791" cy="3042547"/>
          </a:xfrm>
        </p:spPr>
        <p:txBody>
          <a:bodyPr>
            <a:normAutofit/>
          </a:bodyPr>
          <a:lstStyle/>
          <a:p>
            <a:r>
              <a:rPr lang="en-US" dirty="0">
                <a:solidFill>
                  <a:srgbClr val="FFFFFF"/>
                </a:solidFill>
              </a:rPr>
              <a:t>Above EPS prediction using ARIMA</a:t>
            </a:r>
          </a:p>
          <a:p>
            <a:r>
              <a:rPr lang="en-US" dirty="0">
                <a:solidFill>
                  <a:srgbClr val="FFFFFF"/>
                </a:solidFill>
              </a:rPr>
              <a:t>Below EPS prediction naïve model</a:t>
            </a:r>
          </a:p>
          <a:p>
            <a:endParaRPr lang="en-US" dirty="0">
              <a:solidFill>
                <a:srgbClr val="FFFFFF"/>
              </a:solidFill>
            </a:endParaRPr>
          </a:p>
          <a:p>
            <a:r>
              <a:rPr lang="en-US" dirty="0">
                <a:solidFill>
                  <a:srgbClr val="FFFFFF"/>
                </a:solidFill>
              </a:rPr>
              <a:t>For this example:</a:t>
            </a:r>
          </a:p>
          <a:p>
            <a:r>
              <a:rPr lang="en-US" dirty="0">
                <a:solidFill>
                  <a:srgbClr val="FFFFFF"/>
                </a:solidFill>
              </a:rPr>
              <a:t>SMAPE of ARIMA: 1.269</a:t>
            </a:r>
          </a:p>
          <a:p>
            <a:r>
              <a:rPr lang="en-US" dirty="0">
                <a:solidFill>
                  <a:srgbClr val="FFFFFF"/>
                </a:solidFill>
              </a:rPr>
              <a:t>SMAPE of naïve:  1.851</a:t>
            </a:r>
          </a:p>
        </p:txBody>
      </p:sp>
    </p:spTree>
    <p:extLst>
      <p:ext uri="{BB962C8B-B14F-4D97-AF65-F5344CB8AC3E}">
        <p14:creationId xmlns:p14="http://schemas.microsoft.com/office/powerpoint/2010/main" val="3801336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0" name="Rectangle 70">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1" name="Rectangle 72">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7CE9F4-3DC6-7340-AA49-1E5142A69C1E}"/>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SUE (standardized unexpected earnings model)</a:t>
            </a:r>
          </a:p>
        </p:txBody>
      </p:sp>
      <p:pic>
        <p:nvPicPr>
          <p:cNvPr id="9218" name="Picture 2">
            <a:extLst>
              <a:ext uri="{FF2B5EF4-FFF2-40B4-BE49-F238E27FC236}">
                <a16:creationId xmlns:a16="http://schemas.microsoft.com/office/drawing/2014/main" id="{222F0FBC-2AC2-FD41-92A6-9AC00F9EAF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95194" y="695965"/>
            <a:ext cx="6801612" cy="3189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971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10E0-8858-C94A-9129-C20552E593CE}"/>
              </a:ext>
            </a:extLst>
          </p:cNvPr>
          <p:cNvSpPr>
            <a:spLocks noGrp="1"/>
          </p:cNvSpPr>
          <p:nvPr>
            <p:ph type="title"/>
          </p:nvPr>
        </p:nvSpPr>
        <p:spPr>
          <a:xfrm>
            <a:off x="1276778" y="1759348"/>
            <a:ext cx="9638443" cy="3339303"/>
          </a:xfrm>
          <a:ln>
            <a:noFill/>
          </a:ln>
        </p:spPr>
        <p:txBody>
          <a:bodyPr vert="horz" lIns="274320" tIns="182880" rIns="274320" bIns="182880" rtlCol="0" anchor="ctr" anchorCtr="1">
            <a:normAutofit/>
          </a:bodyPr>
          <a:lstStyle/>
          <a:p>
            <a:r>
              <a:rPr lang="en-US" sz="5000" dirty="0"/>
              <a:t>Final results : comparison between 2 strategies</a:t>
            </a:r>
            <a:endParaRPr lang="en-US" sz="5000" kern="1200" cap="all" spc="200" baseline="0" dirty="0">
              <a:solidFill>
                <a:srgbClr val="262626"/>
              </a:solidFill>
              <a:latin typeface="+mj-lt"/>
              <a:ea typeface="+mj-ea"/>
              <a:cs typeface="+mj-cs"/>
            </a:endParaRPr>
          </a:p>
        </p:txBody>
      </p:sp>
    </p:spTree>
    <p:extLst>
      <p:ext uri="{BB962C8B-B14F-4D97-AF65-F5344CB8AC3E}">
        <p14:creationId xmlns:p14="http://schemas.microsoft.com/office/powerpoint/2010/main" val="43806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51C5-4854-2041-9C8F-B6030E46D4E4}"/>
              </a:ext>
            </a:extLst>
          </p:cNvPr>
          <p:cNvSpPr>
            <a:spLocks noGrp="1"/>
          </p:cNvSpPr>
          <p:nvPr>
            <p:ph type="title"/>
          </p:nvPr>
        </p:nvSpPr>
        <p:spPr/>
        <p:txBody>
          <a:bodyPr/>
          <a:lstStyle/>
          <a:p>
            <a:r>
              <a:rPr lang="en-US" dirty="0"/>
              <a:t>Recall</a:t>
            </a:r>
          </a:p>
        </p:txBody>
      </p:sp>
      <p:sp>
        <p:nvSpPr>
          <p:cNvPr id="3" name="Content Placeholder 2">
            <a:extLst>
              <a:ext uri="{FF2B5EF4-FFF2-40B4-BE49-F238E27FC236}">
                <a16:creationId xmlns:a16="http://schemas.microsoft.com/office/drawing/2014/main" id="{19A2B4BB-9DCE-0B40-A4FF-CF3CE60A8A90}"/>
              </a:ext>
            </a:extLst>
          </p:cNvPr>
          <p:cNvSpPr>
            <a:spLocks noGrp="1"/>
          </p:cNvSpPr>
          <p:nvPr>
            <p:ph idx="1"/>
          </p:nvPr>
        </p:nvSpPr>
        <p:spPr/>
        <p:txBody>
          <a:bodyPr/>
          <a:lstStyle/>
          <a:p>
            <a:r>
              <a:rPr lang="en-US" dirty="0"/>
              <a:t>Basic buy and hold strategy using the S&amp;P500 index as reference</a:t>
            </a:r>
          </a:p>
          <a:p>
            <a:r>
              <a:rPr lang="en-US" dirty="0"/>
              <a:t>PEAD strategy on microcap</a:t>
            </a:r>
          </a:p>
          <a:p>
            <a:endParaRPr lang="en-US" dirty="0"/>
          </a:p>
          <a:p>
            <a:pPr marL="0" indent="0">
              <a:buNone/>
            </a:pPr>
            <a:r>
              <a:rPr lang="en-US" dirty="0"/>
              <a:t>Basis of comparison</a:t>
            </a:r>
          </a:p>
          <a:p>
            <a:r>
              <a:rPr lang="en-US" dirty="0"/>
              <a:t>Cumulative returns of a $1 million portfolio - </a:t>
            </a:r>
          </a:p>
          <a:p>
            <a:r>
              <a:rPr lang="en-US" dirty="0"/>
              <a:t>Rolling Sharpe ratio - the ratio of the expectation of the excess returns of the strategy to the standard deviation of those excess returns. Simply put, it captures the ratio of reward-to-risk, where risk is defined as returns volatility.</a:t>
            </a:r>
          </a:p>
        </p:txBody>
      </p:sp>
    </p:spTree>
    <p:extLst>
      <p:ext uri="{BB962C8B-B14F-4D97-AF65-F5344CB8AC3E}">
        <p14:creationId xmlns:p14="http://schemas.microsoft.com/office/powerpoint/2010/main" val="36214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BD4F-C599-7A42-89C9-A364DCBE8F83}"/>
              </a:ext>
            </a:extLst>
          </p:cNvPr>
          <p:cNvSpPr>
            <a:spLocks noGrp="1"/>
          </p:cNvSpPr>
          <p:nvPr>
            <p:ph type="title"/>
          </p:nvPr>
        </p:nvSpPr>
        <p:spPr>
          <a:xfrm>
            <a:off x="804672" y="964692"/>
            <a:ext cx="3066937" cy="1188720"/>
          </a:xfrm>
        </p:spPr>
        <p:txBody>
          <a:bodyPr>
            <a:normAutofit/>
          </a:bodyPr>
          <a:lstStyle/>
          <a:p>
            <a:r>
              <a:rPr lang="en-US"/>
              <a:t>Cumulative returns</a:t>
            </a:r>
            <a:endParaRPr lang="en-US" dirty="0"/>
          </a:p>
        </p:txBody>
      </p:sp>
      <p:sp>
        <p:nvSpPr>
          <p:cNvPr id="3" name="Content Placeholder 2">
            <a:extLst>
              <a:ext uri="{FF2B5EF4-FFF2-40B4-BE49-F238E27FC236}">
                <a16:creationId xmlns:a16="http://schemas.microsoft.com/office/drawing/2014/main" id="{343EB501-61E3-8643-B7BC-2B2FE08A8D3B}"/>
              </a:ext>
            </a:extLst>
          </p:cNvPr>
          <p:cNvSpPr>
            <a:spLocks noGrp="1"/>
          </p:cNvSpPr>
          <p:nvPr>
            <p:ph idx="1"/>
          </p:nvPr>
        </p:nvSpPr>
        <p:spPr>
          <a:xfrm>
            <a:off x="803244" y="2638044"/>
            <a:ext cx="3063765" cy="3263206"/>
          </a:xfrm>
        </p:spPr>
        <p:txBody>
          <a:bodyPr>
            <a:normAutofit/>
          </a:bodyPr>
          <a:lstStyle/>
          <a:p>
            <a:r>
              <a:rPr lang="en-US" dirty="0"/>
              <a:t>Not much distinction between the 2 for the back tested time period</a:t>
            </a:r>
          </a:p>
          <a:p>
            <a:r>
              <a:rPr lang="en-US" dirty="0"/>
              <a:t>S&amp;P500 outperforms slightly</a:t>
            </a:r>
          </a:p>
        </p:txBody>
      </p:sp>
      <p:sp>
        <p:nvSpPr>
          <p:cNvPr id="11268"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34940F2E-9579-8D4A-9834-FCD035B76A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2187558"/>
            <a:ext cx="6227064" cy="24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305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16D8-CC38-9742-99FD-1C3C03FC2170}"/>
              </a:ext>
            </a:extLst>
          </p:cNvPr>
          <p:cNvSpPr>
            <a:spLocks noGrp="1"/>
          </p:cNvSpPr>
          <p:nvPr>
            <p:ph type="title"/>
          </p:nvPr>
        </p:nvSpPr>
        <p:spPr>
          <a:xfrm>
            <a:off x="804672" y="964692"/>
            <a:ext cx="3066937" cy="1188720"/>
          </a:xfrm>
        </p:spPr>
        <p:txBody>
          <a:bodyPr>
            <a:normAutofit/>
          </a:bodyPr>
          <a:lstStyle/>
          <a:p>
            <a:r>
              <a:rPr lang="en-US" sz="2000"/>
              <a:t>6 months Rolling </a:t>
            </a:r>
            <a:r>
              <a:rPr lang="en-US" sz="2000" err="1"/>
              <a:t>sharpe</a:t>
            </a:r>
            <a:r>
              <a:rPr lang="en-US" sz="2000"/>
              <a:t> ratio</a:t>
            </a:r>
          </a:p>
        </p:txBody>
      </p:sp>
      <p:sp>
        <p:nvSpPr>
          <p:cNvPr id="3" name="Content Placeholder 2">
            <a:extLst>
              <a:ext uri="{FF2B5EF4-FFF2-40B4-BE49-F238E27FC236}">
                <a16:creationId xmlns:a16="http://schemas.microsoft.com/office/drawing/2014/main" id="{0A3ABC13-2530-F04B-BD68-394E8082D524}"/>
              </a:ext>
            </a:extLst>
          </p:cNvPr>
          <p:cNvSpPr>
            <a:spLocks noGrp="1"/>
          </p:cNvSpPr>
          <p:nvPr>
            <p:ph idx="1"/>
          </p:nvPr>
        </p:nvSpPr>
        <p:spPr>
          <a:xfrm>
            <a:off x="803244" y="2638044"/>
            <a:ext cx="3063765" cy="3263206"/>
          </a:xfrm>
        </p:spPr>
        <p:txBody>
          <a:bodyPr>
            <a:normAutofit/>
          </a:bodyPr>
          <a:lstStyle/>
          <a:p>
            <a:r>
              <a:rPr lang="en-US" dirty="0"/>
              <a:t>S&amp;P500 outperforms on average</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a:extLst>
              <a:ext uri="{FF2B5EF4-FFF2-40B4-BE49-F238E27FC236}">
                <a16:creationId xmlns:a16="http://schemas.microsoft.com/office/drawing/2014/main" id="{28A637BB-9723-924D-8CDD-47A3B0D205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2210910"/>
            <a:ext cx="6227064" cy="2444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48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3E3A-EFFC-4641-852C-8C0A571A9AF1}"/>
              </a:ext>
            </a:extLst>
          </p:cNvPr>
          <p:cNvSpPr>
            <a:spLocks noGrp="1"/>
          </p:cNvSpPr>
          <p:nvPr>
            <p:ph type="title"/>
          </p:nvPr>
        </p:nvSpPr>
        <p:spPr>
          <a:xfrm>
            <a:off x="804672" y="964692"/>
            <a:ext cx="3066937" cy="1188720"/>
          </a:xfrm>
        </p:spPr>
        <p:txBody>
          <a:bodyPr>
            <a:normAutofit/>
          </a:bodyPr>
          <a:lstStyle/>
          <a:p>
            <a:r>
              <a:rPr lang="en-US" sz="2600"/>
              <a:t>Background</a:t>
            </a:r>
          </a:p>
        </p:txBody>
      </p:sp>
      <p:sp>
        <p:nvSpPr>
          <p:cNvPr id="3" name="Content Placeholder 2">
            <a:extLst>
              <a:ext uri="{FF2B5EF4-FFF2-40B4-BE49-F238E27FC236}">
                <a16:creationId xmlns:a16="http://schemas.microsoft.com/office/drawing/2014/main" id="{10EA8887-9835-7E43-BA78-F21201669CAC}"/>
              </a:ext>
            </a:extLst>
          </p:cNvPr>
          <p:cNvSpPr>
            <a:spLocks noGrp="1"/>
          </p:cNvSpPr>
          <p:nvPr>
            <p:ph idx="1"/>
          </p:nvPr>
        </p:nvSpPr>
        <p:spPr>
          <a:xfrm>
            <a:off x="803244" y="2638044"/>
            <a:ext cx="3063765" cy="3263206"/>
          </a:xfrm>
        </p:spPr>
        <p:txBody>
          <a:bodyPr>
            <a:normAutofit/>
          </a:bodyPr>
          <a:lstStyle/>
          <a:p>
            <a:r>
              <a:rPr lang="en-US" dirty="0"/>
              <a:t>PEAD - post earnings announcement drift </a:t>
            </a:r>
          </a:p>
          <a:p>
            <a:r>
              <a:rPr lang="en-US" dirty="0"/>
              <a:t>Tendency for a stock’s cumulative abnormal returns to drift in the direction of an earnings surprise following an earnings announcement.</a:t>
            </a:r>
          </a:p>
        </p:txBody>
      </p:sp>
      <p:sp>
        <p:nvSpPr>
          <p:cNvPr id="73" name="Rectangle 7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tonks - YouTube">
            <a:extLst>
              <a:ext uri="{FF2B5EF4-FFF2-40B4-BE49-F238E27FC236}">
                <a16:creationId xmlns:a16="http://schemas.microsoft.com/office/drawing/2014/main" id="{7E6CC32D-4DA0-A645-9896-7B7E5F092B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1681609"/>
            <a:ext cx="6227064" cy="3502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956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91BC-64ED-7841-9C61-1FA5145818BA}"/>
              </a:ext>
            </a:extLst>
          </p:cNvPr>
          <p:cNvSpPr>
            <a:spLocks noGrp="1"/>
          </p:cNvSpPr>
          <p:nvPr>
            <p:ph type="title"/>
          </p:nvPr>
        </p:nvSpPr>
        <p:spPr/>
        <p:txBody>
          <a:bodyPr/>
          <a:lstStyle/>
          <a:p>
            <a:r>
              <a:rPr lang="en-US" dirty="0"/>
              <a:t>Key takeaways &amp; recommendations</a:t>
            </a:r>
          </a:p>
        </p:txBody>
      </p:sp>
      <p:sp>
        <p:nvSpPr>
          <p:cNvPr id="3" name="Content Placeholder 2">
            <a:extLst>
              <a:ext uri="{FF2B5EF4-FFF2-40B4-BE49-F238E27FC236}">
                <a16:creationId xmlns:a16="http://schemas.microsoft.com/office/drawing/2014/main" id="{BC6F7D22-2439-8943-BB2C-531AA50762AF}"/>
              </a:ext>
            </a:extLst>
          </p:cNvPr>
          <p:cNvSpPr>
            <a:spLocks noGrp="1"/>
          </p:cNvSpPr>
          <p:nvPr>
            <p:ph idx="1"/>
          </p:nvPr>
        </p:nvSpPr>
        <p:spPr/>
        <p:txBody>
          <a:bodyPr/>
          <a:lstStyle/>
          <a:p>
            <a:r>
              <a:rPr lang="en-US" dirty="0"/>
              <a:t>The model is useful for predicting EPS of the subsequent quarter of each stock</a:t>
            </a:r>
          </a:p>
          <a:p>
            <a:r>
              <a:rPr lang="en-US" dirty="0"/>
              <a:t>However, the model is also unlikely to outperform the S&amp;P500 index as mentioned above. </a:t>
            </a:r>
          </a:p>
          <a:p>
            <a:r>
              <a:rPr lang="en-US" dirty="0"/>
              <a:t>Thus, it is not recommended to include the PEAD strategy as a means of incorporating alpha into the core satellite </a:t>
            </a:r>
            <a:r>
              <a:rPr lang="en-US" dirty="0" err="1"/>
              <a:t>portfokio</a:t>
            </a:r>
            <a:endParaRPr lang="en-US" dirty="0"/>
          </a:p>
        </p:txBody>
      </p:sp>
    </p:spTree>
    <p:extLst>
      <p:ext uri="{BB962C8B-B14F-4D97-AF65-F5344CB8AC3E}">
        <p14:creationId xmlns:p14="http://schemas.microsoft.com/office/powerpoint/2010/main" val="1556514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4C19-B67A-0C4C-9F4E-29794AFAF4B7}"/>
              </a:ext>
            </a:extLst>
          </p:cNvPr>
          <p:cNvSpPr>
            <a:spLocks noGrp="1"/>
          </p:cNvSpPr>
          <p:nvPr>
            <p:ph type="title"/>
          </p:nvPr>
        </p:nvSpPr>
        <p:spPr/>
        <p:txBody>
          <a:bodyPr/>
          <a:lstStyle/>
          <a:p>
            <a:r>
              <a:rPr lang="en-US" dirty="0"/>
              <a:t>Conclusion and limitations</a:t>
            </a:r>
          </a:p>
        </p:txBody>
      </p:sp>
      <p:sp>
        <p:nvSpPr>
          <p:cNvPr id="3" name="Content Placeholder 2">
            <a:extLst>
              <a:ext uri="{FF2B5EF4-FFF2-40B4-BE49-F238E27FC236}">
                <a16:creationId xmlns:a16="http://schemas.microsoft.com/office/drawing/2014/main" id="{D8DF73B6-4570-984F-8B15-77CC15085E4C}"/>
              </a:ext>
            </a:extLst>
          </p:cNvPr>
          <p:cNvSpPr>
            <a:spLocks noGrp="1"/>
          </p:cNvSpPr>
          <p:nvPr>
            <p:ph idx="1"/>
          </p:nvPr>
        </p:nvSpPr>
        <p:spPr/>
        <p:txBody>
          <a:bodyPr>
            <a:normAutofit fontScale="92500" lnSpcReduction="10000"/>
          </a:bodyPr>
          <a:lstStyle/>
          <a:p>
            <a:pPr marL="0" indent="0">
              <a:buNone/>
            </a:pPr>
            <a:r>
              <a:rPr lang="en-US" dirty="0"/>
              <a:t>Prediction model:</a:t>
            </a:r>
          </a:p>
          <a:p>
            <a:r>
              <a:rPr lang="en-US" dirty="0"/>
              <a:t>A major area of weakness of predicting the EPS is that it is essentially a backward looking model. </a:t>
            </a:r>
          </a:p>
          <a:p>
            <a:r>
              <a:rPr lang="en-US" dirty="0"/>
              <a:t>Such that, the long term forecast eventually goes to be straight line and poor at predicting series with turning points</a:t>
            </a:r>
          </a:p>
          <a:p>
            <a:pPr marL="0" indent="0">
              <a:buNone/>
            </a:pPr>
            <a:r>
              <a:rPr lang="en-US" dirty="0"/>
              <a:t>As a portfolio allocation strategy</a:t>
            </a:r>
          </a:p>
          <a:p>
            <a:r>
              <a:rPr lang="en-US" dirty="0"/>
              <a:t>The liquidity of various microcap stocks may be limited due to the low float and daily traded volume for many of the stocks stated above. </a:t>
            </a:r>
          </a:p>
          <a:p>
            <a:r>
              <a:rPr lang="en-US" dirty="0"/>
              <a:t>Thus, making this strategy infeasible for larger funds even if the strategy managed to create alpha.</a:t>
            </a:r>
          </a:p>
        </p:txBody>
      </p:sp>
    </p:spTree>
    <p:extLst>
      <p:ext uri="{BB962C8B-B14F-4D97-AF65-F5344CB8AC3E}">
        <p14:creationId xmlns:p14="http://schemas.microsoft.com/office/powerpoint/2010/main" val="3897616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8" name="Picture 4" descr="Bogdanoff he bought? Dump it | StareCat.com">
            <a:extLst>
              <a:ext uri="{FF2B5EF4-FFF2-40B4-BE49-F238E27FC236}">
                <a16:creationId xmlns:a16="http://schemas.microsoft.com/office/drawing/2014/main" id="{38A3C159-3091-2246-9B67-3C09C517C9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0475" y="3377509"/>
            <a:ext cx="4174111" cy="2734043"/>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CD3F51F-E0F2-41F0-9EAD-111C87DFF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2C346-B9E8-BA4F-9989-53AFF4219D00}"/>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en-US"/>
              <a:t>Thank you</a:t>
            </a:r>
            <a:endParaRPr lang="en-US" dirty="0"/>
          </a:p>
        </p:txBody>
      </p:sp>
      <p:pic>
        <p:nvPicPr>
          <p:cNvPr id="1026" name="Picture 2" descr="Money printer go BRRR">
            <a:extLst>
              <a:ext uri="{FF2B5EF4-FFF2-40B4-BE49-F238E27FC236}">
                <a16:creationId xmlns:a16="http://schemas.microsoft.com/office/drawing/2014/main" id="{CF94962F-07FB-2748-BEDD-C1CCBC927F0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1733" y="603189"/>
            <a:ext cx="4671595" cy="245258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596BF6D-8EF7-2649-BD00-9BF2B5A3C486}"/>
              </a:ext>
            </a:extLst>
          </p:cNvPr>
          <p:cNvSpPr>
            <a:spLocks noGrp="1"/>
          </p:cNvSpPr>
          <p:nvPr>
            <p:ph idx="1"/>
          </p:nvPr>
        </p:nvSpPr>
        <p:spPr>
          <a:xfrm>
            <a:off x="6119732" y="2858703"/>
            <a:ext cx="5285791" cy="3042547"/>
          </a:xfrm>
        </p:spPr>
        <p:txBody>
          <a:bodyPr>
            <a:normAutofit/>
          </a:bodyPr>
          <a:lstStyle/>
          <a:p>
            <a:r>
              <a:rPr lang="en-US" sz="1000" dirty="0">
                <a:solidFill>
                  <a:srgbClr val="FFFFFF"/>
                </a:solidFill>
              </a:rPr>
              <a:t>*Buy GME</a:t>
            </a:r>
          </a:p>
        </p:txBody>
      </p:sp>
      <p:pic>
        <p:nvPicPr>
          <p:cNvPr id="1030" name="Picture 6" descr="Green light | Steve Saretsky">
            <a:extLst>
              <a:ext uri="{FF2B5EF4-FFF2-40B4-BE49-F238E27FC236}">
                <a16:creationId xmlns:a16="http://schemas.microsoft.com/office/drawing/2014/main" id="{D1461E5D-63AD-AD49-B4D9-FFA9E50A69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9732" y="3337078"/>
            <a:ext cx="5369533" cy="304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96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D791-600F-5542-83EF-58FB1FC7C42A}"/>
              </a:ext>
            </a:extLst>
          </p:cNvPr>
          <p:cNvSpPr>
            <a:spLocks noGrp="1"/>
          </p:cNvSpPr>
          <p:nvPr>
            <p:ph type="title"/>
          </p:nvPr>
        </p:nvSpPr>
        <p:spPr>
          <a:xfrm>
            <a:off x="804672" y="964692"/>
            <a:ext cx="3066937" cy="1188720"/>
          </a:xfrm>
        </p:spPr>
        <p:txBody>
          <a:bodyPr>
            <a:normAutofit/>
          </a:bodyPr>
          <a:lstStyle/>
          <a:p>
            <a:r>
              <a:rPr lang="en-US" dirty="0" err="1"/>
              <a:t>EXample</a:t>
            </a:r>
            <a:endParaRPr lang="en-US" dirty="0"/>
          </a:p>
        </p:txBody>
      </p:sp>
      <p:sp>
        <p:nvSpPr>
          <p:cNvPr id="3" name="Content Placeholder 2">
            <a:extLst>
              <a:ext uri="{FF2B5EF4-FFF2-40B4-BE49-F238E27FC236}">
                <a16:creationId xmlns:a16="http://schemas.microsoft.com/office/drawing/2014/main" id="{F571E6BA-16D5-B046-954E-D6E9CAFE5AC5}"/>
              </a:ext>
            </a:extLst>
          </p:cNvPr>
          <p:cNvSpPr>
            <a:spLocks noGrp="1"/>
          </p:cNvSpPr>
          <p:nvPr>
            <p:ph idx="1"/>
          </p:nvPr>
        </p:nvSpPr>
        <p:spPr>
          <a:xfrm>
            <a:off x="803244" y="2638044"/>
            <a:ext cx="3063765" cy="3263206"/>
          </a:xfrm>
        </p:spPr>
        <p:txBody>
          <a:bodyPr>
            <a:normAutofit/>
          </a:bodyPr>
          <a:lstStyle/>
          <a:p>
            <a:r>
              <a:rPr lang="en-SG" dirty="0"/>
              <a:t>What this means is when a company reports an earnings surprise, it has a tendency to continue in the direction of the price reaction for several months.</a:t>
            </a:r>
            <a:endParaRPr lang="en-US" dirty="0"/>
          </a:p>
        </p:txBody>
      </p:sp>
      <p:sp>
        <p:nvSpPr>
          <p:cNvPr id="2052"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n Example of Post Earnings Announcement Drift">
            <a:extLst>
              <a:ext uri="{FF2B5EF4-FFF2-40B4-BE49-F238E27FC236}">
                <a16:creationId xmlns:a16="http://schemas.microsoft.com/office/drawing/2014/main" id="{4214E7F8-49BB-F54E-8E41-561A9F936B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2504" y="1714500"/>
            <a:ext cx="6247926" cy="34255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70513B-2119-0241-BC6B-E15452CDA57F}"/>
              </a:ext>
            </a:extLst>
          </p:cNvPr>
          <p:cNvSpPr txBox="1"/>
          <p:nvPr/>
        </p:nvSpPr>
        <p:spPr>
          <a:xfrm>
            <a:off x="5672138" y="5386388"/>
            <a:ext cx="2957512" cy="369332"/>
          </a:xfrm>
          <a:prstGeom prst="rect">
            <a:avLst/>
          </a:prstGeom>
          <a:noFill/>
        </p:spPr>
        <p:txBody>
          <a:bodyPr wrap="square" rtlCol="0">
            <a:spAutoFit/>
          </a:bodyPr>
          <a:lstStyle/>
          <a:p>
            <a:r>
              <a:rPr lang="en-US" dirty="0"/>
              <a:t>Earnings announcement date</a:t>
            </a:r>
          </a:p>
        </p:txBody>
      </p:sp>
      <p:sp>
        <p:nvSpPr>
          <p:cNvPr id="7" name="Up Arrow 6">
            <a:extLst>
              <a:ext uri="{FF2B5EF4-FFF2-40B4-BE49-F238E27FC236}">
                <a16:creationId xmlns:a16="http://schemas.microsoft.com/office/drawing/2014/main" id="{9BC0B4F4-5569-B349-B63E-7E424F5D441A}"/>
              </a:ext>
            </a:extLst>
          </p:cNvPr>
          <p:cNvSpPr/>
          <p:nvPr/>
        </p:nvSpPr>
        <p:spPr>
          <a:xfrm>
            <a:off x="6852746" y="5004375"/>
            <a:ext cx="136634" cy="47296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3" name="TextBox 12">
            <a:extLst>
              <a:ext uri="{FF2B5EF4-FFF2-40B4-BE49-F238E27FC236}">
                <a16:creationId xmlns:a16="http://schemas.microsoft.com/office/drawing/2014/main" id="{A6D99AF9-E5F0-FB47-AC99-28CAA6319192}"/>
              </a:ext>
            </a:extLst>
          </p:cNvPr>
          <p:cNvSpPr txBox="1"/>
          <p:nvPr/>
        </p:nvSpPr>
        <p:spPr>
          <a:xfrm>
            <a:off x="8067732" y="4125779"/>
            <a:ext cx="2957512" cy="369332"/>
          </a:xfrm>
          <a:prstGeom prst="rect">
            <a:avLst/>
          </a:prstGeom>
          <a:noFill/>
        </p:spPr>
        <p:txBody>
          <a:bodyPr wrap="square" rtlCol="0">
            <a:spAutoFit/>
          </a:bodyPr>
          <a:lstStyle/>
          <a:p>
            <a:r>
              <a:rPr lang="en-US" dirty="0"/>
              <a:t>Subsequent Drift</a:t>
            </a:r>
          </a:p>
        </p:txBody>
      </p:sp>
      <p:cxnSp>
        <p:nvCxnSpPr>
          <p:cNvPr id="10" name="Straight Arrow Connector 9">
            <a:extLst>
              <a:ext uri="{FF2B5EF4-FFF2-40B4-BE49-F238E27FC236}">
                <a16:creationId xmlns:a16="http://schemas.microsoft.com/office/drawing/2014/main" id="{6BA298F2-3D07-2444-BF28-77F3CC9243D3}"/>
              </a:ext>
            </a:extLst>
          </p:cNvPr>
          <p:cNvCxnSpPr/>
          <p:nvPr/>
        </p:nvCxnSpPr>
        <p:spPr>
          <a:xfrm flipH="1" flipV="1">
            <a:off x="8067732" y="3326647"/>
            <a:ext cx="872359" cy="81980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69143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A576-E97F-2249-86A9-E85A000D65C8}"/>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D78A64A6-CEF5-594A-BC53-26B857EB7617}"/>
              </a:ext>
            </a:extLst>
          </p:cNvPr>
          <p:cNvSpPr>
            <a:spLocks noGrp="1"/>
          </p:cNvSpPr>
          <p:nvPr>
            <p:ph idx="1"/>
          </p:nvPr>
        </p:nvSpPr>
        <p:spPr/>
        <p:txBody>
          <a:bodyPr>
            <a:normAutofit/>
          </a:bodyPr>
          <a:lstStyle/>
          <a:p>
            <a:r>
              <a:rPr lang="en-US" dirty="0"/>
              <a:t>We are a team of quantitative analysts working in a multi-strategy investment fund </a:t>
            </a:r>
          </a:p>
          <a:p>
            <a:r>
              <a:rPr lang="en-US" dirty="0"/>
              <a:t>Tasked with back testing how a $1 million portfolio </a:t>
            </a:r>
          </a:p>
          <a:p>
            <a:r>
              <a:rPr lang="en-US" dirty="0"/>
              <a:t>Back test strategy - the PEAD strategy as applied on US microcap stocks over a chosen time period.</a:t>
            </a:r>
          </a:p>
          <a:p>
            <a:r>
              <a:rPr lang="en-US" dirty="0"/>
              <a:t>The fund utilizes a core satellite portfolio management strategy, thus if successful, this strategy will be incorporate into the main fund under the satellite portfolio as an attempt to generate alpha.</a:t>
            </a:r>
          </a:p>
        </p:txBody>
      </p:sp>
    </p:spTree>
    <p:extLst>
      <p:ext uri="{BB962C8B-B14F-4D97-AF65-F5344CB8AC3E}">
        <p14:creationId xmlns:p14="http://schemas.microsoft.com/office/powerpoint/2010/main" val="35830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F7CF-D44E-8A44-9A2F-BD95DAC1C3C1}"/>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FD4DE694-E612-394F-A613-57E12960E32E}"/>
              </a:ext>
            </a:extLst>
          </p:cNvPr>
          <p:cNvSpPr>
            <a:spLocks noGrp="1"/>
          </p:cNvSpPr>
          <p:nvPr>
            <p:ph idx="1"/>
          </p:nvPr>
        </p:nvSpPr>
        <p:spPr/>
        <p:txBody>
          <a:bodyPr>
            <a:normAutofit fontScale="92500" lnSpcReduction="10000"/>
          </a:bodyPr>
          <a:lstStyle/>
          <a:p>
            <a:r>
              <a:rPr lang="en-US" dirty="0"/>
              <a:t>Application of PEAD on US microcap stocks</a:t>
            </a:r>
          </a:p>
          <a:p>
            <a:pPr lvl="1"/>
            <a:r>
              <a:rPr lang="en-US" dirty="0"/>
              <a:t>Microcap – stocks with market capitalization of &lt;300 million USD</a:t>
            </a:r>
          </a:p>
          <a:p>
            <a:pPr lvl="1"/>
            <a:r>
              <a:rPr lang="en-US" dirty="0"/>
              <a:t>Past academic studies suggested that the PEAD for small cap stocks tend to be larger than the PEAD of large cap stocks. </a:t>
            </a:r>
          </a:p>
          <a:p>
            <a:r>
              <a:rPr lang="en-US" dirty="0"/>
              <a:t>Use of SUE model to predict earnings surprises</a:t>
            </a:r>
          </a:p>
          <a:p>
            <a:pPr lvl="2"/>
            <a:r>
              <a:rPr lang="en-US" dirty="0"/>
              <a:t>SUE - </a:t>
            </a:r>
            <a:r>
              <a:rPr lang="en-US" dirty="0" err="1"/>
              <a:t>standardised</a:t>
            </a:r>
            <a:r>
              <a:rPr lang="en-US" dirty="0"/>
              <a:t> unexpected earnings (requires the prediction of EPS)</a:t>
            </a:r>
          </a:p>
          <a:p>
            <a:pPr lvl="2"/>
            <a:r>
              <a:rPr lang="en-US" dirty="0"/>
              <a:t>Predict EPS (earnings per share) using time series predictive models.</a:t>
            </a:r>
          </a:p>
          <a:p>
            <a:r>
              <a:rPr lang="en-US" dirty="0" err="1"/>
              <a:t>Backtest</a:t>
            </a:r>
            <a:r>
              <a:rPr lang="en-US" dirty="0"/>
              <a:t> a strategy using PEAD strategy over a chosen time horizon</a:t>
            </a:r>
          </a:p>
          <a:p>
            <a:r>
              <a:rPr lang="en-US" dirty="0"/>
              <a:t>Compare PEAD strategy with simple buy and hold strategy of the S&amp;P500 index</a:t>
            </a:r>
          </a:p>
          <a:p>
            <a:endParaRPr lang="en-US" dirty="0"/>
          </a:p>
        </p:txBody>
      </p:sp>
    </p:spTree>
    <p:extLst>
      <p:ext uri="{BB962C8B-B14F-4D97-AF65-F5344CB8AC3E}">
        <p14:creationId xmlns:p14="http://schemas.microsoft.com/office/powerpoint/2010/main" val="64206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1119-8E4D-E24B-B325-122838A0AFA2}"/>
              </a:ext>
            </a:extLst>
          </p:cNvPr>
          <p:cNvSpPr>
            <a:spLocks noGrp="1"/>
          </p:cNvSpPr>
          <p:nvPr>
            <p:ph type="title"/>
          </p:nvPr>
        </p:nvSpPr>
        <p:spPr>
          <a:xfrm>
            <a:off x="2231136" y="964692"/>
            <a:ext cx="7729728" cy="1188720"/>
          </a:xfrm>
        </p:spPr>
        <p:txBody>
          <a:bodyPr>
            <a:normAutofit/>
          </a:bodyPr>
          <a:lstStyle/>
          <a:p>
            <a:r>
              <a:rPr lang="en-US" dirty="0"/>
              <a:t>stakeholders</a:t>
            </a:r>
          </a:p>
        </p:txBody>
      </p:sp>
      <p:graphicFrame>
        <p:nvGraphicFramePr>
          <p:cNvPr id="5" name="Content Placeholder 2">
            <a:extLst>
              <a:ext uri="{FF2B5EF4-FFF2-40B4-BE49-F238E27FC236}">
                <a16:creationId xmlns:a16="http://schemas.microsoft.com/office/drawing/2014/main" id="{ED42A896-4778-4103-AEEA-FFDB614A3C4E}"/>
              </a:ext>
            </a:extLst>
          </p:cNvPr>
          <p:cNvGraphicFramePr>
            <a:graphicFrameLocks noGrp="1"/>
          </p:cNvGraphicFramePr>
          <p:nvPr>
            <p:ph idx="1"/>
            <p:extLst>
              <p:ext uri="{D42A27DB-BD31-4B8C-83A1-F6EECF244321}">
                <p14:modId xmlns:p14="http://schemas.microsoft.com/office/powerpoint/2010/main" val="3018621184"/>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7649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910E0-8858-C94A-9129-C20552E593CE}"/>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a:bodyPr>
          <a:lstStyle/>
          <a:p>
            <a:r>
              <a:rPr lang="en-US" sz="5000" kern="1200" cap="all" spc="200" baseline="0">
                <a:solidFill>
                  <a:srgbClr val="262626"/>
                </a:solidFill>
                <a:latin typeface="+mj-lt"/>
                <a:ea typeface="+mj-ea"/>
                <a:cs typeface="+mj-cs"/>
              </a:rPr>
              <a:t>Eda</a:t>
            </a:r>
          </a:p>
        </p:txBody>
      </p:sp>
    </p:spTree>
    <p:extLst>
      <p:ext uri="{BB962C8B-B14F-4D97-AF65-F5344CB8AC3E}">
        <p14:creationId xmlns:p14="http://schemas.microsoft.com/office/powerpoint/2010/main" val="409351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C41F9-40E4-DC4A-8808-1F4638E1C7CF}"/>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sz="2200" dirty="0"/>
              <a:t>5 Worst stocks</a:t>
            </a:r>
            <a:br>
              <a:rPr lang="en-US" sz="2200" dirty="0"/>
            </a:br>
            <a:r>
              <a:rPr lang="en-US" sz="2200" dirty="0"/>
              <a:t> (2015 Jan and 2020 Dec)</a:t>
            </a:r>
            <a:br>
              <a:rPr lang="en-US" sz="2200" dirty="0"/>
            </a:br>
            <a:endParaRPr lang="en-US" sz="2200" dirty="0"/>
          </a:p>
        </p:txBody>
      </p:sp>
      <p:sp>
        <p:nvSpPr>
          <p:cNvPr id="193" name="Rectangle 192">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Rectangle 193">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6FA4F2E3-ABBB-1344-80AC-D6519063C5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20412" y="954786"/>
            <a:ext cx="6565392" cy="4562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43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1D629-86EE-A34D-AFB8-F264C6A62969}"/>
              </a:ext>
            </a:extLst>
          </p:cNvPr>
          <p:cNvSpPr>
            <a:spLocks noGrp="1"/>
          </p:cNvSpPr>
          <p:nvPr>
            <p:ph type="title"/>
          </p:nvPr>
        </p:nvSpPr>
        <p:spPr>
          <a:xfrm>
            <a:off x="804673" y="2133600"/>
            <a:ext cx="3044952" cy="1898904"/>
          </a:xfrm>
        </p:spPr>
        <p:txBody>
          <a:bodyPr vert="horz" lIns="274320" tIns="182880" rIns="274320" bIns="182880" rtlCol="0" anchor="ctr" anchorCtr="1">
            <a:normAutofit fontScale="90000"/>
          </a:bodyPr>
          <a:lstStyle/>
          <a:p>
            <a:r>
              <a:rPr lang="en-US" dirty="0"/>
              <a:t>5 Best stocks</a:t>
            </a:r>
            <a:br>
              <a:rPr lang="en-US" dirty="0"/>
            </a:br>
            <a:r>
              <a:rPr lang="en-US" dirty="0"/>
              <a:t> (2015 Jan and 2020 Dec)</a:t>
            </a:r>
          </a:p>
        </p:txBody>
      </p:sp>
      <p:sp>
        <p:nvSpPr>
          <p:cNvPr id="73" name="Rectangle 72">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51ED396D-A8AB-3A44-948E-8EA5E9B243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40452" y="1190381"/>
            <a:ext cx="5925312" cy="4162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81667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76</TotalTime>
  <Words>859</Words>
  <Application>Microsoft Macintosh PowerPoint</Application>
  <PresentationFormat>Widescreen</PresentationFormat>
  <Paragraphs>81</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Gill Sans MT</vt:lpstr>
      <vt:lpstr>Parcel</vt:lpstr>
      <vt:lpstr>Portfolio allocation using Pead</vt:lpstr>
      <vt:lpstr>Background</vt:lpstr>
      <vt:lpstr>EXample</vt:lpstr>
      <vt:lpstr>Context</vt:lpstr>
      <vt:lpstr>Project scope</vt:lpstr>
      <vt:lpstr>stakeholders</vt:lpstr>
      <vt:lpstr>Eda</vt:lpstr>
      <vt:lpstr>5 Worst stocks  (2015 Jan and 2020 Dec) </vt:lpstr>
      <vt:lpstr>5 Best stocks  (2015 Jan and 2020 Dec)</vt:lpstr>
      <vt:lpstr>Correlation analysis</vt:lpstr>
      <vt:lpstr>Market Capitlisation on final day (2020 Dec)</vt:lpstr>
      <vt:lpstr>Valuation multiples</vt:lpstr>
      <vt:lpstr>Model selection</vt:lpstr>
      <vt:lpstr>Comparing models</vt:lpstr>
      <vt:lpstr>SUE (standardized unexpected earnings model)</vt:lpstr>
      <vt:lpstr>Final results : comparison between 2 strategies</vt:lpstr>
      <vt:lpstr>Recall</vt:lpstr>
      <vt:lpstr>Cumulative returns</vt:lpstr>
      <vt:lpstr>6 months Rolling sharpe ratio</vt:lpstr>
      <vt:lpstr>Key takeaways &amp; recommendations</vt:lpstr>
      <vt:lpstr>Conclusion and 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Chan Zhen Ye</dc:creator>
  <cp:lastModifiedBy>Dennis Chan Zhen Ye</cp:lastModifiedBy>
  <cp:revision>14</cp:revision>
  <dcterms:created xsi:type="dcterms:W3CDTF">2021-02-24T11:19:21Z</dcterms:created>
  <dcterms:modified xsi:type="dcterms:W3CDTF">2021-02-25T07:07:56Z</dcterms:modified>
</cp:coreProperties>
</file>