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8" r:id="rId10"/>
    <p:sldId id="269" r:id="rId11"/>
    <p:sldId id="263" r:id="rId12"/>
    <p:sldId id="270" r:id="rId13"/>
    <p:sldId id="271" r:id="rId14"/>
    <p:sldId id="264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82"/>
  </p:normalViewPr>
  <p:slideViewPr>
    <p:cSldViewPr snapToGrid="0">
      <p:cViewPr varScale="1">
        <p:scale>
          <a:sx n="120" d="100"/>
          <a:sy n="12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2DAB-3736-E247-A43B-D7D2D6F45479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74D4-5EAF-7243-946C-19EDE141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74D4-5EAF-7243-946C-19EDE1411E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9689-B229-A874-BC07-8FBA6C40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C444-197B-6D83-D10C-9602F8B9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E4B-AEFD-9A85-8034-CE54EA1F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10DF-15DE-EB1C-61D5-D802F4A3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0653-B7C3-7E55-47E3-E04193A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8BF5-5CCD-6051-569D-B623B61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BFBD-A29E-1589-FA04-01DE9B33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9183-B175-9B70-2F45-6BED6354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AFCF-8074-4E0F-FE91-1083C728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AB65-8DD3-5A5D-1790-35DC936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24A4-7264-F0B5-DB51-AC1A927C5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BB50D-C036-A0AB-387A-77EDE584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68A4-6347-8841-F82B-DB1A7E0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BD78-A5E9-E603-D684-DE771F55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CB19-2206-C63B-2A46-0F2F6E6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542B-5C18-6DAD-4C47-47D1147A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CD2-F638-D819-CE92-0D0FEF7C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63E8-C624-6C62-B0FA-AC170B0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139E-4B69-849A-E665-9F5287C9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AD72-FC97-EDE9-06B6-B60A5EBB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FCFF-6E4F-CEEB-46C5-9BB7B837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0F66-E5E3-8521-5235-CA11FCC9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8978-2845-F4B0-6927-F3572258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4FE-3256-BBAB-FE97-A887746A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8340-CE51-0B23-1A58-49616B2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C36-33BB-ED43-E6FC-C0ED616E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1651-CC70-5403-3CBA-B490CEA19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D08F-2AB8-B206-5E65-90321C3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5FBA-C7B2-3272-E44B-A60228F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1F75-B158-3371-B453-D372998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BCB-9812-ED23-ACC4-3E957CF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D56-2C5F-50C0-4B75-4BDF03D2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B51B-D410-8C66-DE1A-AB2F0AF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940E-2F79-3AA4-BD9B-CC6CA41A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945A-59D7-8BD8-6D7D-DF4013C3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3DBD-22B7-A8BE-7509-879DCC039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4B3E-CED1-C2C4-6424-11AC970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765D-4212-A117-74DE-F3981EE3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3C19-F4CB-4074-A11C-A2DAC27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0FF-ACAB-1EB7-50E3-DEDC82FA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65EDC-7D1D-EBAF-CEF8-2670D61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3E53-7EA8-2FE9-EFBD-D523593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6F577-B272-5000-7471-2C939935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C1A2B-0380-280C-DC3E-7E7A2DD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94FDF-C43E-EC67-B01D-5E89E60F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A2F1-3B06-49EF-5FAD-7FD396E6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496-4F18-FF23-FB3E-6884CFAB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DE0C-46C0-E816-1BCF-80602985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6382-DE81-A6F1-5A83-92CA2F02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D491-CAD0-5D36-7C9C-8CB84708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A031-BC03-FF13-CFEE-17183F4E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5F20-C492-85A3-FE71-3C65485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95B2-AADC-E39B-434F-7859449B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93378-ED67-C15D-3AD5-04A59DD3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5BEF-A6B8-4394-33EB-85C046F3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3BC2-881A-988A-847C-241569A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F12F-B95C-4DBA-E230-B82ACCF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87DF-7A43-E3CF-9D2A-D8AC5C3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9F57-D99E-C54C-5CB9-ED7B45B9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3C4-185C-D865-DE51-D9D3ACB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6B54-8D07-727C-1E4C-AC376286B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C0F-8BCE-79A2-9E3A-773FD21DE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8B17-F82D-926C-5088-934259DEA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1D8-7135-50D0-64D0-677A76775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6FF1B-EE66-DC1B-F513-8E1A90F5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87196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EFB-A9B9-E9A6-7868-F1E7CD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(Non Airflow 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0BA8-5BE9-6124-58C9-3F7A166F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Pros</a:t>
            </a:r>
          </a:p>
          <a:p>
            <a:r>
              <a:rPr lang="en-US" sz="2000" dirty="0"/>
              <a:t>No additional cost (except for </a:t>
            </a:r>
            <a:r>
              <a:rPr lang="en-US" sz="2000" dirty="0" err="1"/>
              <a:t>aws</a:t>
            </a:r>
            <a:r>
              <a:rPr lang="en-US" sz="2000" dirty="0"/>
              <a:t> lambda or </a:t>
            </a:r>
            <a:r>
              <a:rPr lang="en-US" sz="2000" dirty="0" err="1"/>
              <a:t>cron</a:t>
            </a:r>
            <a:r>
              <a:rPr lang="en-US" sz="2000" dirty="0"/>
              <a:t> which is very cheap)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r>
              <a:rPr lang="en-US" sz="2000" dirty="0"/>
              <a:t>Need to set things up individually</a:t>
            </a:r>
          </a:p>
          <a:p>
            <a:r>
              <a:rPr lang="en-US" sz="2000" dirty="0"/>
              <a:t>Preset does not have a built-in scheduler or a built-in trigger function, but it can be integrated with external scheduling tools and trigger systems such as Apache Airflow, </a:t>
            </a:r>
            <a:r>
              <a:rPr lang="en-US" sz="2000" dirty="0" err="1"/>
              <a:t>cron</a:t>
            </a:r>
            <a:r>
              <a:rPr lang="en-US" sz="2000" dirty="0"/>
              <a:t>, and AWS Lambda.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EF1F2-507A-7600-12B9-ADB09EC4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3" y="4491104"/>
            <a:ext cx="11383434" cy="16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Normal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5CECF-F6C8-C473-1C7C-117CBC6F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8" y="1842727"/>
            <a:ext cx="10515600" cy="2488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1587180" y="4018856"/>
            <a:ext cx="678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users who just want to know about the date and the stock movement that day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5852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CA737-5389-1B76-8178-64F07C2DA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" t="38293" r="21591" b="-2936"/>
          <a:stretch/>
        </p:blipFill>
        <p:spPr>
          <a:xfrm>
            <a:off x="4866167" y="102438"/>
            <a:ext cx="6864626" cy="2115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E4A92-AD06-1BF4-14E0-B42C7098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67" y="2480495"/>
            <a:ext cx="5838118" cy="2115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67FA7-AAF7-6D96-0977-B8A043946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167" y="4858552"/>
            <a:ext cx="5778909" cy="134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AD634-6B5A-1021-D798-4DA5EF148332}"/>
              </a:ext>
            </a:extLst>
          </p:cNvPr>
          <p:cNvSpPr txBox="1"/>
          <p:nvPr/>
        </p:nvSpPr>
        <p:spPr>
          <a:xfrm>
            <a:off x="1694528" y="775336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Fact_normal_user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B14C8-0E58-31C5-E684-9D80BD81D090}"/>
              </a:ext>
            </a:extLst>
          </p:cNvPr>
          <p:cNvSpPr txBox="1"/>
          <p:nvPr/>
        </p:nvSpPr>
        <p:spPr>
          <a:xfrm>
            <a:off x="1694528" y="5528666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Dim_calender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BB61-E83B-8C6D-72BB-702B2FCB5238}"/>
              </a:ext>
            </a:extLst>
          </p:cNvPr>
          <p:cNvSpPr txBox="1"/>
          <p:nvPr/>
        </p:nvSpPr>
        <p:spPr>
          <a:xfrm>
            <a:off x="1694528" y="3538180"/>
            <a:ext cx="22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Dim_stock_daily_data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FAD634-6B5A-1021-D798-4DA5EF148332}"/>
              </a:ext>
            </a:extLst>
          </p:cNvPr>
          <p:cNvSpPr txBox="1"/>
          <p:nvPr/>
        </p:nvSpPr>
        <p:spPr>
          <a:xfrm>
            <a:off x="4650379" y="371299"/>
            <a:ext cx="329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OBT_normal_user</a:t>
            </a:r>
            <a:r>
              <a:rPr lang="en-US" dirty="0"/>
              <a:t> (one big 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A6C3D-418C-685E-0AAD-D5DF8F04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7" y="1063684"/>
            <a:ext cx="8736778" cy="49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Quants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2126676" y="4965678"/>
            <a:ext cx="67850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Quant users who wants to do some more advanced analysis, the data is already prepared for them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B9BEB-B647-1766-25F7-AEB86581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04" y="3227366"/>
            <a:ext cx="9006866" cy="14269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9E53D-DF67-1B7C-82C0-F0E524A0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93" y="1470176"/>
            <a:ext cx="7772400" cy="19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395D-E56F-B691-72D3-124FE943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/ Preset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CC77-B4F3-ECD5-5104-4B51C2BA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37" y="1601532"/>
            <a:ext cx="6860059" cy="428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9C53B-DC4D-5081-D2A3-E570519AA5BC}"/>
              </a:ext>
            </a:extLst>
          </p:cNvPr>
          <p:cNvSpPr txBox="1"/>
          <p:nvPr/>
        </p:nvSpPr>
        <p:spPr>
          <a:xfrm>
            <a:off x="5289484" y="6123543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Daily High</a:t>
            </a:r>
          </a:p>
        </p:txBody>
      </p:sp>
    </p:spTree>
    <p:extLst>
      <p:ext uri="{BB962C8B-B14F-4D97-AF65-F5344CB8AC3E}">
        <p14:creationId xmlns:p14="http://schemas.microsoft.com/office/powerpoint/2010/main" val="244916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40E-9BD0-86EC-68A0-D52FD28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B63-260C-D439-3A84-3400C314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000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selection is very important</a:t>
            </a:r>
          </a:p>
          <a:p>
            <a:pPr lvl="1"/>
            <a:r>
              <a:rPr lang="en-US" dirty="0"/>
              <a:t>I selected a live time series dataset that has limited descriptive tables beyond the stock price data</a:t>
            </a:r>
          </a:p>
          <a:p>
            <a:pPr lvl="1"/>
            <a:r>
              <a:rPr lang="en-US" dirty="0"/>
              <a:t>Really hard to work with as I need to do a lot of transformations on my own to generate more tables and gain more insights</a:t>
            </a:r>
          </a:p>
          <a:p>
            <a:r>
              <a:rPr lang="en-US" dirty="0"/>
              <a:t>DBT cloud is a headache to work with</a:t>
            </a:r>
          </a:p>
          <a:p>
            <a:pPr lvl="1"/>
            <a:r>
              <a:rPr lang="en-US" dirty="0"/>
              <a:t>Almost no tutorials on DBT cloud about their UI</a:t>
            </a:r>
          </a:p>
          <a:p>
            <a:pPr lvl="1"/>
            <a:r>
              <a:rPr lang="en-US" dirty="0"/>
              <a:t>Example: Tried to figure out how to debug for days, turns out its at the bottom left corner with no description at all</a:t>
            </a:r>
          </a:p>
          <a:p>
            <a:pPr lvl="1"/>
            <a:r>
              <a:rPr lang="en-US" dirty="0"/>
              <a:t>You also can only run DBT test 1 model at a time on the IDE (you can run all if you go to jobs)</a:t>
            </a:r>
          </a:p>
          <a:p>
            <a:pPr lvl="1"/>
            <a:r>
              <a:rPr lang="en-US" dirty="0"/>
              <a:t>Beyond that its actually pretty good.</a:t>
            </a:r>
          </a:p>
          <a:p>
            <a:pPr lvl="1"/>
            <a:r>
              <a:rPr lang="en-US" dirty="0"/>
              <a:t>Ideal for people who do not want to set up anything on </a:t>
            </a:r>
            <a:r>
              <a:rPr lang="en-US"/>
              <a:t>your computer</a:t>
            </a:r>
            <a:endParaRPr lang="en-US" dirty="0"/>
          </a:p>
          <a:p>
            <a:r>
              <a:rPr lang="en-US" dirty="0"/>
              <a:t>Set up Snowflake RBAC correctly the first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B438-77D2-E423-979D-02B6F265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470" y="1004485"/>
            <a:ext cx="3450104" cy="52557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3A2840-996A-3CC5-04BC-F4F501B0E56A}"/>
              </a:ext>
            </a:extLst>
          </p:cNvPr>
          <p:cNvCxnSpPr>
            <a:cxnSpLocks/>
          </p:cNvCxnSpPr>
          <p:nvPr/>
        </p:nvCxnSpPr>
        <p:spPr>
          <a:xfrm>
            <a:off x="6743700" y="4678680"/>
            <a:ext cx="1430054" cy="149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267BE5-B49D-25E3-AB96-D917E8F59491}"/>
              </a:ext>
            </a:extLst>
          </p:cNvPr>
          <p:cNvCxnSpPr>
            <a:cxnSpLocks/>
          </p:cNvCxnSpPr>
          <p:nvPr/>
        </p:nvCxnSpPr>
        <p:spPr>
          <a:xfrm flipV="1">
            <a:off x="6743700" y="6221384"/>
            <a:ext cx="2274145" cy="3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0F2E2-7959-2401-1B04-1C3803C5D4D7}"/>
              </a:ext>
            </a:extLst>
          </p:cNvPr>
          <p:cNvSpPr txBox="1"/>
          <p:nvPr/>
        </p:nvSpPr>
        <p:spPr>
          <a:xfrm>
            <a:off x="5999967" y="639512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CLI</a:t>
            </a:r>
          </a:p>
        </p:txBody>
      </p:sp>
    </p:spTree>
    <p:extLst>
      <p:ext uri="{BB962C8B-B14F-4D97-AF65-F5344CB8AC3E}">
        <p14:creationId xmlns:p14="http://schemas.microsoft.com/office/powerpoint/2010/main" val="31267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55C3-4A65-F17B-0559-3B4411C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7924-BEDA-1967-2742-2CA196A8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Alpaca API </a:t>
            </a:r>
          </a:p>
          <a:p>
            <a:pPr lvl="1"/>
            <a:r>
              <a:rPr lang="en-US" dirty="0"/>
              <a:t>Finance API which gives historical data of stocks</a:t>
            </a:r>
          </a:p>
          <a:p>
            <a:pPr lvl="1"/>
            <a:r>
              <a:rPr lang="en-US" dirty="0"/>
              <a:t>Live Dataset which refreshes every second</a:t>
            </a:r>
          </a:p>
          <a:p>
            <a:pPr lvl="1"/>
            <a:r>
              <a:rPr lang="en-US" dirty="0"/>
              <a:t>Downside: unpaid users cannot access the latest 15 minutes of stock data</a:t>
            </a:r>
          </a:p>
          <a:p>
            <a:pPr lvl="1"/>
            <a:endParaRPr lang="en-US" dirty="0"/>
          </a:p>
          <a:p>
            <a:r>
              <a:rPr lang="en-US" dirty="0"/>
              <a:t>Who are the data pipeline for?</a:t>
            </a:r>
          </a:p>
          <a:p>
            <a:pPr lvl="1"/>
            <a:r>
              <a:rPr lang="en-US" dirty="0"/>
              <a:t>Normal Users </a:t>
            </a:r>
          </a:p>
          <a:p>
            <a:pPr lvl="2"/>
            <a:r>
              <a:rPr lang="en-US" dirty="0"/>
              <a:t>Only concerned with the daily movement of stock prices</a:t>
            </a:r>
          </a:p>
          <a:p>
            <a:pPr lvl="1"/>
            <a:r>
              <a:rPr lang="en-US" dirty="0"/>
              <a:t>Quants </a:t>
            </a:r>
          </a:p>
          <a:p>
            <a:pPr lvl="2"/>
            <a:r>
              <a:rPr lang="en-US" dirty="0"/>
              <a:t>Basically traders from financial institutions who make use of Algo to trade the markets.</a:t>
            </a:r>
          </a:p>
          <a:p>
            <a:pPr lvl="2"/>
            <a:r>
              <a:rPr lang="en-US" dirty="0"/>
              <a:t>using it for data science and finance related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8CC-5A27-1684-1DBF-41CB57B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D3A29D-6381-FE97-3409-5030DBCF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43" y="2351079"/>
            <a:ext cx="11390313" cy="2865741"/>
          </a:xfrm>
        </p:spPr>
      </p:pic>
    </p:spTree>
    <p:extLst>
      <p:ext uri="{BB962C8B-B14F-4D97-AF65-F5344CB8AC3E}">
        <p14:creationId xmlns:p14="http://schemas.microsoft.com/office/powerpoint/2010/main" val="6045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6177-BC81-2852-FD4B-F60813D8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921D-24FE-A156-79E4-83CDC74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dataset</a:t>
            </a:r>
          </a:p>
          <a:p>
            <a:r>
              <a:rPr lang="en-US" dirty="0"/>
              <a:t>Full extract of 30 days worth of data (supposed to be 1 year) on the first extraction</a:t>
            </a:r>
          </a:p>
          <a:p>
            <a:r>
              <a:rPr lang="en-US" dirty="0"/>
              <a:t>Incremental extract of 1 day worth of data each time subsequently</a:t>
            </a:r>
          </a:p>
          <a:p>
            <a:r>
              <a:rPr lang="en-US" dirty="0"/>
              <a:t>Had to do some pretty crazy transformations to make the dataset into something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FA689-DA85-C130-82D3-07DC18AD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4" y="4679398"/>
            <a:ext cx="9746493" cy="17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8F6D-822B-5370-A99A-B97E2292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B017-94CB-89E7-3237-73550C24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/>
          <a:lstStyle/>
          <a:p>
            <a:r>
              <a:rPr lang="en-US" dirty="0"/>
              <a:t>Allows you to do pull request directly</a:t>
            </a:r>
          </a:p>
          <a:p>
            <a:r>
              <a:rPr lang="en-US" dirty="0"/>
              <a:t>Debugging is a hassle and the UI is not intuitive</a:t>
            </a:r>
          </a:p>
          <a:p>
            <a:r>
              <a:rPr lang="en-US" dirty="0"/>
              <a:t>Nonetheless, easy to set up</a:t>
            </a:r>
          </a:p>
          <a:p>
            <a:r>
              <a:rPr lang="en-US" dirty="0"/>
              <a:t>Easy to deploy</a:t>
            </a:r>
          </a:p>
          <a:p>
            <a:r>
              <a:rPr lang="en-US" dirty="0"/>
              <a:t>Allows for direct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CED57-DF67-12DF-7B2F-859D688F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" r="36043"/>
          <a:stretch/>
        </p:blipFill>
        <p:spPr>
          <a:xfrm>
            <a:off x="5581077" y="1609344"/>
            <a:ext cx="5772723" cy="43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707" cy="4351338"/>
          </a:xfrm>
        </p:spPr>
        <p:txBody>
          <a:bodyPr/>
          <a:lstStyle/>
          <a:p>
            <a:r>
              <a:rPr lang="en-US" dirty="0"/>
              <a:t>DBT tests</a:t>
            </a:r>
          </a:p>
          <a:p>
            <a:pPr lvl="1"/>
            <a:r>
              <a:rPr lang="en-US" dirty="0"/>
              <a:t>Did some simple tests only</a:t>
            </a:r>
          </a:p>
          <a:p>
            <a:pPr lvl="1"/>
            <a:r>
              <a:rPr lang="en-US" dirty="0"/>
              <a:t>Did testing on the Date column mostly because I used it as the primary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D1899-14FE-61D1-916E-51D7F486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31" y="320675"/>
            <a:ext cx="2476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transformations were done</a:t>
            </a:r>
          </a:p>
          <a:p>
            <a:r>
              <a:rPr lang="en-US" dirty="0"/>
              <a:t>Will just go through the most difficult one which is Beta</a:t>
            </a:r>
          </a:p>
        </p:txBody>
      </p:sp>
    </p:spTree>
    <p:extLst>
      <p:ext uri="{BB962C8B-B14F-4D97-AF65-F5344CB8AC3E}">
        <p14:creationId xmlns:p14="http://schemas.microsoft.com/office/powerpoint/2010/main" val="20726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526-ACB9-7D1E-080C-D672F61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CA382-ADAF-3AAA-60B9-8786AA66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745"/>
            <a:ext cx="3609625" cy="34901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4B93C-913C-5DC3-3CB0-6C395DEB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7" t="5120"/>
          <a:stretch/>
        </p:blipFill>
        <p:spPr>
          <a:xfrm>
            <a:off x="838200" y="5138928"/>
            <a:ext cx="6609233" cy="1543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11E20-CCCF-79C0-191B-1BB7F3724AE0}"/>
              </a:ext>
            </a:extLst>
          </p:cNvPr>
          <p:cNvSpPr txBox="1"/>
          <p:nvPr/>
        </p:nvSpPr>
        <p:spPr>
          <a:xfrm>
            <a:off x="4447825" y="1158210"/>
            <a:ext cx="67850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Beta is a concept that measures the expected move (volatility) in a stock relative to movements in the overall market (or referenced index).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beta greater than 1.0 suggests that the stock is more volatile than the broader market,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and a beta less than 1.0 indicates a stock with lower volatility.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Volatility is also seen as risk in finance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Reference index is SPY (S and P 500) in this case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1026" name="Picture 2" descr="Beta Formula (Top 3 Methods) | Step by Step Examples to Calculate Beta">
            <a:extLst>
              <a:ext uri="{FF2B5EF4-FFF2-40B4-BE49-F238E27FC236}">
                <a16:creationId xmlns:a16="http://schemas.microsoft.com/office/drawing/2014/main" id="{606D66E2-BBCF-1193-D4C7-B110B5DC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0" y="3073816"/>
            <a:ext cx="4206240" cy="18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2A2B1-9292-18A8-F4D9-8BBB0A77F018}"/>
              </a:ext>
            </a:extLst>
          </p:cNvPr>
          <p:cNvSpPr txBox="1"/>
          <p:nvPr/>
        </p:nvSpPr>
        <p:spPr>
          <a:xfrm>
            <a:off x="7522235" y="5538158"/>
            <a:ext cx="445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TSLA has the highest beta (volatility), and thus is the riskiest stock in this basket of stocks</a:t>
            </a:r>
          </a:p>
        </p:txBody>
      </p:sp>
    </p:spTree>
    <p:extLst>
      <p:ext uri="{BB962C8B-B14F-4D97-AF65-F5344CB8AC3E}">
        <p14:creationId xmlns:p14="http://schemas.microsoft.com/office/powerpoint/2010/main" val="16450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34B-2F74-7466-ADD8-A2E17E9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(Airflow)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38FC-5462-033A-DC92-7490DC7D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Relatively easy to use and nice to have just one dashboard and diagram for all the tasks.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Using Airflow in this use case is an overkill, not to mention pretty expensive (requires t2.medium in dev and t2.large in prod)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DEC1-2EEF-278C-E7C4-E33DBBCC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67" y="4707269"/>
            <a:ext cx="582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657</Words>
  <Application>Microsoft Macintosh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</vt:lpstr>
      <vt:lpstr>Background and Summary</vt:lpstr>
      <vt:lpstr>Data Architecture</vt:lpstr>
      <vt:lpstr>Dataset</vt:lpstr>
      <vt:lpstr>DBT Cloud</vt:lpstr>
      <vt:lpstr>DBT – DBT tests</vt:lpstr>
      <vt:lpstr>DBT – DBT Transformations</vt:lpstr>
      <vt:lpstr>Beta</vt:lpstr>
      <vt:lpstr>Data Orchestration (Airflow)</vt:lpstr>
      <vt:lpstr>Data Orchestration (Non Airflow Alternative)</vt:lpstr>
      <vt:lpstr>Dimensional Models – For Normal Users</vt:lpstr>
      <vt:lpstr>PowerPoint Presentation</vt:lpstr>
      <vt:lpstr>PowerPoint Presentation</vt:lpstr>
      <vt:lpstr>Dimensional Models – For Quants</vt:lpstr>
      <vt:lpstr>Visualization / Preset</vt:lpstr>
      <vt:lpstr>Lesson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dennis chan</dc:creator>
  <cp:lastModifiedBy>dennis chan</cp:lastModifiedBy>
  <cp:revision>35</cp:revision>
  <dcterms:created xsi:type="dcterms:W3CDTF">2023-05-02T03:27:46Z</dcterms:created>
  <dcterms:modified xsi:type="dcterms:W3CDTF">2023-05-09T06:30:44Z</dcterms:modified>
</cp:coreProperties>
</file>