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254" autoAdjust="0"/>
  </p:normalViewPr>
  <p:slideViewPr>
    <p:cSldViewPr snapToGrid="0">
      <p:cViewPr varScale="1">
        <p:scale>
          <a:sx n="64" d="100"/>
          <a:sy n="64" d="100"/>
        </p:scale>
        <p:origin x="1122" y="6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693B3-2DAF-402A-9E54-61E3DEF4873B}"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1A9C8-F8BE-45C7-A1F0-9820EB14CB0D}" type="slidenum">
              <a:rPr lang="en-US" smtClean="0"/>
              <a:t>‹#›</a:t>
            </a:fld>
            <a:endParaRPr lang="en-US"/>
          </a:p>
        </p:txBody>
      </p:sp>
    </p:spTree>
    <p:extLst>
      <p:ext uri="{BB962C8B-B14F-4D97-AF65-F5344CB8AC3E}">
        <p14:creationId xmlns:p14="http://schemas.microsoft.com/office/powerpoint/2010/main" val="30715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was a presentation, I would describe some of the statistics we found, such as the average, min and max. Then I would explain to the managers how the top 10 countries will be able to help them launch their streaming service.</a:t>
            </a:r>
          </a:p>
        </p:txBody>
      </p:sp>
      <p:sp>
        <p:nvSpPr>
          <p:cNvPr id="4" name="Slide Number Placeholder 3"/>
          <p:cNvSpPr>
            <a:spLocks noGrp="1"/>
          </p:cNvSpPr>
          <p:nvPr>
            <p:ph type="sldNum" sz="quarter" idx="5"/>
          </p:nvPr>
        </p:nvSpPr>
        <p:spPr/>
        <p:txBody>
          <a:bodyPr/>
          <a:lstStyle/>
          <a:p>
            <a:fld id="{5541A9C8-F8BE-45C7-A1F0-9820EB14CB0D}" type="slidenum">
              <a:rPr lang="en-US" smtClean="0"/>
              <a:t>3</a:t>
            </a:fld>
            <a:endParaRPr lang="en-US"/>
          </a:p>
        </p:txBody>
      </p:sp>
    </p:spTree>
    <p:extLst>
      <p:ext uri="{BB962C8B-B14F-4D97-AF65-F5344CB8AC3E}">
        <p14:creationId xmlns:p14="http://schemas.microsoft.com/office/powerpoint/2010/main" val="200136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 decided to only show the relevant tables that the stakeholders would want to see. I do not think they would be interested in which rating most customers are interested in because in the project brief they </a:t>
            </a:r>
            <a:r>
              <a:rPr lang="en-US"/>
              <a:t>were only </a:t>
            </a:r>
            <a:r>
              <a:rPr lang="en-US" dirty="0"/>
              <a:t>interested in the average rental duration. I also decided to not make a visualization in Tableau because I could easily make a table within my presentation within my PowerPoint.</a:t>
            </a:r>
          </a:p>
        </p:txBody>
      </p:sp>
      <p:sp>
        <p:nvSpPr>
          <p:cNvPr id="4" name="Slide Number Placeholder 3"/>
          <p:cNvSpPr>
            <a:spLocks noGrp="1"/>
          </p:cNvSpPr>
          <p:nvPr>
            <p:ph type="sldNum" sz="quarter" idx="5"/>
          </p:nvPr>
        </p:nvSpPr>
        <p:spPr/>
        <p:txBody>
          <a:bodyPr/>
          <a:lstStyle/>
          <a:p>
            <a:fld id="{5541A9C8-F8BE-45C7-A1F0-9820EB14CB0D}" type="slidenum">
              <a:rPr lang="en-US" smtClean="0"/>
              <a:t>4</a:t>
            </a:fld>
            <a:endParaRPr lang="en-US"/>
          </a:p>
        </p:txBody>
      </p:sp>
    </p:spTree>
    <p:extLst>
      <p:ext uri="{BB962C8B-B14F-4D97-AF65-F5344CB8AC3E}">
        <p14:creationId xmlns:p14="http://schemas.microsoft.com/office/powerpoint/2010/main" val="99790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 majority of customers can be found within Asia and the Americas. With India, China and the US holding the top number of customers. This can help us to see where we should launch our streaming service first”</a:t>
            </a:r>
          </a:p>
        </p:txBody>
      </p:sp>
      <p:sp>
        <p:nvSpPr>
          <p:cNvPr id="4" name="Slide Number Placeholder 3"/>
          <p:cNvSpPr>
            <a:spLocks noGrp="1"/>
          </p:cNvSpPr>
          <p:nvPr>
            <p:ph type="sldNum" sz="quarter" idx="5"/>
          </p:nvPr>
        </p:nvSpPr>
        <p:spPr/>
        <p:txBody>
          <a:bodyPr/>
          <a:lstStyle/>
          <a:p>
            <a:fld id="{5541A9C8-F8BE-45C7-A1F0-9820EB14CB0D}" type="slidenum">
              <a:rPr lang="en-US" smtClean="0"/>
              <a:t>5</a:t>
            </a:fld>
            <a:endParaRPr lang="en-US"/>
          </a:p>
        </p:txBody>
      </p:sp>
    </p:spTree>
    <p:extLst>
      <p:ext uri="{BB962C8B-B14F-4D97-AF65-F5344CB8AC3E}">
        <p14:creationId xmlns:p14="http://schemas.microsoft.com/office/powerpoint/2010/main" val="298362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probably would not show it to the stakeholders, but it doesn’t tell us a lot of valuable information. As you can see, the top amount of customers found within a city are 2. It just is not enough information to gain insights for the company. To make this information more useful, what I would do is expand the number of cities that we are looking at to 50. Along with that see how much money is being made in each city opposed to how many customers are in each city.</a:t>
            </a:r>
          </a:p>
        </p:txBody>
      </p:sp>
      <p:sp>
        <p:nvSpPr>
          <p:cNvPr id="4" name="Slide Number Placeholder 3"/>
          <p:cNvSpPr>
            <a:spLocks noGrp="1"/>
          </p:cNvSpPr>
          <p:nvPr>
            <p:ph type="sldNum" sz="quarter" idx="5"/>
          </p:nvPr>
        </p:nvSpPr>
        <p:spPr/>
        <p:txBody>
          <a:bodyPr/>
          <a:lstStyle/>
          <a:p>
            <a:fld id="{5541A9C8-F8BE-45C7-A1F0-9820EB14CB0D}" type="slidenum">
              <a:rPr lang="en-US" smtClean="0"/>
              <a:t>6</a:t>
            </a:fld>
            <a:endParaRPr lang="en-US"/>
          </a:p>
        </p:txBody>
      </p:sp>
    </p:spTree>
    <p:extLst>
      <p:ext uri="{BB962C8B-B14F-4D97-AF65-F5344CB8AC3E}">
        <p14:creationId xmlns:p14="http://schemas.microsoft.com/office/powerpoint/2010/main" val="38131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ABB1-14F3-42B3-8B90-0B5B909FD6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D7B21-9BAE-405D-8046-8D8106AFC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32011F-8F66-4ECC-B90E-A1C5BC8EA710}"/>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884E0724-C55C-4A1F-AFAF-34E2D21F1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44463-3B04-45FD-86C0-D81A35AD462A}"/>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137378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9266-5CB0-4FB5-958D-2202C991E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2FA30-0C99-4A09-A3E9-09F778D45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03061-9011-4079-9CD2-09A582893929}"/>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B8F5789F-4C50-4B6D-9D7E-DE74C683E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7A39A-097E-42AF-8FFC-D618CE084BF7}"/>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164319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1BB8E-F3E9-457A-9FB7-31D109CB35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A0CA8-A270-4C95-9B67-29A3030E8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A4049-7BF7-43E7-AB6D-F42C0B318F9F}"/>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0D256288-3A42-46D4-A12F-0BA1B8519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8E906-8011-45E9-8950-57E87AFE05C1}"/>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63814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C587-73FD-43E0-9631-44BD3CE52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5DCDD-B2F5-40DE-855D-FA7569046E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B5472-12D3-463F-9E7A-B13AC51ECA24}"/>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0872C939-27AD-4183-A891-3F9478A0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951E6-549E-4E6D-8275-DD1CFDDEF744}"/>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30156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8E1F-F2F9-47C7-8DD5-0CF616795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C4CBCF-CBFB-47F7-ABB8-C4DB8365B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C5310-4C80-42D7-912E-5D73837AF2F7}"/>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E8B32A0F-06FB-4B7E-A328-30C13CE79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FBBB7-EE8A-4961-83BD-4845A6498149}"/>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376420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E22A-69DB-4AF6-BE8C-75AC830DD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4E100-4E47-4767-BBFC-D2B45A2B7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28A0D-1583-4C05-A944-4C3034FDD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519AA-4257-4702-AA2D-309B0A5E0EE8}"/>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6" name="Footer Placeholder 5">
            <a:extLst>
              <a:ext uri="{FF2B5EF4-FFF2-40B4-BE49-F238E27FC236}">
                <a16:creationId xmlns:a16="http://schemas.microsoft.com/office/drawing/2014/main" id="{AABF0C78-C811-4DFE-A120-EFF5CD2EB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67D6B-75E9-4B85-A63C-F532B5E38FA9}"/>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17233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B4B-FCC6-4BF6-9D78-A1BE0EC016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1522BF-7F4A-4272-8627-65402FBE6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A1569D-EB36-4D1A-A7FA-D6AC3CF65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65C5BA-C3D7-4621-9A89-B63B6D275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265CD-7D09-4C58-9F2A-7523D5492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A8341-58EC-4FF2-99DF-907E6ABA85D4}"/>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8" name="Footer Placeholder 7">
            <a:extLst>
              <a:ext uri="{FF2B5EF4-FFF2-40B4-BE49-F238E27FC236}">
                <a16:creationId xmlns:a16="http://schemas.microsoft.com/office/drawing/2014/main" id="{78AE66EE-0B3B-4F47-BB22-AB1D566442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02CD2-350F-48EE-AF4F-5CA4946BF2FE}"/>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135064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2B6-087A-42E0-8D43-782DB5B78C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BF32D-0A5A-417F-92F2-8D72910E6AE8}"/>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4" name="Footer Placeholder 3">
            <a:extLst>
              <a:ext uri="{FF2B5EF4-FFF2-40B4-BE49-F238E27FC236}">
                <a16:creationId xmlns:a16="http://schemas.microsoft.com/office/drawing/2014/main" id="{323DA1E0-4C8B-433B-83CC-55C062846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C0755-3D8E-4589-B932-F105F47E3430}"/>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238698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6BD98-B857-44DC-A67A-46A14C527C28}"/>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3" name="Footer Placeholder 2">
            <a:extLst>
              <a:ext uri="{FF2B5EF4-FFF2-40B4-BE49-F238E27FC236}">
                <a16:creationId xmlns:a16="http://schemas.microsoft.com/office/drawing/2014/main" id="{FA5ED42D-A90D-4512-967D-BF3CD4E72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6EDEFA-C23C-4AD5-BB59-235437F33863}"/>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29842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013C-B6FC-4D34-A696-C1A4EBB67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035B5-D21F-462B-9994-277B556BA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060114-8EF1-41D8-9AAB-DA25AD127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7F4BD-8D66-416D-89F3-08758CE81EDB}"/>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6" name="Footer Placeholder 5">
            <a:extLst>
              <a:ext uri="{FF2B5EF4-FFF2-40B4-BE49-F238E27FC236}">
                <a16:creationId xmlns:a16="http://schemas.microsoft.com/office/drawing/2014/main" id="{62D59CA3-FACB-4AC6-A788-7EB708B75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D9B25-749A-4209-838C-C733ECA9ED8E}"/>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14853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3C8E-215B-482E-B7FE-BBC59AF91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1C9505-E996-49EB-A09B-E405359C1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A6144-0306-4770-ACDD-5DE1CA2FB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EDC6E-6432-454F-8E74-8BA3C64CE0AC}"/>
              </a:ext>
            </a:extLst>
          </p:cNvPr>
          <p:cNvSpPr>
            <a:spLocks noGrp="1"/>
          </p:cNvSpPr>
          <p:nvPr>
            <p:ph type="dt" sz="half" idx="10"/>
          </p:nvPr>
        </p:nvSpPr>
        <p:spPr/>
        <p:txBody>
          <a:bodyPr/>
          <a:lstStyle/>
          <a:p>
            <a:fld id="{8F745DD3-182A-4996-A75C-83D3F7A59E34}" type="datetimeFigureOut">
              <a:rPr lang="en-US" smtClean="0"/>
              <a:t>3/30/2021</a:t>
            </a:fld>
            <a:endParaRPr lang="en-US"/>
          </a:p>
        </p:txBody>
      </p:sp>
      <p:sp>
        <p:nvSpPr>
          <p:cNvPr id="6" name="Footer Placeholder 5">
            <a:extLst>
              <a:ext uri="{FF2B5EF4-FFF2-40B4-BE49-F238E27FC236}">
                <a16:creationId xmlns:a16="http://schemas.microsoft.com/office/drawing/2014/main" id="{FD995882-2C35-46CC-B2C8-9D627FC58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56BA5-5CFC-4DD8-8797-239612CF58F7}"/>
              </a:ext>
            </a:extLst>
          </p:cNvPr>
          <p:cNvSpPr>
            <a:spLocks noGrp="1"/>
          </p:cNvSpPr>
          <p:nvPr>
            <p:ph type="sldNum" sz="quarter" idx="12"/>
          </p:nvPr>
        </p:nvSpPr>
        <p:spPr/>
        <p:txBody>
          <a:bodyPr/>
          <a:lstStyle/>
          <a:p>
            <a:fld id="{A21AF959-68E7-4B10-B4DF-BF0CFEB9650D}" type="slidenum">
              <a:rPr lang="en-US" smtClean="0"/>
              <a:t>‹#›</a:t>
            </a:fld>
            <a:endParaRPr lang="en-US"/>
          </a:p>
        </p:txBody>
      </p:sp>
    </p:spTree>
    <p:extLst>
      <p:ext uri="{BB962C8B-B14F-4D97-AF65-F5344CB8AC3E}">
        <p14:creationId xmlns:p14="http://schemas.microsoft.com/office/powerpoint/2010/main" val="2329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35314-2158-4FBE-B9D9-26250C0F0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D5E39-A275-4EE2-9289-17A0E31F6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4479B-5275-45F9-810D-2F61BE95D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45DD3-182A-4996-A75C-83D3F7A59E34}" type="datetimeFigureOut">
              <a:rPr lang="en-US" smtClean="0"/>
              <a:t>3/30/2021</a:t>
            </a:fld>
            <a:endParaRPr lang="en-US"/>
          </a:p>
        </p:txBody>
      </p:sp>
      <p:sp>
        <p:nvSpPr>
          <p:cNvPr id="5" name="Footer Placeholder 4">
            <a:extLst>
              <a:ext uri="{FF2B5EF4-FFF2-40B4-BE49-F238E27FC236}">
                <a16:creationId xmlns:a16="http://schemas.microsoft.com/office/drawing/2014/main" id="{57421246-2FB4-4685-A090-9554D118A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A11B5E-E4D9-48AA-9A2E-EABAAFB11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AF959-68E7-4B10-B4DF-BF0CFEB9650D}" type="slidenum">
              <a:rPr lang="en-US" smtClean="0"/>
              <a:t>‹#›</a:t>
            </a:fld>
            <a:endParaRPr lang="en-US"/>
          </a:p>
        </p:txBody>
      </p:sp>
    </p:spTree>
    <p:extLst>
      <p:ext uri="{BB962C8B-B14F-4D97-AF65-F5344CB8AC3E}">
        <p14:creationId xmlns:p14="http://schemas.microsoft.com/office/powerpoint/2010/main" val="17666802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carter.hofseth#!/vizhome/3_10-Step2/Top10Cities" TargetMode="External"/><Relationship Id="rId2" Type="http://schemas.openxmlformats.org/officeDocument/2006/relationships/hyperlink" Target="https://public.tableau.com/profile/carter.hofseth#!/vizhome/3_10-CarterHofseth/CountofCustomers" TargetMode="External"/><Relationship Id="rId1" Type="http://schemas.openxmlformats.org/officeDocument/2006/relationships/slideLayout" Target="../slideLayouts/slideLayout2.xml"/><Relationship Id="rId4" Type="http://schemas.openxmlformats.org/officeDocument/2006/relationships/hyperlink" Target="https://public.tableau.com/profile/carter.hofseth#!/vizhome/3_10-Step3/Top5Custom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7261D6-17BD-411B-9883-DBA610CFB74F}"/>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Rockbuster Movie</a:t>
            </a:r>
            <a:br>
              <a:rPr lang="en-US" sz="6600">
                <a:solidFill>
                  <a:srgbClr val="FFFFFF"/>
                </a:solidFill>
              </a:rPr>
            </a:br>
            <a:r>
              <a:rPr lang="en-US" sz="6600">
                <a:solidFill>
                  <a:srgbClr val="FFFFFF"/>
                </a:solidFill>
              </a:rPr>
              <a:t>Rental Analysis</a:t>
            </a:r>
          </a:p>
        </p:txBody>
      </p:sp>
      <p:sp>
        <p:nvSpPr>
          <p:cNvPr id="3" name="Subtitle 2">
            <a:extLst>
              <a:ext uri="{FF2B5EF4-FFF2-40B4-BE49-F238E27FC236}">
                <a16:creationId xmlns:a16="http://schemas.microsoft.com/office/drawing/2014/main" id="{A7F4835F-3697-4C99-B041-552A8672AA38}"/>
              </a:ext>
            </a:extLst>
          </p:cNvPr>
          <p:cNvSpPr>
            <a:spLocks noGrp="1"/>
          </p:cNvSpPr>
          <p:nvPr>
            <p:ph type="subTitle" idx="1"/>
          </p:nvPr>
        </p:nvSpPr>
        <p:spPr>
          <a:xfrm>
            <a:off x="1987499" y="4810308"/>
            <a:ext cx="9003022" cy="1076551"/>
          </a:xfrm>
        </p:spPr>
        <p:txBody>
          <a:bodyPr>
            <a:normAutofit/>
          </a:bodyPr>
          <a:lstStyle/>
          <a:p>
            <a:pPr algn="l"/>
            <a:endParaRPr lang="en-US"/>
          </a:p>
        </p:txBody>
      </p:sp>
    </p:spTree>
    <p:extLst>
      <p:ext uri="{BB962C8B-B14F-4D97-AF65-F5344CB8AC3E}">
        <p14:creationId xmlns:p14="http://schemas.microsoft.com/office/powerpoint/2010/main" val="377477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4E966E-8381-40C1-908C-DC0945E32AB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Why did an analysis need to be taken?</a:t>
            </a:r>
          </a:p>
        </p:txBody>
      </p:sp>
      <p:sp>
        <p:nvSpPr>
          <p:cNvPr id="3" name="Content Placeholder 2">
            <a:extLst>
              <a:ext uri="{FF2B5EF4-FFF2-40B4-BE49-F238E27FC236}">
                <a16:creationId xmlns:a16="http://schemas.microsoft.com/office/drawing/2014/main" id="{1117E329-CDBA-4B76-B383-DAC6D2DED6E0}"/>
              </a:ext>
            </a:extLst>
          </p:cNvPr>
          <p:cNvSpPr>
            <a:spLocks noGrp="1"/>
          </p:cNvSpPr>
          <p:nvPr>
            <p:ph idx="1"/>
          </p:nvPr>
        </p:nvSpPr>
        <p:spPr>
          <a:xfrm>
            <a:off x="1367624" y="2490436"/>
            <a:ext cx="9708995" cy="3567173"/>
          </a:xfrm>
        </p:spPr>
        <p:txBody>
          <a:bodyPr anchor="ctr">
            <a:normAutofit/>
          </a:bodyPr>
          <a:lstStyle/>
          <a:p>
            <a:r>
              <a:rPr lang="en-US" sz="2400"/>
              <a:t>Streaming services such as Netlfix are stiff competition to the company, we plan to launch our own streaming service</a:t>
            </a:r>
          </a:p>
          <a:p>
            <a:endParaRPr lang="en-US" sz="2400"/>
          </a:p>
          <a:p>
            <a:r>
              <a:rPr lang="en-US" sz="2400"/>
              <a:t>In order to learn new insights into launching our own streaming service, we need to load the data into RDBMS in order to analyze the data</a:t>
            </a:r>
          </a:p>
          <a:p>
            <a:endParaRPr lang="en-US" sz="2400"/>
          </a:p>
          <a:p>
            <a:r>
              <a:rPr lang="en-US" sz="2400"/>
              <a:t>This will allow us to answer questions that each department may have</a:t>
            </a:r>
          </a:p>
        </p:txBody>
      </p:sp>
    </p:spTree>
    <p:extLst>
      <p:ext uri="{BB962C8B-B14F-4D97-AF65-F5344CB8AC3E}">
        <p14:creationId xmlns:p14="http://schemas.microsoft.com/office/powerpoint/2010/main" val="426994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010E463-FE26-44FB-868E-1C93FEE1259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Our Findings</a:t>
            </a:r>
          </a:p>
        </p:txBody>
      </p:sp>
      <p:sp>
        <p:nvSpPr>
          <p:cNvPr id="3" name="Content Placeholder 2">
            <a:extLst>
              <a:ext uri="{FF2B5EF4-FFF2-40B4-BE49-F238E27FC236}">
                <a16:creationId xmlns:a16="http://schemas.microsoft.com/office/drawing/2014/main" id="{9B3981BE-2C88-45EC-AD6E-6CFB1D8004DB}"/>
              </a:ext>
            </a:extLst>
          </p:cNvPr>
          <p:cNvSpPr>
            <a:spLocks noGrp="1"/>
          </p:cNvSpPr>
          <p:nvPr>
            <p:ph idx="1"/>
          </p:nvPr>
        </p:nvSpPr>
        <p:spPr>
          <a:xfrm>
            <a:off x="1367624" y="2490436"/>
            <a:ext cx="9708995" cy="3567173"/>
          </a:xfrm>
        </p:spPr>
        <p:txBody>
          <a:bodyPr anchor="ctr">
            <a:normAutofit/>
          </a:bodyPr>
          <a:lstStyle/>
          <a:p>
            <a:r>
              <a:rPr lang="en-US" sz="2400"/>
              <a:t>Descriptive analysis (statistical analysis) of various films and customers</a:t>
            </a:r>
          </a:p>
          <a:p>
            <a:endParaRPr lang="en-US" sz="2400"/>
          </a:p>
          <a:p>
            <a:r>
              <a:rPr lang="en-US" sz="2400"/>
              <a:t>Countries with the top customers</a:t>
            </a:r>
          </a:p>
          <a:p>
            <a:endParaRPr lang="en-US" sz="2400"/>
          </a:p>
          <a:p>
            <a:r>
              <a:rPr lang="en-US" sz="2400"/>
              <a:t>Cities with the most customers</a:t>
            </a:r>
          </a:p>
          <a:p>
            <a:endParaRPr lang="en-US" sz="2400"/>
          </a:p>
          <a:p>
            <a:r>
              <a:rPr lang="en-US" sz="2400"/>
              <a:t>Amount paid by the top 5 customers</a:t>
            </a:r>
          </a:p>
        </p:txBody>
      </p:sp>
    </p:spTree>
    <p:extLst>
      <p:ext uri="{BB962C8B-B14F-4D97-AF65-F5344CB8AC3E}">
        <p14:creationId xmlns:p14="http://schemas.microsoft.com/office/powerpoint/2010/main" val="55174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0B1DC58-A895-4A2A-9DCA-2F8E25F27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B64586EA-5688-4E08-B0F6-4ECBA7DB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9B5BAD76-C19F-427C-B64D-761CEF800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1D1C5B-B2F3-4F14-8BA3-C973F905A469}"/>
              </a:ext>
            </a:extLst>
          </p:cNvPr>
          <p:cNvSpPr>
            <a:spLocks noGrp="1"/>
          </p:cNvSpPr>
          <p:nvPr>
            <p:ph type="title"/>
          </p:nvPr>
        </p:nvSpPr>
        <p:spPr>
          <a:xfrm>
            <a:off x="643467" y="4347775"/>
            <a:ext cx="8139026" cy="1461893"/>
          </a:xfrm>
        </p:spPr>
        <p:txBody>
          <a:bodyPr>
            <a:normAutofit/>
          </a:bodyPr>
          <a:lstStyle/>
          <a:p>
            <a:r>
              <a:rPr lang="en-US">
                <a:solidFill>
                  <a:srgbClr val="FFFFFF"/>
                </a:solidFill>
              </a:rPr>
              <a:t>Descriptive Analysis</a:t>
            </a:r>
          </a:p>
        </p:txBody>
      </p:sp>
      <p:sp>
        <p:nvSpPr>
          <p:cNvPr id="24" name="Rectangle 8">
            <a:extLst>
              <a:ext uri="{FF2B5EF4-FFF2-40B4-BE49-F238E27FC236}">
                <a16:creationId xmlns:a16="http://schemas.microsoft.com/office/drawing/2014/main" id="{44FC486C-8383-454B-A1FD-5742D56AF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58941" y="4377267"/>
            <a:ext cx="313001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8">
            <a:extLst>
              <a:ext uri="{FF2B5EF4-FFF2-40B4-BE49-F238E27FC236}">
                <a16:creationId xmlns:a16="http://schemas.microsoft.com/office/drawing/2014/main" id="{B8834045-DD28-4B4D-A2F7-BADC7504FCB7}"/>
              </a:ext>
            </a:extLst>
          </p:cNvPr>
          <p:cNvGraphicFramePr>
            <a:graphicFrameLocks noGrp="1"/>
          </p:cNvGraphicFramePr>
          <p:nvPr>
            <p:ph idx="1"/>
            <p:extLst>
              <p:ext uri="{D42A27DB-BD31-4B8C-83A1-F6EECF244321}">
                <p14:modId xmlns:p14="http://schemas.microsoft.com/office/powerpoint/2010/main" val="2167157221"/>
              </p:ext>
            </p:extLst>
          </p:nvPr>
        </p:nvGraphicFramePr>
        <p:xfrm>
          <a:off x="678773" y="760233"/>
          <a:ext cx="10831407" cy="2950464"/>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1204912784"/>
                    </a:ext>
                  </a:extLst>
                </a:gridCol>
                <a:gridCol w="2393527">
                  <a:extLst>
                    <a:ext uri="{9D8B030D-6E8A-4147-A177-3AD203B41FA5}">
                      <a16:colId xmlns:a16="http://schemas.microsoft.com/office/drawing/2014/main" val="1842605307"/>
                    </a:ext>
                  </a:extLst>
                </a:gridCol>
                <a:gridCol w="2277110">
                  <a:extLst>
                    <a:ext uri="{9D8B030D-6E8A-4147-A177-3AD203B41FA5}">
                      <a16:colId xmlns:a16="http://schemas.microsoft.com/office/drawing/2014/main" val="1338848451"/>
                    </a:ext>
                  </a:extLst>
                </a:gridCol>
                <a:gridCol w="2137410">
                  <a:extLst>
                    <a:ext uri="{9D8B030D-6E8A-4147-A177-3AD203B41FA5}">
                      <a16:colId xmlns:a16="http://schemas.microsoft.com/office/drawing/2014/main" val="3736655620"/>
                    </a:ext>
                  </a:extLst>
                </a:gridCol>
              </a:tblGrid>
              <a:tr h="737616">
                <a:tc>
                  <a:txBody>
                    <a:bodyPr/>
                    <a:lstStyle/>
                    <a:p>
                      <a:r>
                        <a:rPr lang="en-US" sz="3300"/>
                        <a:t>Name</a:t>
                      </a:r>
                    </a:p>
                  </a:txBody>
                  <a:tcPr marL="167640" marR="167640" marT="83820" marB="83820"/>
                </a:tc>
                <a:tc>
                  <a:txBody>
                    <a:bodyPr/>
                    <a:lstStyle/>
                    <a:p>
                      <a:r>
                        <a:rPr lang="en-US" sz="3300"/>
                        <a:t>Maximum</a:t>
                      </a:r>
                    </a:p>
                  </a:txBody>
                  <a:tcPr marL="167640" marR="167640" marT="83820" marB="83820"/>
                </a:tc>
                <a:tc>
                  <a:txBody>
                    <a:bodyPr/>
                    <a:lstStyle/>
                    <a:p>
                      <a:r>
                        <a:rPr lang="en-US" sz="3300"/>
                        <a:t>Minimum</a:t>
                      </a:r>
                    </a:p>
                  </a:txBody>
                  <a:tcPr marL="167640" marR="167640" marT="83820" marB="83820"/>
                </a:tc>
                <a:tc>
                  <a:txBody>
                    <a:bodyPr/>
                    <a:lstStyle/>
                    <a:p>
                      <a:r>
                        <a:rPr lang="en-US" sz="3300"/>
                        <a:t>Average</a:t>
                      </a:r>
                    </a:p>
                  </a:txBody>
                  <a:tcPr marL="167640" marR="167640" marT="83820" marB="83820"/>
                </a:tc>
                <a:extLst>
                  <a:ext uri="{0D108BD9-81ED-4DB2-BD59-A6C34878D82A}">
                    <a16:rowId xmlns:a16="http://schemas.microsoft.com/office/drawing/2014/main" val="1255509957"/>
                  </a:ext>
                </a:extLst>
              </a:tr>
              <a:tr h="737616">
                <a:tc>
                  <a:txBody>
                    <a:bodyPr/>
                    <a:lstStyle/>
                    <a:p>
                      <a:r>
                        <a:rPr lang="en-US" sz="3300"/>
                        <a:t>Rental Duration</a:t>
                      </a:r>
                    </a:p>
                  </a:txBody>
                  <a:tcPr marL="167640" marR="167640" marT="83820" marB="83820"/>
                </a:tc>
                <a:tc>
                  <a:txBody>
                    <a:bodyPr/>
                    <a:lstStyle/>
                    <a:p>
                      <a:r>
                        <a:rPr lang="en-US" sz="3300"/>
                        <a:t>7 days</a:t>
                      </a:r>
                    </a:p>
                  </a:txBody>
                  <a:tcPr marL="167640" marR="167640" marT="83820" marB="83820"/>
                </a:tc>
                <a:tc>
                  <a:txBody>
                    <a:bodyPr/>
                    <a:lstStyle/>
                    <a:p>
                      <a:r>
                        <a:rPr lang="en-US" sz="3300"/>
                        <a:t>3 days</a:t>
                      </a:r>
                    </a:p>
                  </a:txBody>
                  <a:tcPr marL="167640" marR="167640" marT="83820" marB="83820"/>
                </a:tc>
                <a:tc>
                  <a:txBody>
                    <a:bodyPr/>
                    <a:lstStyle/>
                    <a:p>
                      <a:r>
                        <a:rPr lang="en-US" sz="3300"/>
                        <a:t>5 days</a:t>
                      </a:r>
                    </a:p>
                  </a:txBody>
                  <a:tcPr marL="167640" marR="167640" marT="83820" marB="83820"/>
                </a:tc>
                <a:extLst>
                  <a:ext uri="{0D108BD9-81ED-4DB2-BD59-A6C34878D82A}">
                    <a16:rowId xmlns:a16="http://schemas.microsoft.com/office/drawing/2014/main" val="3965335876"/>
                  </a:ext>
                </a:extLst>
              </a:tr>
              <a:tr h="737616">
                <a:tc>
                  <a:txBody>
                    <a:bodyPr/>
                    <a:lstStyle/>
                    <a:p>
                      <a:r>
                        <a:rPr lang="en-US" sz="3300" dirty="0"/>
                        <a:t>Rental Rate</a:t>
                      </a:r>
                    </a:p>
                  </a:txBody>
                  <a:tcPr marL="167640" marR="167640" marT="83820" marB="83820"/>
                </a:tc>
                <a:tc>
                  <a:txBody>
                    <a:bodyPr/>
                    <a:lstStyle/>
                    <a:p>
                      <a:r>
                        <a:rPr lang="en-US" sz="3300"/>
                        <a:t>$0.99</a:t>
                      </a:r>
                    </a:p>
                  </a:txBody>
                  <a:tcPr marL="167640" marR="167640" marT="83820" marB="83820"/>
                </a:tc>
                <a:tc>
                  <a:txBody>
                    <a:bodyPr/>
                    <a:lstStyle/>
                    <a:p>
                      <a:r>
                        <a:rPr lang="en-US" sz="3300"/>
                        <a:t>$4.99</a:t>
                      </a:r>
                    </a:p>
                  </a:txBody>
                  <a:tcPr marL="167640" marR="167640" marT="83820" marB="83820"/>
                </a:tc>
                <a:tc>
                  <a:txBody>
                    <a:bodyPr/>
                    <a:lstStyle/>
                    <a:p>
                      <a:r>
                        <a:rPr lang="en-US" sz="3300"/>
                        <a:t>$2.98</a:t>
                      </a:r>
                    </a:p>
                  </a:txBody>
                  <a:tcPr marL="167640" marR="167640" marT="83820" marB="83820"/>
                </a:tc>
                <a:extLst>
                  <a:ext uri="{0D108BD9-81ED-4DB2-BD59-A6C34878D82A}">
                    <a16:rowId xmlns:a16="http://schemas.microsoft.com/office/drawing/2014/main" val="1867930261"/>
                  </a:ext>
                </a:extLst>
              </a:tr>
              <a:tr h="737616">
                <a:tc>
                  <a:txBody>
                    <a:bodyPr/>
                    <a:lstStyle/>
                    <a:p>
                      <a:r>
                        <a:rPr lang="en-US" sz="3300"/>
                        <a:t>Replacement Cost</a:t>
                      </a:r>
                    </a:p>
                  </a:txBody>
                  <a:tcPr marL="167640" marR="167640" marT="83820" marB="83820"/>
                </a:tc>
                <a:tc>
                  <a:txBody>
                    <a:bodyPr/>
                    <a:lstStyle/>
                    <a:p>
                      <a:r>
                        <a:rPr lang="en-US" sz="3300"/>
                        <a:t>$9.99</a:t>
                      </a:r>
                    </a:p>
                  </a:txBody>
                  <a:tcPr marL="167640" marR="167640" marT="83820" marB="83820"/>
                </a:tc>
                <a:tc>
                  <a:txBody>
                    <a:bodyPr/>
                    <a:lstStyle/>
                    <a:p>
                      <a:r>
                        <a:rPr lang="en-US" sz="3300"/>
                        <a:t>$29.99</a:t>
                      </a:r>
                    </a:p>
                  </a:txBody>
                  <a:tcPr marL="167640" marR="167640" marT="83820" marB="83820"/>
                </a:tc>
                <a:tc>
                  <a:txBody>
                    <a:bodyPr/>
                    <a:lstStyle/>
                    <a:p>
                      <a:r>
                        <a:rPr lang="en-US" sz="3300" dirty="0"/>
                        <a:t>$19.98</a:t>
                      </a:r>
                    </a:p>
                  </a:txBody>
                  <a:tcPr marL="167640" marR="167640" marT="83820" marB="83820"/>
                </a:tc>
                <a:extLst>
                  <a:ext uri="{0D108BD9-81ED-4DB2-BD59-A6C34878D82A}">
                    <a16:rowId xmlns:a16="http://schemas.microsoft.com/office/drawing/2014/main" val="2314737306"/>
                  </a:ext>
                </a:extLst>
              </a:tr>
            </a:tbl>
          </a:graphicData>
        </a:graphic>
      </p:graphicFrame>
    </p:spTree>
    <p:extLst>
      <p:ext uri="{BB962C8B-B14F-4D97-AF65-F5344CB8AC3E}">
        <p14:creationId xmlns:p14="http://schemas.microsoft.com/office/powerpoint/2010/main" val="336219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0B1A-73D6-4852-8A3E-A3E941D9BAA0}"/>
              </a:ext>
            </a:extLst>
          </p:cNvPr>
          <p:cNvSpPr>
            <a:spLocks noGrp="1"/>
          </p:cNvSpPr>
          <p:nvPr>
            <p:ph type="title"/>
          </p:nvPr>
        </p:nvSpPr>
        <p:spPr/>
        <p:txBody>
          <a:bodyPr anchor="t">
            <a:normAutofit/>
          </a:bodyPr>
          <a:lstStyle/>
          <a:p>
            <a:endParaRPr lang="en-US" dirty="0"/>
          </a:p>
        </p:txBody>
      </p:sp>
      <p:pic>
        <p:nvPicPr>
          <p:cNvPr id="5" name="Content Placeholder 4" descr="Map&#10;&#10;Description automatically generated">
            <a:extLst>
              <a:ext uri="{FF2B5EF4-FFF2-40B4-BE49-F238E27FC236}">
                <a16:creationId xmlns:a16="http://schemas.microsoft.com/office/drawing/2014/main" id="{4B480C62-9939-460C-A385-D06FFF268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37" y="294421"/>
            <a:ext cx="11450520" cy="6269158"/>
          </a:xfrm>
          <a:prstGeom prst="rect">
            <a:avLst/>
          </a:prstGeom>
        </p:spPr>
      </p:pic>
    </p:spTree>
    <p:extLst>
      <p:ext uri="{BB962C8B-B14F-4D97-AF65-F5344CB8AC3E}">
        <p14:creationId xmlns:p14="http://schemas.microsoft.com/office/powerpoint/2010/main" val="7515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74B4-F99F-4878-9566-2D5E9CDB5E9A}"/>
              </a:ext>
            </a:extLst>
          </p:cNvPr>
          <p:cNvSpPr>
            <a:spLocks noGrp="1"/>
          </p:cNvSpPr>
          <p:nvPr>
            <p:ph type="title"/>
          </p:nvPr>
        </p:nvSpPr>
        <p:spPr/>
        <p:txBody>
          <a:bodyPr/>
          <a:lstStyle/>
          <a:p>
            <a:endParaRPr lang="en-US"/>
          </a:p>
        </p:txBody>
      </p:sp>
      <p:pic>
        <p:nvPicPr>
          <p:cNvPr id="9" name="Content Placeholder 8" descr="Map&#10;&#10;Description automatically generated">
            <a:extLst>
              <a:ext uri="{FF2B5EF4-FFF2-40B4-BE49-F238E27FC236}">
                <a16:creationId xmlns:a16="http://schemas.microsoft.com/office/drawing/2014/main" id="{2E61F042-6855-4A1B-9796-4D057EEC5E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053" y="90131"/>
            <a:ext cx="11985056" cy="6478619"/>
          </a:xfrm>
        </p:spPr>
      </p:pic>
    </p:spTree>
    <p:extLst>
      <p:ext uri="{BB962C8B-B14F-4D97-AF65-F5344CB8AC3E}">
        <p14:creationId xmlns:p14="http://schemas.microsoft.com/office/powerpoint/2010/main" val="11509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C680B623-5F6B-4E27-8C2D-D952D9609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393439"/>
            <a:ext cx="6519391" cy="4071121"/>
          </a:xfrm>
          <a:prstGeom prst="rect">
            <a:avLst/>
          </a:prstGeom>
        </p:spPr>
      </p:pic>
      <p:sp>
        <p:nvSpPr>
          <p:cNvPr id="58"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Content Placeholder 8">
            <a:extLst>
              <a:ext uri="{FF2B5EF4-FFF2-40B4-BE49-F238E27FC236}">
                <a16:creationId xmlns:a16="http://schemas.microsoft.com/office/drawing/2014/main" id="{D85B50A2-90C7-4741-99DC-5B8E6786E7E9}"/>
              </a:ext>
            </a:extLst>
          </p:cNvPr>
          <p:cNvSpPr>
            <a:spLocks noGrp="1"/>
          </p:cNvSpPr>
          <p:nvPr>
            <p:ph idx="1"/>
          </p:nvPr>
        </p:nvSpPr>
        <p:spPr>
          <a:xfrm>
            <a:off x="7835105" y="3072208"/>
            <a:ext cx="3264916" cy="2660684"/>
          </a:xfrm>
        </p:spPr>
        <p:txBody>
          <a:bodyPr anchor="t">
            <a:normAutofit/>
          </a:bodyPr>
          <a:lstStyle/>
          <a:p>
            <a:endParaRPr lang="en-US" sz="2000" dirty="0">
              <a:solidFill>
                <a:srgbClr val="FFFFFF"/>
              </a:solidFill>
            </a:endParaRPr>
          </a:p>
        </p:txBody>
      </p:sp>
      <p:sp>
        <p:nvSpPr>
          <p:cNvPr id="64"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226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F8D-D775-4079-B3F6-AF6AF37C9A5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D4C0FDA-5269-4113-8017-10C380774182}"/>
              </a:ext>
            </a:extLst>
          </p:cNvPr>
          <p:cNvSpPr>
            <a:spLocks noGrp="1"/>
          </p:cNvSpPr>
          <p:nvPr>
            <p:ph idx="1"/>
          </p:nvPr>
        </p:nvSpPr>
        <p:spPr/>
        <p:txBody>
          <a:bodyPr/>
          <a:lstStyle/>
          <a:p>
            <a:r>
              <a:rPr lang="en-US" dirty="0"/>
              <a:t>First target roll-out of the streaming service in the U.S</a:t>
            </a:r>
          </a:p>
          <a:p>
            <a:pPr lvl="1"/>
            <a:r>
              <a:rPr lang="en-US" dirty="0"/>
              <a:t>In the top 3 countries with most customers</a:t>
            </a:r>
          </a:p>
          <a:p>
            <a:pPr lvl="1"/>
            <a:endParaRPr lang="en-US" dirty="0"/>
          </a:p>
          <a:p>
            <a:r>
              <a:rPr lang="en-US" dirty="0"/>
              <a:t>Next, target Asia and roll out streaming service there </a:t>
            </a:r>
          </a:p>
          <a:p>
            <a:pPr lvl="1"/>
            <a:r>
              <a:rPr lang="en-US" dirty="0"/>
              <a:t>Nearly 50% of top customers are in Asia</a:t>
            </a:r>
          </a:p>
          <a:p>
            <a:pPr lvl="1"/>
            <a:endParaRPr lang="en-US" dirty="0"/>
          </a:p>
          <a:p>
            <a:r>
              <a:rPr lang="en-US" dirty="0"/>
              <a:t>Continue to analyze data on inventory, sales in US, stores etc.</a:t>
            </a:r>
          </a:p>
        </p:txBody>
      </p:sp>
    </p:spTree>
    <p:extLst>
      <p:ext uri="{BB962C8B-B14F-4D97-AF65-F5344CB8AC3E}">
        <p14:creationId xmlns:p14="http://schemas.microsoft.com/office/powerpoint/2010/main" val="370917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181E-F6B2-4C33-A958-34DC9D72416B}"/>
              </a:ext>
            </a:extLst>
          </p:cNvPr>
          <p:cNvSpPr>
            <a:spLocks noGrp="1"/>
          </p:cNvSpPr>
          <p:nvPr>
            <p:ph type="title"/>
          </p:nvPr>
        </p:nvSpPr>
        <p:spPr/>
        <p:txBody>
          <a:bodyPr/>
          <a:lstStyle/>
          <a:p>
            <a:r>
              <a:rPr lang="en-US" dirty="0"/>
              <a:t>Tableau Links</a:t>
            </a:r>
          </a:p>
        </p:txBody>
      </p:sp>
      <p:sp>
        <p:nvSpPr>
          <p:cNvPr id="3" name="Content Placeholder 2">
            <a:extLst>
              <a:ext uri="{FF2B5EF4-FFF2-40B4-BE49-F238E27FC236}">
                <a16:creationId xmlns:a16="http://schemas.microsoft.com/office/drawing/2014/main" id="{4D53DF97-426A-4291-AC38-72D1E8AB74CB}"/>
              </a:ext>
            </a:extLst>
          </p:cNvPr>
          <p:cNvSpPr>
            <a:spLocks noGrp="1"/>
          </p:cNvSpPr>
          <p:nvPr>
            <p:ph idx="1"/>
          </p:nvPr>
        </p:nvSpPr>
        <p:spPr/>
        <p:txBody>
          <a:bodyPr/>
          <a:lstStyle/>
          <a:p>
            <a:r>
              <a:rPr lang="en-US" dirty="0"/>
              <a:t>Top 10 Countries: </a:t>
            </a:r>
            <a:r>
              <a:rPr lang="en-US" dirty="0">
                <a:hlinkClick r:id="rId2"/>
              </a:rPr>
              <a:t>3.10 - Carter Hofseth - Carter Hofseth | Tableau Public</a:t>
            </a:r>
            <a:endParaRPr lang="en-US" dirty="0"/>
          </a:p>
          <a:p>
            <a:endParaRPr lang="en-US" dirty="0"/>
          </a:p>
          <a:p>
            <a:r>
              <a:rPr lang="en-US" dirty="0"/>
              <a:t>Top 10 Cities: </a:t>
            </a:r>
            <a:r>
              <a:rPr lang="en-US" dirty="0">
                <a:hlinkClick r:id="rId3"/>
              </a:rPr>
              <a:t>3.10 - Step 2 - Carter Hofseth | Tableau Public</a:t>
            </a:r>
            <a:endParaRPr lang="en-US" dirty="0"/>
          </a:p>
          <a:p>
            <a:endParaRPr lang="en-US" dirty="0"/>
          </a:p>
          <a:p>
            <a:r>
              <a:rPr lang="en-US" dirty="0"/>
              <a:t>Top 5 Customers: </a:t>
            </a:r>
            <a:r>
              <a:rPr lang="en-US" dirty="0">
                <a:hlinkClick r:id="rId4"/>
              </a:rPr>
              <a:t>3.10 - Step 3 - Carter Hofseth | Tableau Public</a:t>
            </a:r>
            <a:endParaRPr lang="en-US" dirty="0"/>
          </a:p>
          <a:p>
            <a:endParaRPr lang="en-US" dirty="0"/>
          </a:p>
        </p:txBody>
      </p:sp>
    </p:spTree>
    <p:extLst>
      <p:ext uri="{BB962C8B-B14F-4D97-AF65-F5344CB8AC3E}">
        <p14:creationId xmlns:p14="http://schemas.microsoft.com/office/powerpoint/2010/main" val="2655775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506</Words>
  <Application>Microsoft Office PowerPoint</Application>
  <PresentationFormat>Widescreen</PresentationFormat>
  <Paragraphs>54</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Rockbuster Movie Rental Analysis</vt:lpstr>
      <vt:lpstr>Why did an analysis need to be taken?</vt:lpstr>
      <vt:lpstr>Our Findings</vt:lpstr>
      <vt:lpstr>Descriptive Analysis</vt:lpstr>
      <vt:lpstr>PowerPoint Presentation</vt:lpstr>
      <vt:lpstr>PowerPoint Presentation</vt:lpstr>
      <vt:lpstr>PowerPoint Presentation</vt:lpstr>
      <vt:lpstr>Conclusions</vt:lpstr>
      <vt:lpstr>Tableau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Movie Rental Analysis</dc:title>
  <dc:creator>Carter</dc:creator>
  <cp:lastModifiedBy>Carter</cp:lastModifiedBy>
  <cp:revision>10</cp:revision>
  <dcterms:created xsi:type="dcterms:W3CDTF">2021-03-30T00:03:14Z</dcterms:created>
  <dcterms:modified xsi:type="dcterms:W3CDTF">2021-03-30T15:24:46Z</dcterms:modified>
</cp:coreProperties>
</file>