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0250f6db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50250f6db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335d705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335d705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Note that startup codes depend on the hardware and the OS of the computer. Let’s say running a C program on a Linux AMD vs on a Windows AMD. Of course </a:t>
            </a:r>
            <a:r>
              <a:rPr lang="ko"/>
              <a:t>the</a:t>
            </a:r>
            <a:r>
              <a:rPr lang="ko"/>
              <a:t> two startup codes must be different from each other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335d705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335d705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335d705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335d705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335d705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335d705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335d705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335d705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308bdb85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308bdb8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0250f6db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0250f6db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0250f6db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0250f6db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0250f6db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0250f6db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335d70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335d70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335d70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335d70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308bdb8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308bdb8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Let’s take for example, a typical Silicon Chip that Apple has started designing, after parting from Intel. This M1 Chip contains an 8-core CPU. As you count, there are actually 8 little CPUs inside this chip. The rest are the neural engine, GPU, etc. You can imagine how powerful and revolutionary this chip actually is.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335d705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335d705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335d705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335d705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3" name="Google Shape;16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9" name="Google Shape;179;p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462557" y="763929"/>
            <a:ext cx="82188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13"/>
          <p:cNvCxnSpPr/>
          <p:nvPr/>
        </p:nvCxnSpPr>
        <p:spPr>
          <a:xfrm>
            <a:off x="462557" y="4596551"/>
            <a:ext cx="82188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디스코드 로고 Discord Logo PNG/SVG/AI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6060" y="4632595"/>
            <a:ext cx="667942" cy="4764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6326147" y="4732331"/>
            <a:ext cx="248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Discord: quartermaster0239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5"/>
          <p:cNvCxnSpPr/>
          <p:nvPr/>
        </p:nvCxnSpPr>
        <p:spPr>
          <a:xfrm>
            <a:off x="462557" y="763929"/>
            <a:ext cx="82188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5"/>
          <p:cNvCxnSpPr/>
          <p:nvPr/>
        </p:nvCxnSpPr>
        <p:spPr>
          <a:xfrm>
            <a:off x="462557" y="4596551"/>
            <a:ext cx="82188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디스코드 로고 Discord Logo PNG/SVG/AI" id="126" name="Google Shape;12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6060" y="4632595"/>
            <a:ext cx="667942" cy="47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6326147" y="4732331"/>
            <a:ext cx="248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Discord: quartermaster0239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lang="ko" sz="2800">
                <a:latin typeface="Malgun Gothic"/>
                <a:ea typeface="Malgun Gothic"/>
                <a:cs typeface="Malgun Gothic"/>
                <a:sym typeface="Malgun Gothic"/>
              </a:rPr>
              <a:t>Lecture 01: Introducing C</a:t>
            </a:r>
            <a:endParaRPr/>
          </a:p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/>
              <a:t>The Quartermaster Branch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How Computers Compile Your C Code 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b="1" lang="ko" sz="1500"/>
              <a:t>Source Code File - </a:t>
            </a:r>
            <a:r>
              <a:rPr lang="ko" sz="1500"/>
              <a:t>contains the </a:t>
            </a:r>
            <a:r>
              <a:rPr lang="ko" sz="1500"/>
              <a:t>(C Language) rendition of your program design.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ko" sz="1500"/>
              <a:t>Object Code File</a:t>
            </a:r>
            <a:r>
              <a:rPr lang="ko" sz="1500"/>
              <a:t> - The direct translation of the source code in machine code, but…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ko" sz="1500"/>
              <a:t>The linker has not yet linked header functions from the libraries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ko" sz="1500"/>
              <a:t>The linker has not linked startup functions that link your program to the OS hardware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400"/>
              <a:t>Executable Code (Executable Binary) </a:t>
            </a:r>
            <a:r>
              <a:rPr lang="ko" sz="1500"/>
              <a:t>- native language, machine language of computer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ko" sz="1500"/>
              <a:t>contains detailed instructions expressed in machine language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ko" sz="1500"/>
              <a:t>Linker - </a:t>
            </a:r>
            <a:r>
              <a:rPr lang="ko" sz="1500"/>
              <a:t>links the headers that are mentioned in the source code, and additional startup codes to the executable binary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500"/>
              <a:t>Steps for compilation:</a:t>
            </a:r>
            <a:endParaRPr b="1"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i="1" lang="ko" sz="1500"/>
              <a:t>Write and edit</a:t>
            </a:r>
            <a:r>
              <a:rPr lang="ko" sz="1500"/>
              <a:t> your source code file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ko" sz="1500"/>
              <a:t>Compiling</a:t>
            </a:r>
            <a:r>
              <a:rPr lang="ko" sz="1500"/>
              <a:t> the source code will create an object file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The linker links the necessary header libraries and  startup functions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The executable binary (executable program) is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ko" sz="1500"/>
              <a:t>Run</a:t>
            </a:r>
            <a:r>
              <a:rPr lang="ko" sz="1500"/>
              <a:t> the executable program.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ko" sz="1500"/>
              <a:t>Debug</a:t>
            </a:r>
            <a:r>
              <a:rPr lang="ko" sz="1500"/>
              <a:t>. (Find errors and fix them)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How Computers Compile Your C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7" title="Screenshot 2025-05-02 at 2.02.3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963" y="937499"/>
            <a:ext cx="3620076" cy="32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6. How Computers Compile Your C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628650" y="2779425"/>
            <a:ext cx="7886700" cy="185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Create and edit a C Program source code ch1.c using the </a:t>
            </a:r>
            <a:r>
              <a:rPr b="1" lang="ko" sz="1400"/>
              <a:t>“vi”</a:t>
            </a:r>
            <a:r>
              <a:rPr lang="ko" sz="1400"/>
              <a:t> command (When finished, type </a:t>
            </a:r>
            <a:r>
              <a:rPr b="1" lang="ko" sz="1400"/>
              <a:t>“wq” </a:t>
            </a:r>
            <a:r>
              <a:rPr lang="ko" sz="1400"/>
              <a:t>to save and exit)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You include c libraries using the “#include &lt;header_name.h&gt; format.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ko" sz="1400"/>
              <a:t>stdio</a:t>
            </a:r>
            <a:r>
              <a:rPr lang="ko" sz="1400"/>
              <a:t> = standard input output, </a:t>
            </a:r>
            <a:r>
              <a:rPr b="1" lang="ko" sz="1400"/>
              <a:t>.h</a:t>
            </a:r>
            <a:r>
              <a:rPr lang="ko" sz="1400"/>
              <a:t> = header extension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Compile the program by using the </a:t>
            </a:r>
            <a:r>
              <a:rPr b="1" lang="ko" sz="1400"/>
              <a:t>gcc ch1.c </a:t>
            </a:r>
            <a:r>
              <a:rPr lang="ko" sz="1400"/>
              <a:t>  (Just using plain gcc skips creating object code files)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Then, there are two outputs: the a.out executable binary and the original source code ch1.c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a.out = assembler output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The next slide shows what’s inside the a.out executable binary.</a:t>
            </a:r>
            <a:endParaRPr sz="1400"/>
          </a:p>
        </p:txBody>
      </p:sp>
      <p:pic>
        <p:nvPicPr>
          <p:cNvPr id="268" name="Google Shape;268;p48" title="Screenshot 2025-05-02 at 1.04.3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0700"/>
            <a:ext cx="4412559" cy="9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8" title="Screenshot 2025-05-02 at 1.30.0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218" y="936250"/>
            <a:ext cx="3521608" cy="170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How Computers Compile Your C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9" title="Screenshot 2025-05-02 at 1.41.2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09" y="1110737"/>
            <a:ext cx="6333175" cy="29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How Computers Compile Your C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628650" y="2779425"/>
            <a:ext cx="7886700" cy="185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/>
              <a:t>gcc -c </a:t>
            </a:r>
            <a:r>
              <a:rPr lang="ko" sz="1400"/>
              <a:t>removes the automatic build up of an executable binary.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Instead, it creates an object code file (with an .o extension).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/>
              <a:t>gcc object_filename.o -o</a:t>
            </a:r>
            <a:r>
              <a:rPr lang="ko" sz="1400"/>
              <a:t> links the object file to a linker, ultimately creating an executable binary.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This is why ./a.out and ./ch1 both produce the same output.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Why isn’t an object file appearing from the start?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Because we’re in UNIX. UNIX linkers automatically remove the object file once the executable program has been made. </a:t>
            </a:r>
            <a:endParaRPr sz="1400"/>
          </a:p>
        </p:txBody>
      </p:sp>
      <p:pic>
        <p:nvPicPr>
          <p:cNvPr id="282" name="Google Shape;282;p50" title="Screenshot 2025-05-02 at 1.52.3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36247"/>
            <a:ext cx="3887210" cy="169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0" title="Screenshot 2025-05-02 at 1.53.32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60" y="936247"/>
            <a:ext cx="3684967" cy="169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References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Prata, Stephen. 2014, </a:t>
            </a:r>
            <a:r>
              <a:rPr i="1" lang="ko" sz="1600"/>
              <a:t>C Primer Plus</a:t>
            </a:r>
            <a:r>
              <a:rPr lang="ko" sz="1600"/>
              <a:t>, 6th ed. Boston: Addison-Wesley. Chapter 1.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How C Was Born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C’s Advantages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C’s Disadvantages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Prerequisites - Basic Computer Knowledge</a:t>
            </a:r>
            <a:r>
              <a:rPr lang="ko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High Level Languages (HLL)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How Computers Compute Your C Code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References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628650" y="273847"/>
            <a:ext cx="7886700" cy="50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ko"/>
              <a:t>How C Was Born 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628650" y="1004350"/>
            <a:ext cx="7886700" cy="36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1972 - Dennis Ritchie (from Bell Labs) created C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"/>
              <a:t>Created while he and Ken Thompson were designing UNIX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Created after Ken Thompson created B Lang.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Goal: to be useful for modern goodness, while teaching basic programming principles and comprehension.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C’s Advantages 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b="1" lang="ko" sz="1700"/>
              <a:t>Portability 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executable</a:t>
            </a:r>
            <a:r>
              <a:rPr lang="ko" sz="1700"/>
              <a:t> on different systems (with little/no modifications)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Compilers (discussed in further chapters) are available for every architecture. 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ko" sz="1700"/>
              <a:t>Power + </a:t>
            </a:r>
            <a:r>
              <a:rPr b="1" lang="ko" sz="1700"/>
              <a:t>Flexibility</a:t>
            </a:r>
            <a:r>
              <a:rPr b="1" lang="ko" sz="1700"/>
              <a:t> 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Most Operating Systems are written in C (UNIX)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Many Compilers + Interpreters for Python, Perl, FORTRAN, Pasca, etc are written in C. 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ko" sz="1700"/>
              <a:t>Programmer Oriented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gives you access to hardware, memory manipulations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more flexible than other programming langs such as C++, Pascal, etc (Could become a disadvantage)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Provides useful libraries that contain </a:t>
            </a:r>
            <a:r>
              <a:rPr lang="ko" sz="1700"/>
              <a:t>many</a:t>
            </a:r>
            <a:r>
              <a:rPr lang="ko" sz="1700"/>
              <a:t> useful functions  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C’s Disadvantages 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b="1" lang="ko" sz="1700"/>
              <a:t>Syntax </a:t>
            </a:r>
            <a:r>
              <a:rPr b="1" lang="ko" sz="1700"/>
              <a:t> 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ko" sz="1700"/>
              <a:t>wrong usage of syntax (i.e, pointers) may make errors difficult to trace 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b="1" lang="ko" sz="1700"/>
              <a:t>Obfuscated Code</a:t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Prequisites - Basic Computer Knowledge 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CPU (Central Processing Unit) - </a:t>
            </a:r>
            <a:r>
              <a:rPr lang="ko" sz="1600"/>
              <a:t>brain of the computer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repetitively</a:t>
            </a:r>
            <a:r>
              <a:rPr lang="ko" sz="1600"/>
              <a:t> fetches an instruction from memory, decodes it, and executes 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has </a:t>
            </a:r>
            <a:r>
              <a:rPr i="1" lang="ko" sz="1600"/>
              <a:t>registers</a:t>
            </a:r>
            <a:r>
              <a:rPr lang="ko" sz="1600"/>
              <a:t> which each one holds a memory address of the next instruction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(after instruction executes) the first register’s memory address is updated to the next instruction.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instructions - often related to moving a number from one location to another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ko" sz="1600"/>
              <a:t>a string of machine code that the CPU has to decode and execute.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the more CPUs, the more programs you can execute at the same time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RAM (Random Access Memory) - </a:t>
            </a:r>
            <a:r>
              <a:rPr lang="ko" sz="1600"/>
              <a:t>serves as a temporary workplace to hold programs and </a:t>
            </a:r>
            <a:r>
              <a:rPr lang="ko" sz="1600"/>
              <a:t>files (while the computer is on)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The more RAM, the more programs you can have open in the background (The computer packaging should tell whether your program is 8GB or 16)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Prequisites - Basic Computer Knowledge </a:t>
            </a:r>
            <a:endParaRPr/>
          </a:p>
        </p:txBody>
      </p:sp>
      <p:pic>
        <p:nvPicPr>
          <p:cNvPr id="237" name="Google Shape;237;p43" title="Apple_m1-chip-8-core-cpu-chart_11102020_big.jpg.lar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937" y="837750"/>
            <a:ext cx="6168125" cy="3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Prequisites - Basic Computer Knowledge 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Permanent Memory Storage - </a:t>
            </a:r>
            <a:r>
              <a:rPr lang="ko" sz="1600"/>
              <a:t>remembers those programs and files permanently, even while the computer is off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I/O Storage</a:t>
            </a:r>
            <a:r>
              <a:rPr lang="ko" sz="1600"/>
              <a:t> - The things you input into the computer…text, numbers, etc. by using an input device (mouse, keyboard) are displayed by output device (screen)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Machine Language - </a:t>
            </a:r>
            <a:r>
              <a:rPr lang="ko" sz="1600"/>
              <a:t>Numeric instruction code, which are instructions that the CPU follows after fetching an instruction from a register.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Numbers and characters are all stored as binary numbers (0,1) -&gt; an instruction that the CPU executes is in machine language (a string of 0s and 1s)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628650" y="273847"/>
            <a:ext cx="7886700" cy="5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High Level Languages (HLL)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628650" y="963375"/>
            <a:ext cx="7886700" cy="366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b="1" lang="ko" sz="1500"/>
              <a:t>You don’t have to express your instructions in numeric code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ko" sz="1500"/>
              <a:t>you can express ideas on a more abstract level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ko" sz="1500"/>
              <a:t>easier than learning machine languages </a:t>
            </a:r>
            <a:endParaRPr sz="15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500"/>
              <a:t>ex) total = mine + yours;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b="1" lang="ko" sz="1500"/>
              <a:t>Compiler</a:t>
            </a:r>
            <a:r>
              <a:rPr lang="ko" sz="1500"/>
              <a:t> - translates high level language to machine language instructions (because the computer cannot understand high level languages)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Earlier, we said C is a </a:t>
            </a:r>
            <a:r>
              <a:rPr lang="ko" sz="1500"/>
              <a:t>portable</a:t>
            </a:r>
            <a:r>
              <a:rPr lang="ko" sz="1500"/>
              <a:t> language…but all high level languages are portable and here’s why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ko" sz="1500"/>
              <a:t>You can match a compiler to a particular machine language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ko" sz="1500"/>
              <a:t>ex) For a high level language code, such as C, you can match C’s compiler for an Intel Core i7 CPU and a compiler for an ARM Cortex-A57 CPU and still run both equivalently.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