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5" r:id="rId1"/>
  </p:sldMasterIdLst>
  <p:notesMasterIdLst>
    <p:notesMasterId r:id="rId17"/>
  </p:notesMasterIdLst>
  <p:sldIdLst>
    <p:sldId id="256" r:id="rId2"/>
    <p:sldId id="260" r:id="rId3"/>
    <p:sldId id="263" r:id="rId4"/>
    <p:sldId id="266" r:id="rId5"/>
    <p:sldId id="267" r:id="rId6"/>
    <p:sldId id="268" r:id="rId7"/>
    <p:sldId id="258" r:id="rId8"/>
    <p:sldId id="272" r:id="rId9"/>
    <p:sldId id="273" r:id="rId10"/>
    <p:sldId id="261" r:id="rId11"/>
    <p:sldId id="271" r:id="rId12"/>
    <p:sldId id="265" r:id="rId13"/>
    <p:sldId id="269" r:id="rId14"/>
    <p:sldId id="270" r:id="rId15"/>
    <p:sldId id="262" r:id="rId1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2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04CD88-CD6D-4792-97CD-583CDB307CD5}" type="datetimeFigureOut">
              <a:rPr lang="fr-FR" smtClean="0"/>
              <a:t>20/02/2015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87AFC9-D455-494B-A26E-FE56884B0C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10480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87AFC9-D455-494B-A26E-FE56884B0C5E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38999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07/01/2015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Jeu de Quarto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51A7B-750C-4F70-8C54-D8A3C54608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682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07/01/2015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Jeu de Quarto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51A7B-750C-4F70-8C54-D8A3C54608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5564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07/01/2015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Jeu de Quarto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51A7B-750C-4F70-8C54-D8A3C54608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8784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07/01/2015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Jeu de Quarto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51A7B-750C-4F70-8C54-D8A3C54608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0784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07/01/2015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Jeu de Quarto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51A7B-750C-4F70-8C54-D8A3C54608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7344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07/01/2015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Jeu de Quarto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51A7B-750C-4F70-8C54-D8A3C54608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5069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07/01/2015</a:t>
            </a:r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Jeu de Quarto</a:t>
            </a: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51A7B-750C-4F70-8C54-D8A3C54608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4967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07/01/2015</a:t>
            </a:r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Jeu de Quarto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51A7B-750C-4F70-8C54-D8A3C54608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1510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07/01/2015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Jeu de Quarto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51A7B-750C-4F70-8C54-D8A3C54608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6662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07/01/2015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Jeu de Quarto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51A7B-750C-4F70-8C54-D8A3C54608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7255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07/01/2015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Jeu de Quarto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51A7B-750C-4F70-8C54-D8A3C54608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8760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07/01/2015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Jeu de Quarto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A51A7B-750C-4F70-8C54-D8A3C54608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0115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6" r:id="rId1"/>
    <p:sldLayoutId id="2147483847" r:id="rId2"/>
    <p:sldLayoutId id="2147483848" r:id="rId3"/>
    <p:sldLayoutId id="2147483849" r:id="rId4"/>
    <p:sldLayoutId id="2147483850" r:id="rId5"/>
    <p:sldLayoutId id="2147483851" r:id="rId6"/>
    <p:sldLayoutId id="2147483852" r:id="rId7"/>
    <p:sldLayoutId id="2147483853" r:id="rId8"/>
    <p:sldLayoutId id="2147483854" r:id="rId9"/>
    <p:sldLayoutId id="2147483855" r:id="rId10"/>
    <p:sldLayoutId id="2147483856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154955" y="263611"/>
            <a:ext cx="8825658" cy="997440"/>
          </a:xfrm>
        </p:spPr>
        <p:txBody>
          <a:bodyPr/>
          <a:lstStyle/>
          <a:p>
            <a:r>
              <a:rPr lang="fr-FR" dirty="0" smtClean="0"/>
              <a:t>Projet d’Informatique 1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54955" y="2966283"/>
            <a:ext cx="8825658" cy="394755"/>
          </a:xfrm>
        </p:spPr>
        <p:txBody>
          <a:bodyPr>
            <a:noAutofit/>
          </a:bodyPr>
          <a:lstStyle/>
          <a:p>
            <a:r>
              <a:rPr lang="fr-FR" sz="4400" dirty="0" smtClean="0"/>
              <a:t>Création d’un jeu de Quarto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z="2400" dirty="0" smtClean="0"/>
              <a:t>24/02/2015</a:t>
            </a:r>
            <a:endParaRPr lang="fr-FR" sz="240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z="2400" smtClean="0"/>
              <a:t>Jeu de Quarto</a:t>
            </a:r>
            <a:endParaRPr lang="fr-FR" sz="240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C2A51A7B-750C-4F70-8C54-D8A3C546085B}" type="slidenum">
              <a:rPr lang="fr-FR" sz="2400" smtClean="0"/>
              <a:t>1</a:t>
            </a:fld>
            <a:endParaRPr lang="fr-FR" sz="2400"/>
          </a:p>
        </p:txBody>
      </p:sp>
    </p:spTree>
    <p:extLst>
      <p:ext uri="{BB962C8B-B14F-4D97-AF65-F5344CB8AC3E}">
        <p14:creationId xmlns:p14="http://schemas.microsoft.com/office/powerpoint/2010/main" val="2803775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u="sng" dirty="0" smtClean="0"/>
              <a:t>Ce qui a déjà été fait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sz="2800" dirty="0"/>
              <a:t>	</a:t>
            </a:r>
            <a:r>
              <a:rPr lang="fr-FR" sz="2800" dirty="0" smtClean="0"/>
              <a:t>Première phase du projet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Clr>
                <a:schemeClr val="accent2">
                  <a:lumMod val="75000"/>
                </a:schemeClr>
              </a:buClr>
            </a:pPr>
            <a:r>
              <a:rPr lang="fr-FR" dirty="0" smtClean="0"/>
              <a:t>Apprentissage du Java </a:t>
            </a:r>
          </a:p>
          <a:p>
            <a:pPr lvl="1">
              <a:buClr>
                <a:schemeClr val="accent2">
                  <a:lumMod val="75000"/>
                </a:schemeClr>
              </a:buClr>
            </a:pPr>
            <a:r>
              <a:rPr lang="fr-FR" dirty="0" smtClean="0"/>
              <a:t>Choix d’un environnement de développement</a:t>
            </a:r>
          </a:p>
          <a:p>
            <a:pPr lvl="1">
              <a:buClr>
                <a:schemeClr val="accent2">
                  <a:lumMod val="75000"/>
                </a:schemeClr>
              </a:buClr>
            </a:pPr>
            <a:r>
              <a:rPr lang="fr-FR" dirty="0"/>
              <a:t>(10% du projet) </a:t>
            </a:r>
          </a:p>
          <a:p>
            <a:pPr marL="457200" lvl="1" indent="0">
              <a:buClr>
                <a:schemeClr val="accent2">
                  <a:lumMod val="75000"/>
                </a:schemeClr>
              </a:buClr>
              <a:buNone/>
            </a:pPr>
            <a:endParaRPr lang="fr-FR" dirty="0" smtClean="0"/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fr-FR" dirty="0" smtClean="0"/>
              <a:t>Prise en main du Java en modifiant un jeu existant (jeu de dame)</a:t>
            </a:r>
          </a:p>
          <a:p>
            <a:pPr lvl="1">
              <a:buClr>
                <a:schemeClr val="accent2">
                  <a:lumMod val="75000"/>
                </a:schemeClr>
              </a:buClr>
            </a:pPr>
            <a:r>
              <a:rPr lang="fr-FR" dirty="0" smtClean="0"/>
              <a:t>Modification graphique, création d’une IA de base</a:t>
            </a:r>
          </a:p>
          <a:p>
            <a:pPr lvl="1">
              <a:buClr>
                <a:schemeClr val="accent2">
                  <a:lumMod val="75000"/>
                </a:schemeClr>
              </a:buClr>
            </a:pPr>
            <a:r>
              <a:rPr lang="fr-FR" dirty="0"/>
              <a:t>(10% du projet) </a:t>
            </a:r>
            <a:endParaRPr lang="fr-FR" dirty="0" smtClean="0"/>
          </a:p>
          <a:p>
            <a:pPr lvl="1">
              <a:buClr>
                <a:schemeClr val="accent2">
                  <a:lumMod val="75000"/>
                </a:schemeClr>
              </a:buClr>
            </a:pPr>
            <a:endParaRPr lang="fr-FR" dirty="0"/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fr-FR" dirty="0" smtClean="0"/>
              <a:t>Prise en main du jeu de Quarto</a:t>
            </a:r>
          </a:p>
          <a:p>
            <a:pPr lvl="1">
              <a:buClr>
                <a:schemeClr val="accent2">
                  <a:lumMod val="75000"/>
                </a:schemeClr>
              </a:buClr>
            </a:pPr>
            <a:r>
              <a:rPr lang="fr-FR" dirty="0" smtClean="0"/>
              <a:t>Mécaniques principales</a:t>
            </a:r>
          </a:p>
          <a:p>
            <a:pPr lvl="1">
              <a:buClr>
                <a:schemeClr val="accent2">
                  <a:lumMod val="75000"/>
                </a:schemeClr>
              </a:buClr>
            </a:pPr>
            <a:r>
              <a:rPr lang="fr-FR" dirty="0" smtClean="0"/>
              <a:t>Stratégies gagnantes</a:t>
            </a:r>
          </a:p>
          <a:p>
            <a:pPr lvl="1">
              <a:buClr>
                <a:schemeClr val="accent2">
                  <a:lumMod val="75000"/>
                </a:schemeClr>
              </a:buClr>
            </a:pPr>
            <a:r>
              <a:rPr lang="fr-FR" dirty="0"/>
              <a:t>(10% du projet) 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z="2400" dirty="0" smtClean="0"/>
              <a:t>24/02/2015</a:t>
            </a:r>
            <a:endParaRPr lang="fr-FR" sz="240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z="2400" dirty="0" smtClean="0"/>
              <a:t>Jeu de Quarto</a:t>
            </a:r>
            <a:endParaRPr lang="fr-FR" sz="240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C2A51A7B-750C-4F70-8C54-D8A3C546085B}" type="slidenum">
              <a:rPr lang="fr-FR" sz="2400" smtClean="0"/>
              <a:t>10</a:t>
            </a:fld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594575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u="sng" dirty="0" smtClean="0"/>
              <a:t>Ce qui a déjà été fait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/>
              <a:t>	</a:t>
            </a:r>
            <a:r>
              <a:rPr lang="fr-FR" sz="2800" dirty="0" smtClean="0">
                <a:solidFill>
                  <a:schemeClr val="bg2">
                    <a:lumMod val="10000"/>
                  </a:schemeClr>
                </a:solidFill>
              </a:rPr>
              <a:t>Modification du jeu de dames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199" y="1825625"/>
            <a:ext cx="10848975" cy="4351338"/>
          </a:xfrm>
        </p:spPr>
        <p:txBody>
          <a:bodyPr/>
          <a:lstStyle/>
          <a:p>
            <a:pPr marL="0" indent="0">
              <a:buClr>
                <a:schemeClr val="accent2">
                  <a:lumMod val="75000"/>
                </a:schemeClr>
              </a:buClr>
              <a:buNone/>
            </a:pPr>
            <a:r>
              <a:rPr lang="fr-FR" dirty="0" smtClean="0"/>
              <a:t>Nous sommes partis du jeu de Dames, donné par M. Haddad et nous avons :</a:t>
            </a:r>
          </a:p>
          <a:p>
            <a:pPr lvl="1">
              <a:buClr>
                <a:schemeClr val="accent2">
                  <a:lumMod val="75000"/>
                </a:schemeClr>
              </a:buClr>
            </a:pPr>
            <a:r>
              <a:rPr lang="fr-FR" dirty="0" smtClean="0"/>
              <a:t>Modifié son aspect graphique, affichage des pions,  des cases …</a:t>
            </a:r>
          </a:p>
          <a:p>
            <a:pPr lvl="1">
              <a:buClr>
                <a:schemeClr val="accent2">
                  <a:lumMod val="75000"/>
                </a:schemeClr>
              </a:buClr>
            </a:pPr>
            <a:r>
              <a:rPr lang="fr-FR" dirty="0" smtClean="0"/>
              <a:t>Implémenté de nouvelles fonctionnalités (manger plusieurs pions à la suites, en arrière…)</a:t>
            </a:r>
          </a:p>
          <a:p>
            <a:pPr lvl="1">
              <a:buClr>
                <a:schemeClr val="accent2">
                  <a:lumMod val="75000"/>
                </a:schemeClr>
              </a:buClr>
            </a:pPr>
            <a:r>
              <a:rPr lang="fr-FR" dirty="0" smtClean="0"/>
              <a:t>Créé une IA basique (manger un pion si possible, sinon déplacement aléatoire)</a:t>
            </a:r>
          </a:p>
          <a:p>
            <a:pPr marL="457200" lvl="1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Ceci nous a permit de prendre en main les outils, et de pouvoir mieux imaginer la structure du futur Quarto.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z="2400" dirty="0" smtClean="0"/>
              <a:t>24/02/2015</a:t>
            </a:r>
            <a:endParaRPr lang="fr-FR" sz="240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z="2400" smtClean="0"/>
              <a:t>Jeu de Quarto</a:t>
            </a:r>
            <a:endParaRPr lang="fr-FR" sz="240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51A7B-750C-4F70-8C54-D8A3C546085B}" type="slidenum">
              <a:rPr lang="fr-FR" sz="2400" smtClean="0"/>
              <a:t>11</a:t>
            </a:fld>
            <a:endParaRPr lang="fr-FR" sz="2400"/>
          </a:p>
        </p:txBody>
      </p:sp>
    </p:spTree>
    <p:extLst>
      <p:ext uri="{BB962C8B-B14F-4D97-AF65-F5344CB8AC3E}">
        <p14:creationId xmlns:p14="http://schemas.microsoft.com/office/powerpoint/2010/main" val="382064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u="sng" dirty="0" smtClean="0"/>
              <a:t>Ce qu’il reste à faire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sz="2800" dirty="0"/>
              <a:t>	</a:t>
            </a:r>
            <a:r>
              <a:rPr lang="fr-FR" sz="2800" dirty="0" smtClean="0"/>
              <a:t>Seconde phase du projet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46111" y="1853248"/>
            <a:ext cx="8946541" cy="4844114"/>
          </a:xfrm>
        </p:spPr>
        <p:txBody>
          <a:bodyPr/>
          <a:lstStyle/>
          <a:p>
            <a:pPr>
              <a:buClr>
                <a:schemeClr val="accent2">
                  <a:lumMod val="75000"/>
                </a:schemeClr>
              </a:buClr>
            </a:pPr>
            <a:r>
              <a:rPr lang="fr-FR" dirty="0" smtClean="0"/>
              <a:t>Définition des classes et des fonctions</a:t>
            </a:r>
          </a:p>
          <a:p>
            <a:pPr lvl="1">
              <a:buClr>
                <a:schemeClr val="accent2">
                  <a:lumMod val="75000"/>
                </a:schemeClr>
              </a:buClr>
            </a:pPr>
            <a:r>
              <a:rPr lang="fr-FR" dirty="0" smtClean="0"/>
              <a:t>Indispensables pour que les fonctions développées par les différentes équipes soient compatibles</a:t>
            </a:r>
          </a:p>
          <a:p>
            <a:pPr lvl="1">
              <a:buClr>
                <a:schemeClr val="accent2">
                  <a:lumMod val="75000"/>
                </a:schemeClr>
              </a:buClr>
            </a:pPr>
            <a:r>
              <a:rPr lang="fr-FR" dirty="0"/>
              <a:t>(10% du projet) </a:t>
            </a:r>
            <a:endParaRPr lang="fr-FR" dirty="0" smtClean="0"/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fr-FR" dirty="0" smtClean="0"/>
              <a:t>Programmation du jeu :</a:t>
            </a:r>
          </a:p>
          <a:p>
            <a:pPr lvl="1">
              <a:buClr>
                <a:schemeClr val="accent2">
                  <a:lumMod val="75000"/>
                </a:schemeClr>
              </a:buClr>
            </a:pPr>
            <a:r>
              <a:rPr lang="fr-FR" dirty="0" smtClean="0"/>
              <a:t>Interface graphique </a:t>
            </a:r>
            <a:r>
              <a:rPr lang="fr-FR" dirty="0"/>
              <a:t>(</a:t>
            </a:r>
            <a:r>
              <a:rPr lang="fr-FR" dirty="0" smtClean="0"/>
              <a:t>15% </a:t>
            </a:r>
            <a:r>
              <a:rPr lang="fr-FR" dirty="0"/>
              <a:t>du projet) </a:t>
            </a:r>
            <a:endParaRPr lang="fr-FR" dirty="0" smtClean="0"/>
          </a:p>
          <a:p>
            <a:pPr lvl="1">
              <a:buClr>
                <a:schemeClr val="accent2">
                  <a:lumMod val="75000"/>
                </a:schemeClr>
              </a:buClr>
            </a:pPr>
            <a:r>
              <a:rPr lang="fr-FR" dirty="0" smtClean="0"/>
              <a:t>Moteur </a:t>
            </a:r>
            <a:r>
              <a:rPr lang="fr-FR" dirty="0"/>
              <a:t>du jeu (</a:t>
            </a:r>
            <a:r>
              <a:rPr lang="fr-FR" dirty="0" smtClean="0"/>
              <a:t>15% </a:t>
            </a:r>
            <a:r>
              <a:rPr lang="fr-FR" dirty="0"/>
              <a:t>du projet) </a:t>
            </a:r>
            <a:endParaRPr lang="fr-FR" dirty="0" smtClean="0"/>
          </a:p>
          <a:p>
            <a:pPr lvl="1">
              <a:buClr>
                <a:schemeClr val="accent2">
                  <a:lumMod val="75000"/>
                </a:schemeClr>
              </a:buClr>
            </a:pPr>
            <a:r>
              <a:rPr lang="fr-FR" dirty="0" smtClean="0"/>
              <a:t>Intelligence artificielle(15% </a:t>
            </a:r>
            <a:r>
              <a:rPr lang="fr-FR" dirty="0"/>
              <a:t>du projet) </a:t>
            </a:r>
            <a:endParaRPr lang="fr-FR" dirty="0" smtClean="0"/>
          </a:p>
          <a:p>
            <a:pPr lvl="1">
              <a:buClr>
                <a:schemeClr val="accent2">
                  <a:lumMod val="75000"/>
                </a:schemeClr>
              </a:buClr>
            </a:pPr>
            <a:endParaRPr lang="fr-FR" dirty="0"/>
          </a:p>
          <a:p>
            <a:pPr lvl="1">
              <a:buClr>
                <a:schemeClr val="accent2">
                  <a:lumMod val="75000"/>
                </a:schemeClr>
              </a:buClr>
            </a:pPr>
            <a:endParaRPr lang="fr-FR" dirty="0" smtClean="0"/>
          </a:p>
          <a:p>
            <a:pPr lvl="1">
              <a:buClr>
                <a:schemeClr val="accent2">
                  <a:lumMod val="75000"/>
                </a:schemeClr>
              </a:buClr>
            </a:pPr>
            <a:endParaRPr lang="fr-FR" dirty="0" smtClean="0"/>
          </a:p>
          <a:p>
            <a:pPr lvl="1">
              <a:buClr>
                <a:schemeClr val="accent2">
                  <a:lumMod val="75000"/>
                </a:schemeClr>
              </a:buClr>
            </a:pPr>
            <a:endParaRPr lang="fr-FR" dirty="0"/>
          </a:p>
          <a:p>
            <a:pPr lvl="1"/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z="2400" dirty="0" smtClean="0"/>
              <a:t>24/02/2015</a:t>
            </a:r>
            <a:endParaRPr lang="fr-FR" sz="240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z="2400" smtClean="0"/>
              <a:t>Jeu de Quarto</a:t>
            </a:r>
            <a:endParaRPr lang="fr-FR" sz="240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C2A51A7B-750C-4F70-8C54-D8A3C546085B}" type="slidenum">
              <a:rPr lang="fr-FR" sz="2400" smtClean="0"/>
              <a:t>12</a:t>
            </a:fld>
            <a:endParaRPr lang="fr-FR" sz="2400"/>
          </a:p>
        </p:txBody>
      </p:sp>
    </p:spTree>
    <p:extLst>
      <p:ext uri="{BB962C8B-B14F-4D97-AF65-F5344CB8AC3E}">
        <p14:creationId xmlns:p14="http://schemas.microsoft.com/office/powerpoint/2010/main" val="2983705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Moyens &amp; Ressources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Ressources humaines :</a:t>
            </a:r>
          </a:p>
          <a:p>
            <a:pPr lvl="1"/>
            <a:r>
              <a:rPr lang="fr-FR" dirty="0" smtClean="0"/>
              <a:t>7 personnes réparties en 3 groupes (pour le cœur du projet)</a:t>
            </a:r>
          </a:p>
          <a:p>
            <a:pPr lvl="1"/>
            <a:endParaRPr lang="fr-FR" dirty="0"/>
          </a:p>
          <a:p>
            <a:r>
              <a:rPr lang="fr-FR" dirty="0" smtClean="0"/>
              <a:t>Ressources matérielles :</a:t>
            </a:r>
          </a:p>
          <a:p>
            <a:pPr lvl="1"/>
            <a:r>
              <a:rPr lang="fr-FR" dirty="0" smtClean="0"/>
              <a:t>Ordinateur personnel des membres du groupe</a:t>
            </a:r>
          </a:p>
          <a:p>
            <a:pPr lvl="1"/>
            <a:r>
              <a:rPr lang="fr-FR" dirty="0" smtClean="0"/>
              <a:t>PC et salles mises à disposition par l’université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z="2400" dirty="0" smtClean="0"/>
              <a:t>24/02/2015</a:t>
            </a:r>
            <a:endParaRPr lang="fr-FR" sz="240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z="2400" smtClean="0"/>
              <a:t>Jeu de Quarto</a:t>
            </a:r>
            <a:endParaRPr lang="fr-FR" sz="240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51A7B-750C-4F70-8C54-D8A3C546085B}" type="slidenum">
              <a:rPr lang="fr-FR" sz="2400" smtClean="0"/>
              <a:t>13</a:t>
            </a:fld>
            <a:endParaRPr lang="fr-FR" sz="2400"/>
          </a:p>
        </p:txBody>
      </p:sp>
    </p:spTree>
    <p:extLst>
      <p:ext uri="{BB962C8B-B14F-4D97-AF65-F5344CB8AC3E}">
        <p14:creationId xmlns:p14="http://schemas.microsoft.com/office/powerpoint/2010/main" val="35753828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Communication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Interne :</a:t>
            </a:r>
          </a:p>
          <a:p>
            <a:pPr lvl="1"/>
            <a:r>
              <a:rPr lang="fr-FR" dirty="0" smtClean="0"/>
              <a:t>Entre membres : groupe de discussion sur Facebook</a:t>
            </a:r>
          </a:p>
          <a:p>
            <a:pPr lvl="1"/>
            <a:r>
              <a:rPr lang="fr-FR" dirty="0" smtClean="0"/>
              <a:t>Avec le responsable du projet (</a:t>
            </a:r>
            <a:r>
              <a:rPr lang="fr-FR" dirty="0" smtClean="0"/>
              <a:t>M. </a:t>
            </a:r>
            <a:r>
              <a:rPr lang="fr-FR" dirty="0" smtClean="0"/>
              <a:t>HADDAD) : par mail</a:t>
            </a:r>
          </a:p>
          <a:p>
            <a:pPr lvl="1"/>
            <a:r>
              <a:rPr lang="fr-FR" dirty="0" smtClean="0"/>
              <a:t>Partage des fichiers sources, gestions de versions sur </a:t>
            </a:r>
            <a:r>
              <a:rPr lang="fr-FR" dirty="0" err="1" smtClean="0"/>
              <a:t>GitHub</a:t>
            </a:r>
            <a:r>
              <a:rPr lang="fr-FR" dirty="0" smtClean="0"/>
              <a:t>. </a:t>
            </a:r>
          </a:p>
          <a:p>
            <a:pPr lvl="1"/>
            <a:endParaRPr lang="fr-FR" dirty="0" smtClean="0"/>
          </a:p>
          <a:p>
            <a:pPr lvl="1"/>
            <a:endParaRPr lang="fr-FR" dirty="0"/>
          </a:p>
          <a:p>
            <a:r>
              <a:rPr lang="fr-FR" dirty="0" smtClean="0"/>
              <a:t>Externe :</a:t>
            </a:r>
          </a:p>
          <a:p>
            <a:pPr lvl="1"/>
            <a:r>
              <a:rPr lang="fr-FR" dirty="0" smtClean="0"/>
              <a:t>Avec le client: par mail.</a:t>
            </a:r>
          </a:p>
          <a:p>
            <a:pPr marL="457200" lvl="1" indent="0">
              <a:buNone/>
            </a:pPr>
            <a:endParaRPr lang="fr-FR" dirty="0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z="2400" dirty="0" smtClean="0"/>
              <a:t>24/02/2015</a:t>
            </a:r>
            <a:endParaRPr lang="fr-FR" sz="240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z="2400" smtClean="0"/>
              <a:t>Jeu de Quarto</a:t>
            </a:r>
            <a:endParaRPr lang="fr-FR" sz="240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51A7B-750C-4F70-8C54-D8A3C546085B}" type="slidenum">
              <a:rPr lang="fr-FR" sz="2400" smtClean="0"/>
              <a:t>14</a:t>
            </a:fld>
            <a:endParaRPr lang="fr-FR" sz="2400"/>
          </a:p>
        </p:txBody>
      </p:sp>
    </p:spTree>
    <p:extLst>
      <p:ext uri="{BB962C8B-B14F-4D97-AF65-F5344CB8AC3E}">
        <p14:creationId xmlns:p14="http://schemas.microsoft.com/office/powerpoint/2010/main" val="21828730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Remerciements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 jeu de Quarto hébergé à quarto.freehostia.com qui nous permet de comprendre et prendre en main le jeu.</a:t>
            </a:r>
          </a:p>
          <a:p>
            <a:r>
              <a:rPr lang="fr-FR" dirty="0" smtClean="0"/>
              <a:t>M. Haddad</a:t>
            </a:r>
            <a:r>
              <a:rPr lang="fr-FR" dirty="0" smtClean="0"/>
              <a:t>, pour ce projet et les conseils fournis.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z="2400" dirty="0" smtClean="0"/>
              <a:t>24/02/2015</a:t>
            </a:r>
            <a:endParaRPr lang="fr-FR" sz="240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z="2400" smtClean="0"/>
              <a:t>Jeu de Quarto</a:t>
            </a:r>
            <a:endParaRPr lang="fr-FR" sz="240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C2A51A7B-750C-4F70-8C54-D8A3C546085B}" type="slidenum">
              <a:rPr lang="fr-FR" sz="2400" smtClean="0"/>
              <a:t>15</a:t>
            </a:fld>
            <a:endParaRPr lang="fr-FR" sz="2400"/>
          </a:p>
        </p:txBody>
      </p:sp>
    </p:spTree>
    <p:extLst>
      <p:ext uri="{BB962C8B-B14F-4D97-AF65-F5344CB8AC3E}">
        <p14:creationId xmlns:p14="http://schemas.microsoft.com/office/powerpoint/2010/main" val="2715856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1927" y="2794874"/>
            <a:ext cx="2225548" cy="1245383"/>
          </a:xfrm>
        </p:spPr>
        <p:txBody>
          <a:bodyPr/>
          <a:lstStyle/>
          <a:p>
            <a:r>
              <a:rPr lang="fr-FR" sz="4200" dirty="0" smtClean="0"/>
              <a:t>Equipe</a:t>
            </a:r>
            <a:r>
              <a:rPr lang="fr-FR" dirty="0" smtClean="0">
                <a:solidFill>
                  <a:schemeClr val="bg1"/>
                </a:solidFill>
              </a:rPr>
              <a:t> :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31927" y="3765328"/>
            <a:ext cx="11213757" cy="2620883"/>
          </a:xfrm>
        </p:spPr>
        <p:txBody>
          <a:bodyPr>
            <a:normAutofit fontScale="77500" lnSpcReduction="20000"/>
          </a:bodyPr>
          <a:lstStyle/>
          <a:p>
            <a:pPr>
              <a:buClr>
                <a:schemeClr val="accent2">
                  <a:lumMod val="75000"/>
                </a:schemeClr>
              </a:buClr>
            </a:pPr>
            <a:r>
              <a:rPr lang="fr-FR" dirty="0" smtClean="0"/>
              <a:t>BAUD Adrien (Chef de projet)</a:t>
            </a: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fr-FR" dirty="0" smtClean="0"/>
              <a:t>CHAMPAGNON Adrien</a:t>
            </a: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fr-FR" dirty="0" smtClean="0"/>
              <a:t>DEBURE Margaux</a:t>
            </a: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fr-FR" dirty="0" smtClean="0"/>
              <a:t>GREYL Robin</a:t>
            </a: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fr-FR" dirty="0" smtClean="0"/>
              <a:t>RAYBAUD Vincent</a:t>
            </a: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fr-FR" dirty="0" smtClean="0"/>
              <a:t>ROUSSEL Diego</a:t>
            </a: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fr-FR" dirty="0" smtClean="0"/>
              <a:t>VARREL Lilian</a:t>
            </a:r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z="2400" dirty="0" smtClean="0"/>
              <a:t>24/02/2015</a:t>
            </a:r>
            <a:endParaRPr lang="fr-FR" sz="240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z="2400" smtClean="0"/>
              <a:t>Jeu de Quarto</a:t>
            </a:r>
            <a:endParaRPr lang="fr-FR" sz="240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C2A51A7B-750C-4F70-8C54-D8A3C546085B}" type="slidenum">
              <a:rPr lang="fr-FR" sz="2400" smtClean="0"/>
              <a:t>2</a:t>
            </a:fld>
            <a:endParaRPr lang="fr-FR" sz="2400"/>
          </a:p>
        </p:txBody>
      </p:sp>
      <p:sp>
        <p:nvSpPr>
          <p:cNvPr id="9" name="Titre 1"/>
          <p:cNvSpPr txBox="1">
            <a:spLocks/>
          </p:cNvSpPr>
          <p:nvPr/>
        </p:nvSpPr>
        <p:spPr>
          <a:xfrm>
            <a:off x="431927" y="295729"/>
            <a:ext cx="3044441" cy="72589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dirty="0" smtClean="0">
                <a:solidFill>
                  <a:schemeClr val="tx1"/>
                </a:solidFill>
              </a:rPr>
              <a:t>But du Projet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0" name="Espace réservé du contenu 2"/>
          <p:cNvSpPr txBox="1">
            <a:spLocks/>
          </p:cNvSpPr>
          <p:nvPr/>
        </p:nvSpPr>
        <p:spPr>
          <a:xfrm>
            <a:off x="431927" y="1063417"/>
            <a:ext cx="8946541" cy="1696260"/>
          </a:xfrm>
          <a:prstGeom prst="rect">
            <a:avLst/>
          </a:prstGeom>
          <a:noFill/>
          <a:effectLst/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>
              <a:buClr>
                <a:schemeClr val="accent2">
                  <a:lumMod val="75000"/>
                </a:schemeClr>
              </a:buClr>
            </a:pPr>
            <a:r>
              <a:rPr lang="fr-FR" sz="2200" dirty="0" smtClean="0">
                <a:latin typeface="+mn-lt"/>
              </a:rPr>
              <a:t>Programmation du jeu de Quarto  en Java</a:t>
            </a: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fr-FR" sz="2200" dirty="0" smtClean="0">
                <a:latin typeface="+mn-lt"/>
              </a:rPr>
              <a:t>Implémentation d’une interface graphique à ce dernier</a:t>
            </a: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fr-FR" sz="2200" dirty="0" smtClean="0">
                <a:latin typeface="+mn-lt"/>
              </a:rPr>
              <a:t>Création d’une Intelligence Artificielle contre laquelle  un utilisateur pourra jouer. (Cette dernière sera pourvu de plusieurs niveaux)</a:t>
            </a:r>
            <a:endParaRPr lang="fr-FR" sz="2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02080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00397" y="1314451"/>
            <a:ext cx="10515600" cy="1458722"/>
          </a:xfrm>
        </p:spPr>
        <p:txBody>
          <a:bodyPr>
            <a:normAutofit fontScale="90000"/>
          </a:bodyPr>
          <a:lstStyle/>
          <a:p>
            <a:r>
              <a:rPr lang="fr-FR" sz="4700" dirty="0" smtClean="0"/>
              <a:t>Principe du Jeu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sz="2700" u="sng" dirty="0" smtClean="0"/>
              <a:t>Plateau, pièces et but du jeu</a:t>
            </a:r>
            <a:r>
              <a:rPr lang="fr-FR" sz="2700" dirty="0" smtClean="0"/>
              <a:t/>
            </a:r>
            <a:br>
              <a:rPr lang="fr-FR" sz="2700" dirty="0" smtClean="0"/>
            </a:br>
            <a:r>
              <a:rPr lang="fr-FR" sz="2700" dirty="0"/>
              <a:t/>
            </a:r>
            <a:br>
              <a:rPr lang="fr-FR" sz="2700" dirty="0"/>
            </a:br>
            <a:r>
              <a:rPr lang="fr-FR" sz="2700" dirty="0" smtClean="0"/>
              <a:t/>
            </a:r>
            <a:br>
              <a:rPr lang="fr-FR" sz="2700" dirty="0" smtClean="0"/>
            </a:br>
            <a:r>
              <a:rPr lang="fr-FR" sz="2700" dirty="0"/>
              <a:t/>
            </a:r>
            <a:br>
              <a:rPr lang="fr-FR" sz="2700" dirty="0"/>
            </a:br>
            <a:r>
              <a:rPr lang="fr-FR" sz="2700" dirty="0" smtClean="0"/>
              <a:t/>
            </a:r>
            <a:br>
              <a:rPr lang="fr-FR" sz="2700" dirty="0" smtClean="0"/>
            </a:br>
            <a:r>
              <a:rPr lang="fr-FR" sz="2700" dirty="0"/>
              <a:t/>
            </a:r>
            <a:br>
              <a:rPr lang="fr-FR" sz="2700" dirty="0"/>
            </a:br>
            <a:r>
              <a:rPr lang="fr-FR" sz="2700" dirty="0" smtClean="0"/>
              <a:t/>
            </a:r>
            <a:br>
              <a:rPr lang="fr-FR" sz="2700" dirty="0" smtClean="0"/>
            </a:br>
            <a:r>
              <a:rPr lang="fr-FR" sz="2700" dirty="0" smtClean="0"/>
              <a:t/>
            </a:r>
            <a:br>
              <a:rPr lang="fr-FR" sz="2700" dirty="0" smtClean="0"/>
            </a:br>
            <a:r>
              <a:rPr lang="fr-FR" sz="2700" dirty="0"/>
              <a:t/>
            </a:r>
            <a:br>
              <a:rPr lang="fr-FR" sz="2700" dirty="0"/>
            </a:br>
            <a:r>
              <a:rPr lang="fr-FR" sz="2700" u="sng" dirty="0" smtClean="0"/>
              <a:t>Déroulement d’une partie:</a:t>
            </a:r>
            <a:endParaRPr lang="fr-FR" sz="2700" u="sng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2652" y="1225989"/>
            <a:ext cx="8946541" cy="2329612"/>
          </a:xfrm>
        </p:spPr>
        <p:txBody>
          <a:bodyPr>
            <a:normAutofit/>
          </a:bodyPr>
          <a:lstStyle/>
          <a:p>
            <a:pPr>
              <a:buClr>
                <a:schemeClr val="accent2">
                  <a:lumMod val="75000"/>
                </a:schemeClr>
              </a:buClr>
            </a:pPr>
            <a:r>
              <a:rPr lang="fr-FR" sz="2200" dirty="0" smtClean="0"/>
              <a:t>Le jeu se compose d’un plateau 4x4 cases et de 16 pièces toutes différentes</a:t>
            </a: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fr-FR" sz="2200" dirty="0" smtClean="0"/>
              <a:t>Chaque pièces possède 4 caractéristiques spécifiques :</a:t>
            </a:r>
          </a:p>
          <a:p>
            <a:pPr lvl="1">
              <a:buClr>
                <a:schemeClr val="accent2">
                  <a:lumMod val="75000"/>
                </a:schemeClr>
              </a:buClr>
            </a:pPr>
            <a:r>
              <a:rPr lang="fr-FR" sz="2200" dirty="0" smtClean="0"/>
              <a:t>Grande / petite ; Noire /Blanche ; Ronde /Carré ; Pleine/Trouée</a:t>
            </a: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fr-FR" sz="2200" dirty="0" smtClean="0"/>
              <a:t>Le Joueur réussissant à aligner 4 pièces partageant au moins une caractéristique gagne</a:t>
            </a:r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z="2400" dirty="0" smtClean="0"/>
              <a:t>24/02/2015</a:t>
            </a:r>
            <a:endParaRPr lang="fr-FR" sz="240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z="2400" smtClean="0"/>
              <a:t>Jeu de Quarto</a:t>
            </a:r>
            <a:endParaRPr lang="fr-FR" sz="240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51A7B-750C-4F70-8C54-D8A3C546085B}" type="slidenum">
              <a:rPr lang="fr-FR" sz="2400" smtClean="0"/>
              <a:t>3</a:t>
            </a:fld>
            <a:endParaRPr lang="fr-FR" sz="2400"/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486033" y="4247463"/>
            <a:ext cx="8882770" cy="21088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>
              <a:buClr>
                <a:schemeClr val="accent2">
                  <a:lumMod val="75000"/>
                </a:schemeClr>
              </a:buClr>
            </a:pPr>
            <a:r>
              <a:rPr lang="fr-FR" sz="2200" dirty="0" smtClean="0">
                <a:latin typeface="+mn-lt"/>
              </a:rPr>
              <a:t>Le joueur 2 choisi une pièce dans celles restantes et la donne au joueur 1</a:t>
            </a: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fr-FR" sz="2200" dirty="0" smtClean="0">
                <a:latin typeface="+mn-lt"/>
              </a:rPr>
              <a:t>Le joueur 1 pose celle-ci sur une case du plateau</a:t>
            </a: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fr-FR" sz="2200" dirty="0" smtClean="0">
                <a:latin typeface="+mn-lt"/>
              </a:rPr>
              <a:t>Le joueur 1 choisi une pièce pour le joueur 2, etc.</a:t>
            </a:r>
          </a:p>
          <a:p>
            <a:pPr marL="0" indent="0">
              <a:buClr>
                <a:schemeClr val="accent2">
                  <a:lumMod val="75000"/>
                </a:schemeClr>
              </a:buClr>
              <a:buNone/>
            </a:pPr>
            <a:r>
              <a:rPr lang="fr-FR" sz="2200" dirty="0" smtClean="0">
                <a:latin typeface="+mn-lt"/>
              </a:rPr>
              <a:t>Le jeu s’arrête quand un joueur gagne ou quand il ne reste plus de pièces à jouer.</a:t>
            </a: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5888" y="1447609"/>
            <a:ext cx="2740219" cy="1556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886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200" dirty="0" smtClean="0">
                <a:solidFill>
                  <a:schemeClr val="tx1">
                    <a:lumMod val="50000"/>
                  </a:schemeClr>
                </a:solidFill>
              </a:rPr>
              <a:t>Objectifs</a:t>
            </a:r>
            <a:endParaRPr lang="fr-FR" sz="42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46111" y="2061156"/>
            <a:ext cx="10260786" cy="4195481"/>
          </a:xfrm>
        </p:spPr>
        <p:txBody>
          <a:bodyPr/>
          <a:lstStyle/>
          <a:p>
            <a:pPr>
              <a:buClr>
                <a:schemeClr val="accent2">
                  <a:lumMod val="75000"/>
                </a:schemeClr>
              </a:buClr>
            </a:pPr>
            <a:r>
              <a:rPr lang="fr-FR" dirty="0" smtClean="0"/>
              <a:t>Objectif qualité : création d’un jeu de Quarto</a:t>
            </a:r>
          </a:p>
          <a:p>
            <a:pPr lvl="1">
              <a:buClr>
                <a:schemeClr val="accent2">
                  <a:lumMod val="75000"/>
                </a:schemeClr>
              </a:buClr>
            </a:pPr>
            <a:r>
              <a:rPr lang="fr-FR" dirty="0" smtClean="0"/>
              <a:t>Le jeu doit avoir une interface graphique</a:t>
            </a:r>
          </a:p>
          <a:p>
            <a:pPr lvl="1">
              <a:buClr>
                <a:schemeClr val="accent2">
                  <a:lumMod val="75000"/>
                </a:schemeClr>
              </a:buClr>
            </a:pPr>
            <a:r>
              <a:rPr lang="fr-FR" dirty="0" smtClean="0"/>
              <a:t>Un joueur doit pouvoir jouer contre l’ordinateur</a:t>
            </a:r>
          </a:p>
          <a:p>
            <a:pPr lvl="1">
              <a:buClr>
                <a:schemeClr val="accent2">
                  <a:lumMod val="75000"/>
                </a:schemeClr>
              </a:buClr>
            </a:pPr>
            <a:endParaRPr lang="fr-FR" dirty="0" smtClean="0"/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fr-FR" dirty="0" smtClean="0"/>
              <a:t>Objectif de délai : Le projet doit être terminé pour le 15 Mai 2015 </a:t>
            </a:r>
            <a:br>
              <a:rPr lang="fr-FR" dirty="0" smtClean="0"/>
            </a:br>
            <a:r>
              <a:rPr lang="fr-FR" dirty="0" smtClean="0"/>
              <a:t>(date provisoire)</a:t>
            </a:r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z="2400" dirty="0" smtClean="0"/>
              <a:t>24/02/2015</a:t>
            </a:r>
            <a:endParaRPr lang="fr-FR" sz="240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z="2400" dirty="0" smtClean="0"/>
              <a:t>Jeu de Quarto</a:t>
            </a:r>
            <a:endParaRPr lang="fr-FR" sz="240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51A7B-750C-4F70-8C54-D8A3C546085B}" type="slidenum">
              <a:rPr lang="fr-FR" sz="2400" smtClean="0"/>
              <a:t>4</a:t>
            </a:fld>
            <a:endParaRPr lang="fr-FR" sz="2400"/>
          </a:p>
        </p:txBody>
      </p:sp>
    </p:spTree>
    <p:extLst>
      <p:ext uri="{BB962C8B-B14F-4D97-AF65-F5344CB8AC3E}">
        <p14:creationId xmlns:p14="http://schemas.microsoft.com/office/powerpoint/2010/main" val="4270796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tx1">
                    <a:lumMod val="50000"/>
                  </a:schemeClr>
                </a:solidFill>
              </a:rPr>
              <a:t>Management</a:t>
            </a:r>
            <a:r>
              <a:rPr lang="fr-FR" dirty="0" smtClean="0">
                <a:solidFill>
                  <a:schemeClr val="bg1"/>
                </a:solidFill>
              </a:rPr>
              <a:t> du projet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46111" y="1447800"/>
            <a:ext cx="8946541" cy="5307227"/>
          </a:xfrm>
        </p:spPr>
        <p:txBody>
          <a:bodyPr>
            <a:normAutofit/>
          </a:bodyPr>
          <a:lstStyle/>
          <a:p>
            <a:pPr>
              <a:buClr>
                <a:schemeClr val="accent2">
                  <a:lumMod val="75000"/>
                </a:schemeClr>
              </a:buClr>
            </a:pPr>
            <a:r>
              <a:rPr lang="fr-FR" dirty="0" smtClean="0"/>
              <a:t>Chef de projet : BAUD Adrien</a:t>
            </a: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fr-FR" dirty="0" smtClean="0"/>
              <a:t>Répartition des taches :</a:t>
            </a:r>
          </a:p>
          <a:p>
            <a:pPr lvl="1">
              <a:buClr>
                <a:schemeClr val="accent2">
                  <a:lumMod val="75000"/>
                </a:schemeClr>
              </a:buClr>
            </a:pPr>
            <a:r>
              <a:rPr lang="fr-FR" dirty="0" smtClean="0"/>
              <a:t>Développement de l’interface graphique :</a:t>
            </a:r>
          </a:p>
          <a:p>
            <a:pPr lvl="2">
              <a:buClr>
                <a:schemeClr val="accent2">
                  <a:lumMod val="75000"/>
                </a:schemeClr>
              </a:buClr>
            </a:pPr>
            <a:r>
              <a:rPr lang="fr-FR" dirty="0" smtClean="0"/>
              <a:t>RAYBAUD Vincent</a:t>
            </a:r>
          </a:p>
          <a:p>
            <a:pPr lvl="2">
              <a:buClr>
                <a:schemeClr val="accent2">
                  <a:lumMod val="75000"/>
                </a:schemeClr>
              </a:buClr>
            </a:pPr>
            <a:r>
              <a:rPr lang="fr-FR" dirty="0" smtClean="0"/>
              <a:t>ROUSSEL Diego</a:t>
            </a:r>
          </a:p>
          <a:p>
            <a:pPr lvl="1">
              <a:buClr>
                <a:schemeClr val="accent2">
                  <a:lumMod val="75000"/>
                </a:schemeClr>
              </a:buClr>
            </a:pPr>
            <a:r>
              <a:rPr lang="fr-FR" dirty="0" smtClean="0"/>
              <a:t>Création du moteur du jeu :</a:t>
            </a:r>
          </a:p>
          <a:p>
            <a:pPr lvl="2">
              <a:buClr>
                <a:schemeClr val="accent2">
                  <a:lumMod val="75000"/>
                </a:schemeClr>
              </a:buClr>
            </a:pPr>
            <a:r>
              <a:rPr lang="fr-FR" dirty="0" smtClean="0"/>
              <a:t>BAUD Adrien</a:t>
            </a:r>
          </a:p>
          <a:p>
            <a:pPr lvl="2">
              <a:buClr>
                <a:schemeClr val="accent2">
                  <a:lumMod val="75000"/>
                </a:schemeClr>
              </a:buClr>
            </a:pPr>
            <a:r>
              <a:rPr lang="fr-FR" dirty="0" smtClean="0"/>
              <a:t>GREYL Robin</a:t>
            </a:r>
          </a:p>
          <a:p>
            <a:pPr lvl="2">
              <a:buClr>
                <a:schemeClr val="accent2">
                  <a:lumMod val="75000"/>
                </a:schemeClr>
              </a:buClr>
            </a:pPr>
            <a:r>
              <a:rPr lang="fr-FR" dirty="0" smtClean="0"/>
              <a:t>VARREL Lilian</a:t>
            </a:r>
          </a:p>
          <a:p>
            <a:pPr lvl="1">
              <a:buClr>
                <a:schemeClr val="accent2">
                  <a:lumMod val="75000"/>
                </a:schemeClr>
              </a:buClr>
            </a:pPr>
            <a:r>
              <a:rPr lang="fr-FR" dirty="0" smtClean="0"/>
              <a:t>Développement de l’intelligence artificielle :</a:t>
            </a:r>
          </a:p>
          <a:p>
            <a:pPr lvl="2">
              <a:buClr>
                <a:schemeClr val="accent2">
                  <a:lumMod val="75000"/>
                </a:schemeClr>
              </a:buClr>
            </a:pPr>
            <a:r>
              <a:rPr lang="fr-FR" dirty="0" smtClean="0"/>
              <a:t>CHAMPAGNON Adrien</a:t>
            </a:r>
          </a:p>
          <a:p>
            <a:pPr lvl="2">
              <a:buClr>
                <a:schemeClr val="accent2">
                  <a:lumMod val="75000"/>
                </a:schemeClr>
              </a:buClr>
            </a:pPr>
            <a:r>
              <a:rPr lang="fr-FR" dirty="0" smtClean="0"/>
              <a:t>DEBURE Margaux</a:t>
            </a:r>
          </a:p>
          <a:p>
            <a:pPr lvl="2"/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z="2400" dirty="0" smtClean="0"/>
              <a:t>24/02/2015</a:t>
            </a:r>
            <a:endParaRPr lang="fr-FR" sz="240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z="2400" smtClean="0"/>
              <a:t>Jeu de Quarto</a:t>
            </a:r>
            <a:endParaRPr lang="fr-FR" sz="240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51A7B-750C-4F70-8C54-D8A3C546085B}" type="slidenum">
              <a:rPr lang="fr-FR" sz="2400" smtClean="0"/>
              <a:t>5</a:t>
            </a:fld>
            <a:endParaRPr lang="fr-FR" sz="2400"/>
          </a:p>
        </p:txBody>
      </p:sp>
    </p:spTree>
    <p:extLst>
      <p:ext uri="{BB962C8B-B14F-4D97-AF65-F5344CB8AC3E}">
        <p14:creationId xmlns:p14="http://schemas.microsoft.com/office/powerpoint/2010/main" val="2476502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Partie Technique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Utilisation du langage Java</a:t>
            </a:r>
          </a:p>
          <a:p>
            <a:pPr lvl="1"/>
            <a:r>
              <a:rPr lang="fr-FR" dirty="0" smtClean="0"/>
              <a:t>Imposé par le client</a:t>
            </a:r>
          </a:p>
          <a:p>
            <a:r>
              <a:rPr lang="fr-FR" dirty="0" smtClean="0"/>
              <a:t>Choix de l’environnement de développement : </a:t>
            </a:r>
            <a:r>
              <a:rPr lang="fr-FR" dirty="0" err="1" smtClean="0"/>
              <a:t>NetBeans</a:t>
            </a:r>
            <a:endParaRPr lang="fr-FR" dirty="0" smtClean="0"/>
          </a:p>
          <a:p>
            <a:endParaRPr lang="fr-FR" dirty="0" smtClean="0"/>
          </a:p>
          <a:p>
            <a:endParaRPr lang="fr-FR" dirty="0"/>
          </a:p>
          <a:p>
            <a:r>
              <a:rPr lang="fr-FR" dirty="0" smtClean="0"/>
              <a:t>Solution en cas de problème :</a:t>
            </a:r>
          </a:p>
          <a:p>
            <a:pPr lvl="1"/>
            <a:r>
              <a:rPr lang="fr-FR" dirty="0" smtClean="0"/>
              <a:t>Problème principal : maitrise de la bibliothèque graphique</a:t>
            </a:r>
          </a:p>
          <a:p>
            <a:pPr lvl="1"/>
            <a:r>
              <a:rPr lang="fr-FR" dirty="0" smtClean="0"/>
              <a:t>Solution de repli : ne pas utiliser d’interface graphique, afficher le jeu de manière textuelle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z="2400" dirty="0" smtClean="0"/>
              <a:t>24/02/2015</a:t>
            </a:r>
            <a:endParaRPr lang="fr-FR" sz="240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z="2400" smtClean="0"/>
              <a:t>Jeu de Quarto</a:t>
            </a:r>
            <a:endParaRPr lang="fr-FR" sz="240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51A7B-750C-4F70-8C54-D8A3C546085B}" type="slidenum">
              <a:rPr lang="fr-FR" sz="2400" smtClean="0"/>
              <a:t>6</a:t>
            </a:fld>
            <a:endParaRPr lang="fr-FR" sz="2400"/>
          </a:p>
        </p:txBody>
      </p:sp>
      <p:pic>
        <p:nvPicPr>
          <p:cNvPr id="1028" name="Picture 4" descr="Fichier:Java Logo.sv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6054" y="452718"/>
            <a:ext cx="1210865" cy="2252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6300" y="3149578"/>
            <a:ext cx="2857500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860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z="2400" dirty="0" smtClean="0"/>
              <a:t>24/02/2015</a:t>
            </a:r>
            <a:endParaRPr lang="fr-FR" sz="240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z="2400" smtClean="0"/>
              <a:t>Jeu de Quarto</a:t>
            </a:r>
            <a:endParaRPr lang="fr-FR" sz="240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C2A51A7B-750C-4F70-8C54-D8A3C546085B}" type="slidenum">
              <a:rPr lang="fr-FR" sz="2400" smtClean="0"/>
              <a:t>7</a:t>
            </a:fld>
            <a:endParaRPr lang="fr-FR" sz="2400"/>
          </a:p>
        </p:txBody>
      </p:sp>
      <p:sp>
        <p:nvSpPr>
          <p:cNvPr id="120" name="Titre 1"/>
          <p:cNvSpPr>
            <a:spLocks noGrp="1"/>
          </p:cNvSpPr>
          <p:nvPr>
            <p:ph type="title"/>
          </p:nvPr>
        </p:nvSpPr>
        <p:spPr>
          <a:xfrm>
            <a:off x="966756" y="0"/>
            <a:ext cx="9404723" cy="1400530"/>
          </a:xfrm>
        </p:spPr>
        <p:txBody>
          <a:bodyPr/>
          <a:lstStyle/>
          <a:p>
            <a:r>
              <a:rPr lang="fr-FR" dirty="0" smtClean="0"/>
              <a:t>PERT</a:t>
            </a:r>
            <a:endParaRPr lang="fr-FR" dirty="0"/>
          </a:p>
        </p:txBody>
      </p:sp>
      <p:sp>
        <p:nvSpPr>
          <p:cNvPr id="124" name="Ellipse 123"/>
          <p:cNvSpPr/>
          <p:nvPr/>
        </p:nvSpPr>
        <p:spPr>
          <a:xfrm>
            <a:off x="888434" y="2289101"/>
            <a:ext cx="900000" cy="90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125" name="Connecteur droit 124"/>
          <p:cNvCxnSpPr>
            <a:stCxn id="124" idx="2"/>
            <a:endCxn id="124" idx="6"/>
          </p:cNvCxnSpPr>
          <p:nvPr/>
        </p:nvCxnSpPr>
        <p:spPr>
          <a:xfrm>
            <a:off x="888434" y="2739101"/>
            <a:ext cx="90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cteur droit 125"/>
          <p:cNvCxnSpPr>
            <a:stCxn id="124" idx="2"/>
            <a:endCxn id="124" idx="6"/>
          </p:cNvCxnSpPr>
          <p:nvPr/>
        </p:nvCxnSpPr>
        <p:spPr>
          <a:xfrm>
            <a:off x="888434" y="2739101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eur droit 126"/>
          <p:cNvCxnSpPr>
            <a:stCxn id="124" idx="4"/>
          </p:cNvCxnSpPr>
          <p:nvPr/>
        </p:nvCxnSpPr>
        <p:spPr>
          <a:xfrm flipV="1">
            <a:off x="1338434" y="2739101"/>
            <a:ext cx="3502" cy="45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Ellipse 127"/>
          <p:cNvSpPr/>
          <p:nvPr/>
        </p:nvSpPr>
        <p:spPr>
          <a:xfrm>
            <a:off x="2372266" y="1111660"/>
            <a:ext cx="900000" cy="90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9" name="Connecteur droit 128"/>
          <p:cNvCxnSpPr>
            <a:stCxn id="128" idx="2"/>
            <a:endCxn id="128" idx="6"/>
          </p:cNvCxnSpPr>
          <p:nvPr/>
        </p:nvCxnSpPr>
        <p:spPr>
          <a:xfrm>
            <a:off x="2372266" y="1561660"/>
            <a:ext cx="90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necteur droit 129"/>
          <p:cNvCxnSpPr/>
          <p:nvPr/>
        </p:nvCxnSpPr>
        <p:spPr>
          <a:xfrm>
            <a:off x="2372266" y="1561660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necteur droit 130"/>
          <p:cNvCxnSpPr>
            <a:stCxn id="128" idx="4"/>
          </p:cNvCxnSpPr>
          <p:nvPr/>
        </p:nvCxnSpPr>
        <p:spPr>
          <a:xfrm flipV="1">
            <a:off x="2822266" y="1561660"/>
            <a:ext cx="3502" cy="45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Ellipse 131"/>
          <p:cNvSpPr/>
          <p:nvPr/>
        </p:nvSpPr>
        <p:spPr>
          <a:xfrm>
            <a:off x="3791746" y="2283804"/>
            <a:ext cx="900000" cy="90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133" name="Connecteur droit 132"/>
          <p:cNvCxnSpPr>
            <a:stCxn id="132" idx="2"/>
            <a:endCxn id="132" idx="6"/>
          </p:cNvCxnSpPr>
          <p:nvPr/>
        </p:nvCxnSpPr>
        <p:spPr>
          <a:xfrm>
            <a:off x="3791746" y="2733804"/>
            <a:ext cx="90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necteur droit 133"/>
          <p:cNvCxnSpPr>
            <a:stCxn id="132" idx="2"/>
            <a:endCxn id="132" idx="6"/>
          </p:cNvCxnSpPr>
          <p:nvPr/>
        </p:nvCxnSpPr>
        <p:spPr>
          <a:xfrm>
            <a:off x="3791746" y="2733804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necteur droit 134"/>
          <p:cNvCxnSpPr>
            <a:stCxn id="132" idx="4"/>
          </p:cNvCxnSpPr>
          <p:nvPr/>
        </p:nvCxnSpPr>
        <p:spPr>
          <a:xfrm flipV="1">
            <a:off x="4241746" y="2733804"/>
            <a:ext cx="3502" cy="45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Ellipse 135"/>
          <p:cNvSpPr/>
          <p:nvPr/>
        </p:nvSpPr>
        <p:spPr>
          <a:xfrm>
            <a:off x="6181521" y="2278320"/>
            <a:ext cx="900000" cy="90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7" name="Connecteur droit 136"/>
          <p:cNvCxnSpPr>
            <a:stCxn id="136" idx="2"/>
            <a:endCxn id="136" idx="6"/>
          </p:cNvCxnSpPr>
          <p:nvPr/>
        </p:nvCxnSpPr>
        <p:spPr>
          <a:xfrm>
            <a:off x="6181521" y="2728320"/>
            <a:ext cx="90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necteur droit 137"/>
          <p:cNvCxnSpPr>
            <a:stCxn id="136" idx="2"/>
            <a:endCxn id="136" idx="6"/>
          </p:cNvCxnSpPr>
          <p:nvPr/>
        </p:nvCxnSpPr>
        <p:spPr>
          <a:xfrm>
            <a:off x="6181521" y="2728320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eur droit 138"/>
          <p:cNvCxnSpPr>
            <a:stCxn id="136" idx="4"/>
          </p:cNvCxnSpPr>
          <p:nvPr/>
        </p:nvCxnSpPr>
        <p:spPr>
          <a:xfrm flipV="1">
            <a:off x="6631521" y="2728320"/>
            <a:ext cx="3502" cy="45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Ellipse 139"/>
          <p:cNvSpPr/>
          <p:nvPr/>
        </p:nvSpPr>
        <p:spPr>
          <a:xfrm>
            <a:off x="9112537" y="2277257"/>
            <a:ext cx="900000" cy="90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1" name="Connecteur droit 140"/>
          <p:cNvCxnSpPr>
            <a:stCxn id="140" idx="2"/>
            <a:endCxn id="140" idx="6"/>
          </p:cNvCxnSpPr>
          <p:nvPr/>
        </p:nvCxnSpPr>
        <p:spPr>
          <a:xfrm>
            <a:off x="9112537" y="2727257"/>
            <a:ext cx="90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eur droit 141"/>
          <p:cNvCxnSpPr>
            <a:stCxn id="140" idx="2"/>
            <a:endCxn id="140" idx="6"/>
          </p:cNvCxnSpPr>
          <p:nvPr/>
        </p:nvCxnSpPr>
        <p:spPr>
          <a:xfrm>
            <a:off x="9112537" y="2727257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eur droit 142"/>
          <p:cNvCxnSpPr>
            <a:stCxn id="140" idx="4"/>
          </p:cNvCxnSpPr>
          <p:nvPr/>
        </p:nvCxnSpPr>
        <p:spPr>
          <a:xfrm flipV="1">
            <a:off x="9562537" y="2727257"/>
            <a:ext cx="3502" cy="45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Ellipse 143"/>
          <p:cNvSpPr/>
          <p:nvPr/>
        </p:nvSpPr>
        <p:spPr>
          <a:xfrm>
            <a:off x="1704725" y="5215223"/>
            <a:ext cx="900000" cy="90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5" name="Connecteur droit 144"/>
          <p:cNvCxnSpPr>
            <a:stCxn id="144" idx="2"/>
            <a:endCxn id="144" idx="6"/>
          </p:cNvCxnSpPr>
          <p:nvPr/>
        </p:nvCxnSpPr>
        <p:spPr>
          <a:xfrm>
            <a:off x="1704725" y="5665223"/>
            <a:ext cx="90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necteur droit 145"/>
          <p:cNvCxnSpPr>
            <a:stCxn id="144" idx="2"/>
            <a:endCxn id="144" idx="6"/>
          </p:cNvCxnSpPr>
          <p:nvPr/>
        </p:nvCxnSpPr>
        <p:spPr>
          <a:xfrm>
            <a:off x="1704725" y="5665223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necteur droit 146"/>
          <p:cNvCxnSpPr>
            <a:stCxn id="144" idx="4"/>
          </p:cNvCxnSpPr>
          <p:nvPr/>
        </p:nvCxnSpPr>
        <p:spPr>
          <a:xfrm flipV="1">
            <a:off x="2154725" y="5665223"/>
            <a:ext cx="3502" cy="45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Ellipse 147"/>
          <p:cNvSpPr/>
          <p:nvPr/>
        </p:nvSpPr>
        <p:spPr>
          <a:xfrm>
            <a:off x="4254843" y="5203378"/>
            <a:ext cx="900000" cy="90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9" name="Connecteur droit 148"/>
          <p:cNvCxnSpPr>
            <a:stCxn id="148" idx="2"/>
            <a:endCxn id="148" idx="6"/>
          </p:cNvCxnSpPr>
          <p:nvPr/>
        </p:nvCxnSpPr>
        <p:spPr>
          <a:xfrm>
            <a:off x="4254843" y="5653378"/>
            <a:ext cx="90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necteur droit 149"/>
          <p:cNvCxnSpPr>
            <a:stCxn id="148" idx="2"/>
            <a:endCxn id="148" idx="6"/>
          </p:cNvCxnSpPr>
          <p:nvPr/>
        </p:nvCxnSpPr>
        <p:spPr>
          <a:xfrm>
            <a:off x="4254843" y="5653378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necteur droit 150"/>
          <p:cNvCxnSpPr>
            <a:stCxn id="148" idx="4"/>
          </p:cNvCxnSpPr>
          <p:nvPr/>
        </p:nvCxnSpPr>
        <p:spPr>
          <a:xfrm flipV="1">
            <a:off x="4704843" y="5653378"/>
            <a:ext cx="3502" cy="45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Connecteur en angle 151"/>
          <p:cNvCxnSpPr>
            <a:stCxn id="124" idx="0"/>
            <a:endCxn id="128" idx="2"/>
          </p:cNvCxnSpPr>
          <p:nvPr/>
        </p:nvCxnSpPr>
        <p:spPr>
          <a:xfrm rot="5400000" flipH="1" flipV="1">
            <a:off x="1491630" y="1408465"/>
            <a:ext cx="727441" cy="1033832"/>
          </a:xfrm>
          <a:prstGeom prst="bentConnector2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necteur en angle 152"/>
          <p:cNvCxnSpPr>
            <a:stCxn id="128" idx="6"/>
            <a:endCxn id="132" idx="0"/>
          </p:cNvCxnSpPr>
          <p:nvPr/>
        </p:nvCxnSpPr>
        <p:spPr>
          <a:xfrm>
            <a:off x="3272266" y="1561660"/>
            <a:ext cx="969480" cy="72214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necteur en angle 153"/>
          <p:cNvCxnSpPr>
            <a:stCxn id="124" idx="6"/>
            <a:endCxn id="132" idx="2"/>
          </p:cNvCxnSpPr>
          <p:nvPr/>
        </p:nvCxnSpPr>
        <p:spPr>
          <a:xfrm flipV="1">
            <a:off x="1788434" y="2733804"/>
            <a:ext cx="2003312" cy="5297"/>
          </a:xfrm>
          <a:prstGeom prst="bentConnector3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necteur en angle 154"/>
          <p:cNvCxnSpPr>
            <a:stCxn id="132" idx="6"/>
            <a:endCxn id="136" idx="2"/>
          </p:cNvCxnSpPr>
          <p:nvPr/>
        </p:nvCxnSpPr>
        <p:spPr>
          <a:xfrm flipV="1">
            <a:off x="4691746" y="2728320"/>
            <a:ext cx="1489775" cy="5484"/>
          </a:xfrm>
          <a:prstGeom prst="bentConnector3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Connecteur en angle 155"/>
          <p:cNvCxnSpPr>
            <a:stCxn id="136" idx="0"/>
            <a:endCxn id="140" idx="0"/>
          </p:cNvCxnSpPr>
          <p:nvPr/>
        </p:nvCxnSpPr>
        <p:spPr>
          <a:xfrm rot="5400000" flipH="1" flipV="1">
            <a:off x="8096498" y="812281"/>
            <a:ext cx="1063" cy="2931016"/>
          </a:xfrm>
          <a:prstGeom prst="bentConnector3">
            <a:avLst>
              <a:gd name="adj1" fmla="val 2160517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Connecteur en angle 156"/>
          <p:cNvCxnSpPr>
            <a:stCxn id="136" idx="4"/>
            <a:endCxn id="140" idx="4"/>
          </p:cNvCxnSpPr>
          <p:nvPr/>
        </p:nvCxnSpPr>
        <p:spPr>
          <a:xfrm rot="5400000" flipH="1" flipV="1">
            <a:off x="8096497" y="1712281"/>
            <a:ext cx="1063" cy="2931016"/>
          </a:xfrm>
          <a:prstGeom prst="bentConnector3">
            <a:avLst>
              <a:gd name="adj1" fmla="val -21505174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onnecteur en angle 157"/>
          <p:cNvCxnSpPr>
            <a:stCxn id="136" idx="6"/>
            <a:endCxn id="140" idx="2"/>
          </p:cNvCxnSpPr>
          <p:nvPr/>
        </p:nvCxnSpPr>
        <p:spPr>
          <a:xfrm flipV="1">
            <a:off x="7081521" y="2727257"/>
            <a:ext cx="2031016" cy="1063"/>
          </a:xfrm>
          <a:prstGeom prst="bentConnector3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Connecteur en angle 158"/>
          <p:cNvCxnSpPr>
            <a:stCxn id="140" idx="6"/>
            <a:endCxn id="144" idx="2"/>
          </p:cNvCxnSpPr>
          <p:nvPr/>
        </p:nvCxnSpPr>
        <p:spPr>
          <a:xfrm flipH="1">
            <a:off x="1704725" y="2727257"/>
            <a:ext cx="8307812" cy="2937966"/>
          </a:xfrm>
          <a:prstGeom prst="bentConnector5">
            <a:avLst>
              <a:gd name="adj1" fmla="val -2752"/>
              <a:gd name="adj2" fmla="val 50000"/>
              <a:gd name="adj3" fmla="val 102752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onnecteur en angle 159"/>
          <p:cNvCxnSpPr>
            <a:stCxn id="144" idx="6"/>
            <a:endCxn id="148" idx="2"/>
          </p:cNvCxnSpPr>
          <p:nvPr/>
        </p:nvCxnSpPr>
        <p:spPr>
          <a:xfrm flipV="1">
            <a:off x="2604725" y="5653378"/>
            <a:ext cx="1650118" cy="11845"/>
          </a:xfrm>
          <a:prstGeom prst="bentConnector3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ZoneTexte 160"/>
          <p:cNvSpPr txBox="1"/>
          <p:nvPr/>
        </p:nvSpPr>
        <p:spPr>
          <a:xfrm>
            <a:off x="325407" y="863524"/>
            <a:ext cx="21547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Apprentissage </a:t>
            </a:r>
          </a:p>
          <a:p>
            <a:r>
              <a:rPr lang="fr-FR" dirty="0"/>
              <a:t> </a:t>
            </a:r>
            <a:r>
              <a:rPr lang="fr-FR" dirty="0" smtClean="0"/>
              <a:t>    du Java (4 </a:t>
            </a:r>
            <a:r>
              <a:rPr lang="fr-FR" dirty="0" err="1" smtClean="0"/>
              <a:t>sm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162" name="ZoneTexte 161"/>
          <p:cNvSpPr txBox="1"/>
          <p:nvPr/>
        </p:nvSpPr>
        <p:spPr>
          <a:xfrm>
            <a:off x="3330110" y="972849"/>
            <a:ext cx="24400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Entrainement sur le</a:t>
            </a:r>
          </a:p>
          <a:p>
            <a:r>
              <a:rPr lang="fr-FR" dirty="0" smtClean="0"/>
              <a:t>Jeu de dame (3 </a:t>
            </a:r>
            <a:r>
              <a:rPr lang="fr-FR" dirty="0" err="1" smtClean="0"/>
              <a:t>sm</a:t>
            </a:r>
            <a:r>
              <a:rPr lang="fr-FR" dirty="0" smtClean="0"/>
              <a:t>)</a:t>
            </a:r>
          </a:p>
        </p:txBody>
      </p:sp>
      <p:sp>
        <p:nvSpPr>
          <p:cNvPr id="163" name="ZoneTexte 162"/>
          <p:cNvSpPr txBox="1"/>
          <p:nvPr/>
        </p:nvSpPr>
        <p:spPr>
          <a:xfrm>
            <a:off x="1656594" y="2882682"/>
            <a:ext cx="24465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Découverte du jeu </a:t>
            </a:r>
          </a:p>
          <a:p>
            <a:r>
              <a:rPr lang="fr-FR" dirty="0" smtClean="0"/>
              <a:t>De Quarto et </a:t>
            </a:r>
          </a:p>
          <a:p>
            <a:r>
              <a:rPr lang="fr-FR" dirty="0" smtClean="0"/>
              <a:t>des stratégies (8 </a:t>
            </a:r>
            <a:r>
              <a:rPr lang="fr-FR" dirty="0" err="1" smtClean="0"/>
              <a:t>sm</a:t>
            </a:r>
            <a:r>
              <a:rPr lang="fr-FR" dirty="0" smtClean="0"/>
              <a:t>)</a:t>
            </a:r>
          </a:p>
        </p:txBody>
      </p:sp>
      <p:sp>
        <p:nvSpPr>
          <p:cNvPr id="164" name="ZoneTexte 163"/>
          <p:cNvSpPr txBox="1"/>
          <p:nvPr/>
        </p:nvSpPr>
        <p:spPr>
          <a:xfrm>
            <a:off x="4558577" y="2739521"/>
            <a:ext cx="240001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Écriture des </a:t>
            </a:r>
          </a:p>
          <a:p>
            <a:r>
              <a:rPr lang="fr-FR" dirty="0" smtClean="0"/>
              <a:t>définitions des </a:t>
            </a:r>
          </a:p>
          <a:p>
            <a:r>
              <a:rPr lang="fr-FR" dirty="0" smtClean="0"/>
              <a:t>classes et </a:t>
            </a:r>
          </a:p>
          <a:p>
            <a:r>
              <a:rPr lang="fr-FR" dirty="0" smtClean="0"/>
              <a:t>des fonctions (2 </a:t>
            </a:r>
            <a:r>
              <a:rPr lang="fr-FR" dirty="0" err="1" smtClean="0"/>
              <a:t>sm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165" name="ZoneTexte 164"/>
          <p:cNvSpPr txBox="1"/>
          <p:nvPr/>
        </p:nvSpPr>
        <p:spPr>
          <a:xfrm>
            <a:off x="6526509" y="1588277"/>
            <a:ext cx="3177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Interface graphique (5 </a:t>
            </a:r>
            <a:r>
              <a:rPr lang="fr-FR" dirty="0" err="1" smtClean="0"/>
              <a:t>sm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166" name="ZoneTexte 165"/>
          <p:cNvSpPr txBox="1"/>
          <p:nvPr/>
        </p:nvSpPr>
        <p:spPr>
          <a:xfrm>
            <a:off x="6872758" y="2167427"/>
            <a:ext cx="2484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Moteur du jeu (6 </a:t>
            </a:r>
            <a:r>
              <a:rPr lang="fr-FR" dirty="0" err="1" smtClean="0"/>
              <a:t>sm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167" name="ZoneTexte 166"/>
          <p:cNvSpPr txBox="1"/>
          <p:nvPr/>
        </p:nvSpPr>
        <p:spPr>
          <a:xfrm>
            <a:off x="6461848" y="3460170"/>
            <a:ext cx="3350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Intelligence artificielle (6 </a:t>
            </a:r>
            <a:r>
              <a:rPr lang="fr-FR" dirty="0" err="1" smtClean="0"/>
              <a:t>sm</a:t>
            </a:r>
            <a:r>
              <a:rPr lang="fr-FR" dirty="0"/>
              <a:t>)</a:t>
            </a:r>
          </a:p>
        </p:txBody>
      </p:sp>
      <p:sp>
        <p:nvSpPr>
          <p:cNvPr id="168" name="ZoneTexte 167"/>
          <p:cNvSpPr txBox="1"/>
          <p:nvPr/>
        </p:nvSpPr>
        <p:spPr>
          <a:xfrm>
            <a:off x="2825991" y="4242589"/>
            <a:ext cx="7417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Mise en commun &amp; création d’un prototype fonctionnel (3 </a:t>
            </a:r>
            <a:r>
              <a:rPr lang="fr-FR" dirty="0" err="1" smtClean="0"/>
              <a:t>sm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169" name="ZoneTexte 168"/>
          <p:cNvSpPr txBox="1"/>
          <p:nvPr/>
        </p:nvSpPr>
        <p:spPr>
          <a:xfrm>
            <a:off x="2553492" y="5780212"/>
            <a:ext cx="23262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Finalisation</a:t>
            </a:r>
          </a:p>
          <a:p>
            <a:r>
              <a:rPr lang="fr-FR" dirty="0" smtClean="0"/>
              <a:t>Optimisation (3 </a:t>
            </a:r>
            <a:r>
              <a:rPr lang="fr-FR" dirty="0" err="1" smtClean="0"/>
              <a:t>sm</a:t>
            </a:r>
            <a:r>
              <a:rPr lang="fr-FR" dirty="0" smtClean="0"/>
              <a:t>)</a:t>
            </a:r>
          </a:p>
        </p:txBody>
      </p:sp>
      <p:sp>
        <p:nvSpPr>
          <p:cNvPr id="170" name="ZoneTexte 169"/>
          <p:cNvSpPr txBox="1"/>
          <p:nvPr/>
        </p:nvSpPr>
        <p:spPr>
          <a:xfrm>
            <a:off x="1017521" y="2764500"/>
            <a:ext cx="826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0    0</a:t>
            </a:r>
            <a:endParaRPr lang="fr-FR" dirty="0"/>
          </a:p>
        </p:txBody>
      </p:sp>
      <p:sp>
        <p:nvSpPr>
          <p:cNvPr id="171" name="Rectangle 170"/>
          <p:cNvSpPr/>
          <p:nvPr/>
        </p:nvSpPr>
        <p:spPr>
          <a:xfrm>
            <a:off x="4325572" y="5662798"/>
            <a:ext cx="7585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22  22</a:t>
            </a:r>
            <a:endParaRPr lang="fr-FR" dirty="0"/>
          </a:p>
        </p:txBody>
      </p:sp>
      <p:sp>
        <p:nvSpPr>
          <p:cNvPr id="172" name="Rectangle 171"/>
          <p:cNvSpPr/>
          <p:nvPr/>
        </p:nvSpPr>
        <p:spPr>
          <a:xfrm>
            <a:off x="2527365" y="1552390"/>
            <a:ext cx="6591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lain" startAt="4"/>
            </a:pPr>
            <a:r>
              <a:rPr lang="fr-FR" dirty="0" smtClean="0"/>
              <a:t>4</a:t>
            </a:r>
          </a:p>
        </p:txBody>
      </p:sp>
      <p:sp>
        <p:nvSpPr>
          <p:cNvPr id="173" name="Rectangle 172"/>
          <p:cNvSpPr/>
          <p:nvPr/>
        </p:nvSpPr>
        <p:spPr>
          <a:xfrm>
            <a:off x="3897260" y="2743224"/>
            <a:ext cx="6591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lain" startAt="8"/>
            </a:pPr>
            <a:r>
              <a:rPr lang="fr-FR" dirty="0" smtClean="0"/>
              <a:t>8</a:t>
            </a:r>
          </a:p>
        </p:txBody>
      </p:sp>
      <p:sp>
        <p:nvSpPr>
          <p:cNvPr id="174" name="Rectangle 173"/>
          <p:cNvSpPr/>
          <p:nvPr/>
        </p:nvSpPr>
        <p:spPr>
          <a:xfrm>
            <a:off x="6217365" y="2697956"/>
            <a:ext cx="825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10  10</a:t>
            </a:r>
            <a:endParaRPr lang="fr-FR" dirty="0"/>
          </a:p>
        </p:txBody>
      </p:sp>
      <p:sp>
        <p:nvSpPr>
          <p:cNvPr id="175" name="Rectangle 174"/>
          <p:cNvSpPr/>
          <p:nvPr/>
        </p:nvSpPr>
        <p:spPr>
          <a:xfrm>
            <a:off x="9144375" y="2715592"/>
            <a:ext cx="825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16  16</a:t>
            </a:r>
            <a:endParaRPr lang="fr-FR" dirty="0"/>
          </a:p>
        </p:txBody>
      </p:sp>
      <p:sp>
        <p:nvSpPr>
          <p:cNvPr id="176" name="Rectangle 175"/>
          <p:cNvSpPr/>
          <p:nvPr/>
        </p:nvSpPr>
        <p:spPr>
          <a:xfrm>
            <a:off x="1786348" y="5671594"/>
            <a:ext cx="825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19  19</a:t>
            </a:r>
            <a:endParaRPr lang="fr-FR" dirty="0"/>
          </a:p>
        </p:txBody>
      </p:sp>
      <p:sp>
        <p:nvSpPr>
          <p:cNvPr id="177" name="ZoneTexte 176"/>
          <p:cNvSpPr txBox="1"/>
          <p:nvPr/>
        </p:nvSpPr>
        <p:spPr>
          <a:xfrm>
            <a:off x="8699672" y="5671594"/>
            <a:ext cx="2375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(délais en semaine)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09865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61338"/>
            <a:ext cx="12192000" cy="3715737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GANTT</a:t>
            </a:r>
            <a:endParaRPr lang="fr-FR" dirty="0"/>
          </a:p>
        </p:txBody>
      </p:sp>
      <p:cxnSp>
        <p:nvCxnSpPr>
          <p:cNvPr id="9" name="Connecteur droit 8"/>
          <p:cNvCxnSpPr/>
          <p:nvPr/>
        </p:nvCxnSpPr>
        <p:spPr>
          <a:xfrm>
            <a:off x="3824152" y="2578764"/>
            <a:ext cx="0" cy="43200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>
            <a:off x="6620979" y="2557075"/>
            <a:ext cx="0" cy="43200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>
            <a:off x="10098263" y="2538000"/>
            <a:ext cx="0" cy="43200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>
            <a:off x="11957223" y="2330734"/>
            <a:ext cx="0" cy="43200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/>
          <p:cNvSpPr txBox="1"/>
          <p:nvPr/>
        </p:nvSpPr>
        <p:spPr>
          <a:xfrm>
            <a:off x="2353589" y="1943100"/>
            <a:ext cx="101617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/>
              <a:t>    1</a:t>
            </a:r>
            <a:r>
              <a:rPr lang="fr-FR" sz="1600" baseline="30000" dirty="0" smtClean="0"/>
              <a:t>ère</a:t>
            </a:r>
            <a:r>
              <a:rPr lang="fr-FR" sz="1600" dirty="0" smtClean="0"/>
              <a:t> revue de projet                   2</a:t>
            </a:r>
            <a:r>
              <a:rPr lang="fr-FR" sz="1600" baseline="30000" dirty="0" smtClean="0"/>
              <a:t>eme</a:t>
            </a:r>
            <a:r>
              <a:rPr lang="fr-FR" sz="1600" dirty="0" smtClean="0"/>
              <a:t> revue de projet              3</a:t>
            </a:r>
            <a:r>
              <a:rPr lang="fr-FR" sz="1600" baseline="30000" dirty="0" smtClean="0"/>
              <a:t>ème</a:t>
            </a:r>
            <a:r>
              <a:rPr lang="fr-FR" sz="1600" dirty="0" smtClean="0"/>
              <a:t> revue de projet          Soutenance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1024205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GANTT des ressources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Jeu de Quarto</a:t>
            </a:r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56" y="1354091"/>
            <a:ext cx="8989755" cy="5374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38452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561</TotalTime>
  <Words>804</Words>
  <Application>Microsoft Office PowerPoint</Application>
  <PresentationFormat>Grand écran</PresentationFormat>
  <Paragraphs>175</Paragraphs>
  <Slides>15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Wingdings 3</vt:lpstr>
      <vt:lpstr>Thème Office</vt:lpstr>
      <vt:lpstr>Projet d’Informatique 1</vt:lpstr>
      <vt:lpstr>Equipe :</vt:lpstr>
      <vt:lpstr>Principe du Jeu Plateau, pièces et but du jeu         Déroulement d’une partie:</vt:lpstr>
      <vt:lpstr>Objectifs</vt:lpstr>
      <vt:lpstr>Management du projet</vt:lpstr>
      <vt:lpstr>Partie Technique</vt:lpstr>
      <vt:lpstr>PERT</vt:lpstr>
      <vt:lpstr>GANTT</vt:lpstr>
      <vt:lpstr>GANTT des ressources</vt:lpstr>
      <vt:lpstr>Ce qui a déjà été fait  Première phase du projet</vt:lpstr>
      <vt:lpstr>Ce qui a déjà été fait  Modification du jeu de dames</vt:lpstr>
      <vt:lpstr>Ce qu’il reste à faire  Seconde phase du projet</vt:lpstr>
      <vt:lpstr>Moyens &amp; Ressources</vt:lpstr>
      <vt:lpstr>Communication</vt:lpstr>
      <vt:lpstr>Remerciements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d’Informatique 1</dc:title>
  <dc:creator>andzura</dc:creator>
  <cp:lastModifiedBy>Robin</cp:lastModifiedBy>
  <cp:revision>29</cp:revision>
  <dcterms:created xsi:type="dcterms:W3CDTF">2015-01-03T15:32:05Z</dcterms:created>
  <dcterms:modified xsi:type="dcterms:W3CDTF">2015-02-20T17:23:13Z</dcterms:modified>
</cp:coreProperties>
</file>