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2"/>
  </p:notesMasterIdLst>
  <p:sldIdLst>
    <p:sldId id="256" r:id="rId2"/>
    <p:sldId id="260" r:id="rId3"/>
    <p:sldId id="263" r:id="rId4"/>
    <p:sldId id="267" r:id="rId5"/>
    <p:sldId id="268" r:id="rId6"/>
    <p:sldId id="272" r:id="rId7"/>
    <p:sldId id="273" r:id="rId8"/>
    <p:sldId id="275" r:id="rId9"/>
    <p:sldId id="276" r:id="rId10"/>
    <p:sldId id="277" r:id="rId11"/>
    <p:sldId id="279" r:id="rId12"/>
    <p:sldId id="282" r:id="rId13"/>
    <p:sldId id="283" r:id="rId14"/>
    <p:sldId id="278" r:id="rId15"/>
    <p:sldId id="280" r:id="rId16"/>
    <p:sldId id="269" r:id="rId17"/>
    <p:sldId id="270" r:id="rId18"/>
    <p:sldId id="262" r:id="rId19"/>
    <p:sldId id="281" r:id="rId20"/>
    <p:sldId id="25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4CD88-CD6D-4792-97CD-583CDB307CD5}" type="datetimeFigureOut">
              <a:rPr lang="fr-FR" smtClean="0"/>
              <a:t>29/05/2015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7AFC9-D455-494B-A26E-FE56884B0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04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7AFC9-D455-494B-A26E-FE56884B0C5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89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8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5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78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78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34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06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96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51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66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25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7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51A7B-750C-4F70-8C54-D8A3C54608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11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63611"/>
            <a:ext cx="8825658" cy="997440"/>
          </a:xfrm>
        </p:spPr>
        <p:txBody>
          <a:bodyPr/>
          <a:lstStyle/>
          <a:p>
            <a:r>
              <a:rPr lang="fr-FR" dirty="0" smtClean="0"/>
              <a:t>Projet d’Informatique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2367643"/>
            <a:ext cx="8825658" cy="993395"/>
          </a:xfrm>
        </p:spPr>
        <p:txBody>
          <a:bodyPr>
            <a:noAutofit/>
          </a:bodyPr>
          <a:lstStyle/>
          <a:p>
            <a:r>
              <a:rPr lang="fr-FR" sz="4400" dirty="0" smtClean="0"/>
              <a:t>Création d’un jeu de Quarto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1</a:t>
            </a:fld>
            <a:endParaRPr lang="fr-FR" sz="240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28" y="3361038"/>
            <a:ext cx="4293912" cy="24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Partie Graphique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88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Dessin des Pièces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741" t="40328" r="37158" b="8540"/>
          <a:stretch/>
        </p:blipFill>
        <p:spPr>
          <a:xfrm>
            <a:off x="914400" y="1753299"/>
            <a:ext cx="1963024" cy="35065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76094" y1="36389" x2="76094" y2="36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441" t="43165" r="37748" b="6854"/>
          <a:stretch/>
        </p:blipFill>
        <p:spPr>
          <a:xfrm>
            <a:off x="2885812" y="2845309"/>
            <a:ext cx="1258349" cy="22146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271" y="2334127"/>
            <a:ext cx="1651359" cy="265318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819" y="2334127"/>
            <a:ext cx="2042564" cy="328171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166070" y="5335398"/>
            <a:ext cx="297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Isométrique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716161" y="521795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Choisie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7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Insertion des pièces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Apprentissage</a:t>
            </a:r>
          </a:p>
          <a:p>
            <a:pPr lvl="1"/>
            <a:r>
              <a:rPr lang="fr-FR" dirty="0" smtClean="0"/>
              <a:t>Travail sur le Jeu de Dames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Application</a:t>
            </a:r>
          </a:p>
          <a:p>
            <a:pPr lvl="1"/>
            <a:r>
              <a:rPr lang="fr-FR" dirty="0" smtClean="0"/>
              <a:t>Utilisation de plusieurs bibliothèque Java</a:t>
            </a:r>
          </a:p>
          <a:p>
            <a:pPr lvl="2"/>
            <a:r>
              <a:rPr lang="fr-FR" dirty="0" err="1"/>
              <a:t>Java.awt.Image</a:t>
            </a:r>
            <a:endParaRPr lang="fr-FR" sz="1600" dirty="0"/>
          </a:p>
          <a:p>
            <a:pPr lvl="2"/>
            <a:r>
              <a:rPr lang="fr-FR" dirty="0" err="1"/>
              <a:t>javax.swing.ImageIcon</a:t>
            </a:r>
            <a:endParaRPr lang="fr-FR" sz="1600" dirty="0"/>
          </a:p>
          <a:p>
            <a:pPr lvl="2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0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Menu de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3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Partie IA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3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Moyens &amp; Ressources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Ressources humaines :</a:t>
            </a:r>
          </a:p>
          <a:p>
            <a:pPr lvl="1"/>
            <a:r>
              <a:rPr lang="fr-FR" dirty="0" smtClean="0"/>
              <a:t>7 personnes réparties en 3 groupes (pour le cœur du projet)</a:t>
            </a:r>
          </a:p>
          <a:p>
            <a:pPr lvl="1"/>
            <a:endParaRPr lang="fr-FR" dirty="0"/>
          </a:p>
          <a:p>
            <a:r>
              <a:rPr lang="fr-FR" dirty="0" smtClean="0"/>
              <a:t>Ressources matérielles :</a:t>
            </a:r>
          </a:p>
          <a:p>
            <a:pPr lvl="1"/>
            <a:r>
              <a:rPr lang="fr-FR" dirty="0" smtClean="0"/>
              <a:t>Ordinateur personnel des membres du groupe</a:t>
            </a:r>
          </a:p>
          <a:p>
            <a:pPr lvl="1"/>
            <a:r>
              <a:rPr lang="fr-FR" dirty="0" smtClean="0"/>
              <a:t>PC et salles mises à disposition par l’université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16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5753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Interne :</a:t>
            </a:r>
          </a:p>
          <a:p>
            <a:pPr lvl="1"/>
            <a:r>
              <a:rPr lang="fr-FR" dirty="0" smtClean="0"/>
              <a:t>Entre membres : groupe de discussion sur Facebook</a:t>
            </a:r>
          </a:p>
          <a:p>
            <a:pPr lvl="1"/>
            <a:r>
              <a:rPr lang="fr-FR" dirty="0" smtClean="0"/>
              <a:t>Avec le responsable du projet (M. HADDAD) : par mail</a:t>
            </a:r>
          </a:p>
          <a:p>
            <a:pPr lvl="1"/>
            <a:r>
              <a:rPr lang="fr-FR" dirty="0" smtClean="0"/>
              <a:t>Partage des fichiers sources, gestions de versions sur </a:t>
            </a:r>
            <a:r>
              <a:rPr lang="fr-FR" dirty="0" err="1" smtClean="0"/>
              <a:t>GitHub</a:t>
            </a:r>
            <a:r>
              <a:rPr lang="fr-FR" dirty="0" smtClean="0"/>
              <a:t>.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Externe :</a:t>
            </a:r>
          </a:p>
          <a:p>
            <a:pPr lvl="1"/>
            <a:r>
              <a:rPr lang="fr-FR" dirty="0" smtClean="0"/>
              <a:t>Avec le client: par mail.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17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1828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Remerciements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jeu de Quarto hébergé à quarto.freehostia.com qui nous permet de comprendre et prendre en main le </a:t>
            </a:r>
            <a:r>
              <a:rPr lang="fr-FR" dirty="0" smtClean="0"/>
              <a:t>jeu.</a:t>
            </a:r>
            <a:endParaRPr lang="fr-FR" dirty="0" smtClean="0"/>
          </a:p>
          <a:p>
            <a:r>
              <a:rPr lang="fr-FR" dirty="0" smtClean="0"/>
              <a:t>M. Haddad, pour ce projet et les conseils fournis</a:t>
            </a:r>
            <a:r>
              <a:rPr lang="fr-FR" dirty="0" smtClean="0"/>
              <a:t>.</a:t>
            </a:r>
          </a:p>
          <a:p>
            <a:r>
              <a:rPr lang="fr-FR" dirty="0" smtClean="0"/>
              <a:t>M. LEFEVRE, pou nous avoir appris à gérer un projet.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18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7158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8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1927" y="2794874"/>
            <a:ext cx="2225548" cy="1245383"/>
          </a:xfrm>
        </p:spPr>
        <p:txBody>
          <a:bodyPr/>
          <a:lstStyle/>
          <a:p>
            <a:r>
              <a:rPr lang="fr-FR" sz="4200" dirty="0" smtClean="0"/>
              <a:t>Le délai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2</a:t>
            </a:fld>
            <a:endParaRPr lang="fr-FR" sz="240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31927" y="295729"/>
            <a:ext cx="3044441" cy="725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Les </a:t>
            </a:r>
            <a:r>
              <a:rPr lang="fr-FR" dirty="0" smtClean="0">
                <a:solidFill>
                  <a:schemeClr val="tx1"/>
                </a:solidFill>
              </a:rPr>
              <a:t>o</a:t>
            </a:r>
            <a:r>
              <a:rPr lang="fr-FR" dirty="0" smtClean="0">
                <a:solidFill>
                  <a:schemeClr val="tx1"/>
                </a:solidFill>
              </a:rPr>
              <a:t>bjectifs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31927" y="1063417"/>
            <a:ext cx="8946541" cy="3846334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Programmer un </a:t>
            </a:r>
            <a:r>
              <a:rPr lang="fr-FR" sz="2200" dirty="0" smtClean="0">
                <a:latin typeface="+mn-lt"/>
              </a:rPr>
              <a:t>jeu de Quarto  en Java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Implémenter une </a:t>
            </a:r>
            <a:r>
              <a:rPr lang="fr-FR" sz="2200" dirty="0" smtClean="0">
                <a:latin typeface="+mn-lt"/>
              </a:rPr>
              <a:t>interface graphique à ce dernier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Créer plusieurs niveaux d’Intelligence Artificielle (IA) pour affronter le joueur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fr-FR" sz="2200" dirty="0">
              <a:latin typeface="+mn-lt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fr-FR" sz="2200" dirty="0" smtClean="0">
              <a:latin typeface="+mn-lt"/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Le projet doit être terminé avant le 31 Mai 2015</a:t>
            </a:r>
            <a:endParaRPr lang="fr-FR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20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2A51A7B-750C-4F70-8C54-D8A3C546085B}" type="slidenum">
              <a:rPr lang="fr-FR" sz="2400" smtClean="0"/>
              <a:t>20</a:t>
            </a:fld>
            <a:endParaRPr lang="fr-FR" sz="2400"/>
          </a:p>
        </p:txBody>
      </p:sp>
      <p:sp>
        <p:nvSpPr>
          <p:cNvPr id="120" name="Titre 1"/>
          <p:cNvSpPr>
            <a:spLocks noGrp="1"/>
          </p:cNvSpPr>
          <p:nvPr>
            <p:ph type="title"/>
          </p:nvPr>
        </p:nvSpPr>
        <p:spPr>
          <a:xfrm>
            <a:off x="966756" y="0"/>
            <a:ext cx="9404723" cy="1400530"/>
          </a:xfrm>
        </p:spPr>
        <p:txBody>
          <a:bodyPr/>
          <a:lstStyle/>
          <a:p>
            <a:r>
              <a:rPr lang="fr-FR" dirty="0" smtClean="0"/>
              <a:t>PERT</a:t>
            </a:r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888434" y="2289101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5" name="Connecteur droit 124"/>
          <p:cNvCxnSpPr>
            <a:stCxn id="124" idx="2"/>
            <a:endCxn id="124" idx="6"/>
          </p:cNvCxnSpPr>
          <p:nvPr/>
        </p:nvCxnSpPr>
        <p:spPr>
          <a:xfrm>
            <a:off x="888434" y="2739101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124" idx="2"/>
            <a:endCxn id="124" idx="6"/>
          </p:cNvCxnSpPr>
          <p:nvPr/>
        </p:nvCxnSpPr>
        <p:spPr>
          <a:xfrm>
            <a:off x="888434" y="273910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24" idx="4"/>
          </p:cNvCxnSpPr>
          <p:nvPr/>
        </p:nvCxnSpPr>
        <p:spPr>
          <a:xfrm flipV="1">
            <a:off x="1338434" y="2739101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/>
          <p:cNvSpPr/>
          <p:nvPr/>
        </p:nvSpPr>
        <p:spPr>
          <a:xfrm>
            <a:off x="2372266" y="111166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9" name="Connecteur droit 128"/>
          <p:cNvCxnSpPr>
            <a:stCxn id="128" idx="2"/>
            <a:endCxn id="128" idx="6"/>
          </p:cNvCxnSpPr>
          <p:nvPr/>
        </p:nvCxnSpPr>
        <p:spPr>
          <a:xfrm>
            <a:off x="2372266" y="156166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2372266" y="1561660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>
            <a:stCxn id="128" idx="4"/>
          </p:cNvCxnSpPr>
          <p:nvPr/>
        </p:nvCxnSpPr>
        <p:spPr>
          <a:xfrm flipV="1">
            <a:off x="2822266" y="1561660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/>
          <p:cNvSpPr/>
          <p:nvPr/>
        </p:nvSpPr>
        <p:spPr>
          <a:xfrm>
            <a:off x="3791746" y="2283804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3" name="Connecteur droit 132"/>
          <p:cNvCxnSpPr>
            <a:stCxn id="132" idx="2"/>
            <a:endCxn id="132" idx="6"/>
          </p:cNvCxnSpPr>
          <p:nvPr/>
        </p:nvCxnSpPr>
        <p:spPr>
          <a:xfrm>
            <a:off x="3791746" y="2733804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>
            <a:stCxn id="132" idx="2"/>
            <a:endCxn id="132" idx="6"/>
          </p:cNvCxnSpPr>
          <p:nvPr/>
        </p:nvCxnSpPr>
        <p:spPr>
          <a:xfrm>
            <a:off x="3791746" y="2733804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132" idx="4"/>
          </p:cNvCxnSpPr>
          <p:nvPr/>
        </p:nvCxnSpPr>
        <p:spPr>
          <a:xfrm flipV="1">
            <a:off x="4241746" y="2733804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/>
          <p:cNvSpPr/>
          <p:nvPr/>
        </p:nvSpPr>
        <p:spPr>
          <a:xfrm>
            <a:off x="6181521" y="2278320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7" name="Connecteur droit 136"/>
          <p:cNvCxnSpPr>
            <a:stCxn id="136" idx="2"/>
            <a:endCxn id="136" idx="6"/>
          </p:cNvCxnSpPr>
          <p:nvPr/>
        </p:nvCxnSpPr>
        <p:spPr>
          <a:xfrm>
            <a:off x="6181521" y="272832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stCxn id="136" idx="2"/>
            <a:endCxn id="136" idx="6"/>
          </p:cNvCxnSpPr>
          <p:nvPr/>
        </p:nvCxnSpPr>
        <p:spPr>
          <a:xfrm>
            <a:off x="6181521" y="2728320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36" idx="4"/>
          </p:cNvCxnSpPr>
          <p:nvPr/>
        </p:nvCxnSpPr>
        <p:spPr>
          <a:xfrm flipV="1">
            <a:off x="6631521" y="2728320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/>
          <p:cNvSpPr/>
          <p:nvPr/>
        </p:nvSpPr>
        <p:spPr>
          <a:xfrm>
            <a:off x="9112537" y="2277257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140"/>
          <p:cNvCxnSpPr>
            <a:stCxn id="140" idx="2"/>
            <a:endCxn id="140" idx="6"/>
          </p:cNvCxnSpPr>
          <p:nvPr/>
        </p:nvCxnSpPr>
        <p:spPr>
          <a:xfrm>
            <a:off x="9112537" y="2727257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stCxn id="140" idx="2"/>
            <a:endCxn id="140" idx="6"/>
          </p:cNvCxnSpPr>
          <p:nvPr/>
        </p:nvCxnSpPr>
        <p:spPr>
          <a:xfrm>
            <a:off x="9112537" y="2727257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40" idx="4"/>
          </p:cNvCxnSpPr>
          <p:nvPr/>
        </p:nvCxnSpPr>
        <p:spPr>
          <a:xfrm flipV="1">
            <a:off x="9562537" y="2727257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Ellipse 143"/>
          <p:cNvSpPr/>
          <p:nvPr/>
        </p:nvSpPr>
        <p:spPr>
          <a:xfrm>
            <a:off x="1704725" y="5215223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5" name="Connecteur droit 144"/>
          <p:cNvCxnSpPr>
            <a:stCxn id="144" idx="2"/>
            <a:endCxn id="144" idx="6"/>
          </p:cNvCxnSpPr>
          <p:nvPr/>
        </p:nvCxnSpPr>
        <p:spPr>
          <a:xfrm>
            <a:off x="1704725" y="5665223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44" idx="2"/>
            <a:endCxn id="144" idx="6"/>
          </p:cNvCxnSpPr>
          <p:nvPr/>
        </p:nvCxnSpPr>
        <p:spPr>
          <a:xfrm>
            <a:off x="1704725" y="5665223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>
            <a:stCxn id="144" idx="4"/>
          </p:cNvCxnSpPr>
          <p:nvPr/>
        </p:nvCxnSpPr>
        <p:spPr>
          <a:xfrm flipV="1">
            <a:off x="2154725" y="5665223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lipse 147"/>
          <p:cNvSpPr/>
          <p:nvPr/>
        </p:nvSpPr>
        <p:spPr>
          <a:xfrm>
            <a:off x="4254843" y="5203378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/>
          <p:cNvCxnSpPr>
            <a:stCxn id="148" idx="2"/>
            <a:endCxn id="148" idx="6"/>
          </p:cNvCxnSpPr>
          <p:nvPr/>
        </p:nvCxnSpPr>
        <p:spPr>
          <a:xfrm>
            <a:off x="4254843" y="5653378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>
            <a:stCxn id="148" idx="2"/>
            <a:endCxn id="148" idx="6"/>
          </p:cNvCxnSpPr>
          <p:nvPr/>
        </p:nvCxnSpPr>
        <p:spPr>
          <a:xfrm>
            <a:off x="4254843" y="565337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>
            <a:stCxn id="148" idx="4"/>
          </p:cNvCxnSpPr>
          <p:nvPr/>
        </p:nvCxnSpPr>
        <p:spPr>
          <a:xfrm flipV="1">
            <a:off x="4704843" y="5653378"/>
            <a:ext cx="3502" cy="45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en angle 151"/>
          <p:cNvCxnSpPr>
            <a:stCxn id="124" idx="0"/>
            <a:endCxn id="128" idx="2"/>
          </p:cNvCxnSpPr>
          <p:nvPr/>
        </p:nvCxnSpPr>
        <p:spPr>
          <a:xfrm rot="5400000" flipH="1" flipV="1">
            <a:off x="1491630" y="1408465"/>
            <a:ext cx="727441" cy="1033832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en angle 152"/>
          <p:cNvCxnSpPr>
            <a:stCxn id="128" idx="6"/>
            <a:endCxn id="132" idx="0"/>
          </p:cNvCxnSpPr>
          <p:nvPr/>
        </p:nvCxnSpPr>
        <p:spPr>
          <a:xfrm>
            <a:off x="3272266" y="1561660"/>
            <a:ext cx="969480" cy="722144"/>
          </a:xfrm>
          <a:prstGeom prst="bent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en angle 153"/>
          <p:cNvCxnSpPr>
            <a:stCxn id="124" idx="6"/>
            <a:endCxn id="132" idx="2"/>
          </p:cNvCxnSpPr>
          <p:nvPr/>
        </p:nvCxnSpPr>
        <p:spPr>
          <a:xfrm flipV="1">
            <a:off x="1788434" y="2733804"/>
            <a:ext cx="2003312" cy="529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en angle 154"/>
          <p:cNvCxnSpPr>
            <a:stCxn id="132" idx="6"/>
            <a:endCxn id="136" idx="2"/>
          </p:cNvCxnSpPr>
          <p:nvPr/>
        </p:nvCxnSpPr>
        <p:spPr>
          <a:xfrm flipV="1">
            <a:off x="4691746" y="2728320"/>
            <a:ext cx="1489775" cy="5484"/>
          </a:xfrm>
          <a:prstGeom prst="bent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en angle 155"/>
          <p:cNvCxnSpPr>
            <a:stCxn id="136" idx="0"/>
            <a:endCxn id="140" idx="0"/>
          </p:cNvCxnSpPr>
          <p:nvPr/>
        </p:nvCxnSpPr>
        <p:spPr>
          <a:xfrm rot="5400000" flipH="1" flipV="1">
            <a:off x="8096498" y="812281"/>
            <a:ext cx="1063" cy="2931016"/>
          </a:xfrm>
          <a:prstGeom prst="bentConnector3">
            <a:avLst>
              <a:gd name="adj1" fmla="val 216051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en angle 156"/>
          <p:cNvCxnSpPr>
            <a:stCxn id="136" idx="4"/>
            <a:endCxn id="140" idx="4"/>
          </p:cNvCxnSpPr>
          <p:nvPr/>
        </p:nvCxnSpPr>
        <p:spPr>
          <a:xfrm rot="5400000" flipH="1" flipV="1">
            <a:off x="8096497" y="1712281"/>
            <a:ext cx="1063" cy="2931016"/>
          </a:xfrm>
          <a:prstGeom prst="bentConnector3">
            <a:avLst>
              <a:gd name="adj1" fmla="val -21505174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en angle 157"/>
          <p:cNvCxnSpPr>
            <a:stCxn id="136" idx="6"/>
            <a:endCxn id="140" idx="2"/>
          </p:cNvCxnSpPr>
          <p:nvPr/>
        </p:nvCxnSpPr>
        <p:spPr>
          <a:xfrm flipV="1">
            <a:off x="7081521" y="2727257"/>
            <a:ext cx="2031016" cy="1063"/>
          </a:xfrm>
          <a:prstGeom prst="bent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en angle 158"/>
          <p:cNvCxnSpPr>
            <a:stCxn id="140" idx="6"/>
            <a:endCxn id="144" idx="2"/>
          </p:cNvCxnSpPr>
          <p:nvPr/>
        </p:nvCxnSpPr>
        <p:spPr>
          <a:xfrm flipH="1">
            <a:off x="1704725" y="2727257"/>
            <a:ext cx="8307812" cy="2937966"/>
          </a:xfrm>
          <a:prstGeom prst="bentConnector5">
            <a:avLst>
              <a:gd name="adj1" fmla="val -2752"/>
              <a:gd name="adj2" fmla="val 50000"/>
              <a:gd name="adj3" fmla="val 102752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en angle 159"/>
          <p:cNvCxnSpPr>
            <a:stCxn id="144" idx="6"/>
            <a:endCxn id="148" idx="2"/>
          </p:cNvCxnSpPr>
          <p:nvPr/>
        </p:nvCxnSpPr>
        <p:spPr>
          <a:xfrm flipV="1">
            <a:off x="2604725" y="5653378"/>
            <a:ext cx="1650118" cy="11845"/>
          </a:xfrm>
          <a:prstGeom prst="bent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ZoneTexte 160"/>
          <p:cNvSpPr txBox="1"/>
          <p:nvPr/>
        </p:nvSpPr>
        <p:spPr>
          <a:xfrm>
            <a:off x="325407" y="863524"/>
            <a:ext cx="215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Apprentissage </a:t>
            </a:r>
          </a:p>
          <a:p>
            <a:r>
              <a:rPr lang="fr-FR" dirty="0"/>
              <a:t> </a:t>
            </a:r>
            <a:r>
              <a:rPr lang="fr-FR" dirty="0" smtClean="0"/>
              <a:t>    du Java (4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2" name="ZoneTexte 161"/>
          <p:cNvSpPr txBox="1"/>
          <p:nvPr/>
        </p:nvSpPr>
        <p:spPr>
          <a:xfrm>
            <a:off x="3330110" y="972849"/>
            <a:ext cx="203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Entrainement sur le</a:t>
            </a:r>
          </a:p>
          <a:p>
            <a:r>
              <a:rPr lang="fr-FR" dirty="0" smtClean="0"/>
              <a:t>Jeu de dame (4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163" name="ZoneTexte 162"/>
          <p:cNvSpPr txBox="1"/>
          <p:nvPr/>
        </p:nvSpPr>
        <p:spPr>
          <a:xfrm>
            <a:off x="1656594" y="2882682"/>
            <a:ext cx="2107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Découverte du jeu </a:t>
            </a:r>
          </a:p>
          <a:p>
            <a:r>
              <a:rPr lang="fr-FR" dirty="0" smtClean="0"/>
              <a:t>De Quarto et </a:t>
            </a:r>
          </a:p>
          <a:p>
            <a:r>
              <a:rPr lang="fr-FR" dirty="0" smtClean="0"/>
              <a:t>des stratégies (7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164" name="ZoneTexte 163"/>
          <p:cNvSpPr txBox="1"/>
          <p:nvPr/>
        </p:nvSpPr>
        <p:spPr>
          <a:xfrm>
            <a:off x="4558577" y="2739521"/>
            <a:ext cx="2400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Écriture des </a:t>
            </a:r>
          </a:p>
          <a:p>
            <a:r>
              <a:rPr lang="fr-FR" dirty="0" smtClean="0"/>
              <a:t>définitions des </a:t>
            </a:r>
          </a:p>
          <a:p>
            <a:r>
              <a:rPr lang="fr-FR" dirty="0" smtClean="0"/>
              <a:t>classes et </a:t>
            </a:r>
          </a:p>
          <a:p>
            <a:r>
              <a:rPr lang="fr-FR" dirty="0" smtClean="0"/>
              <a:t>des fonctions (2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5" name="ZoneTexte 164"/>
          <p:cNvSpPr txBox="1"/>
          <p:nvPr/>
        </p:nvSpPr>
        <p:spPr>
          <a:xfrm>
            <a:off x="6526509" y="1588277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Interface graphique (5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6" name="ZoneTexte 165"/>
          <p:cNvSpPr txBox="1"/>
          <p:nvPr/>
        </p:nvSpPr>
        <p:spPr>
          <a:xfrm>
            <a:off x="6872758" y="2167427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Moteur du jeu (6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7" name="ZoneTexte 166"/>
          <p:cNvSpPr txBox="1"/>
          <p:nvPr/>
        </p:nvSpPr>
        <p:spPr>
          <a:xfrm>
            <a:off x="6461848" y="346017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Intelligence artificielle (6 </a:t>
            </a:r>
            <a:r>
              <a:rPr lang="fr-FR" dirty="0" err="1" smtClean="0"/>
              <a:t>sm</a:t>
            </a:r>
            <a:r>
              <a:rPr lang="fr-FR" dirty="0"/>
              <a:t>)</a:t>
            </a:r>
          </a:p>
        </p:txBody>
      </p:sp>
      <p:sp>
        <p:nvSpPr>
          <p:cNvPr id="168" name="ZoneTexte 167"/>
          <p:cNvSpPr txBox="1"/>
          <p:nvPr/>
        </p:nvSpPr>
        <p:spPr>
          <a:xfrm>
            <a:off x="2825991" y="4242589"/>
            <a:ext cx="74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Mise en commun &amp; création d’un prototype fonctionnel (3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9" name="ZoneTexte 168"/>
          <p:cNvSpPr txBox="1"/>
          <p:nvPr/>
        </p:nvSpPr>
        <p:spPr>
          <a:xfrm>
            <a:off x="2553492" y="5780212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Finalisation</a:t>
            </a:r>
          </a:p>
          <a:p>
            <a:r>
              <a:rPr lang="fr-FR" dirty="0" smtClean="0"/>
              <a:t>Optimisation (3 </a:t>
            </a:r>
            <a:r>
              <a:rPr lang="fr-FR" dirty="0" err="1" smtClean="0"/>
              <a:t>sm</a:t>
            </a:r>
            <a:r>
              <a:rPr lang="fr-FR" dirty="0" smtClean="0"/>
              <a:t>)</a:t>
            </a:r>
          </a:p>
        </p:txBody>
      </p:sp>
      <p:sp>
        <p:nvSpPr>
          <p:cNvPr id="170" name="ZoneTexte 169"/>
          <p:cNvSpPr txBox="1"/>
          <p:nvPr/>
        </p:nvSpPr>
        <p:spPr>
          <a:xfrm>
            <a:off x="1017521" y="2764500"/>
            <a:ext cx="8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0    0</a:t>
            </a:r>
            <a:endParaRPr lang="fr-FR" dirty="0"/>
          </a:p>
        </p:txBody>
      </p:sp>
      <p:sp>
        <p:nvSpPr>
          <p:cNvPr id="171" name="Rectangle 170"/>
          <p:cNvSpPr/>
          <p:nvPr/>
        </p:nvSpPr>
        <p:spPr>
          <a:xfrm>
            <a:off x="4325572" y="5662798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22  22</a:t>
            </a:r>
            <a:endParaRPr lang="fr-FR" dirty="0"/>
          </a:p>
        </p:txBody>
      </p:sp>
      <p:sp>
        <p:nvSpPr>
          <p:cNvPr id="172" name="Rectangle 171"/>
          <p:cNvSpPr/>
          <p:nvPr/>
        </p:nvSpPr>
        <p:spPr>
          <a:xfrm>
            <a:off x="2527365" y="1552390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4"/>
            </a:pPr>
            <a:r>
              <a:rPr lang="fr-FR" dirty="0"/>
              <a:t>4</a:t>
            </a:r>
            <a:endParaRPr lang="fr-FR" dirty="0" smtClean="0"/>
          </a:p>
        </p:txBody>
      </p:sp>
      <p:sp>
        <p:nvSpPr>
          <p:cNvPr id="173" name="Rectangle 172"/>
          <p:cNvSpPr/>
          <p:nvPr/>
        </p:nvSpPr>
        <p:spPr>
          <a:xfrm>
            <a:off x="3897260" y="274322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8"/>
            </a:pPr>
            <a:r>
              <a:rPr lang="fr-FR" dirty="0" smtClean="0"/>
              <a:t>8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17365" y="269795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10  10</a:t>
            </a:r>
            <a:endParaRPr lang="fr-FR" dirty="0"/>
          </a:p>
        </p:txBody>
      </p:sp>
      <p:sp>
        <p:nvSpPr>
          <p:cNvPr id="175" name="Rectangle 174"/>
          <p:cNvSpPr/>
          <p:nvPr/>
        </p:nvSpPr>
        <p:spPr>
          <a:xfrm>
            <a:off x="9144375" y="271559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16  16</a:t>
            </a:r>
            <a:endParaRPr lang="fr-FR" dirty="0"/>
          </a:p>
        </p:txBody>
      </p:sp>
      <p:sp>
        <p:nvSpPr>
          <p:cNvPr id="176" name="Rectangle 175"/>
          <p:cNvSpPr/>
          <p:nvPr/>
        </p:nvSpPr>
        <p:spPr>
          <a:xfrm>
            <a:off x="1786348" y="567159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19  19</a:t>
            </a:r>
            <a:endParaRPr lang="fr-FR" dirty="0"/>
          </a:p>
        </p:txBody>
      </p:sp>
      <p:sp>
        <p:nvSpPr>
          <p:cNvPr id="177" name="ZoneTexte 176"/>
          <p:cNvSpPr txBox="1"/>
          <p:nvPr/>
        </p:nvSpPr>
        <p:spPr>
          <a:xfrm>
            <a:off x="8699672" y="5671594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(délais en semaine)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8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0397" y="1314451"/>
            <a:ext cx="10515600" cy="1458722"/>
          </a:xfrm>
        </p:spPr>
        <p:txBody>
          <a:bodyPr>
            <a:normAutofit fontScale="90000"/>
          </a:bodyPr>
          <a:lstStyle/>
          <a:p>
            <a:r>
              <a:rPr lang="fr-FR" sz="4700" dirty="0" smtClean="0"/>
              <a:t>Principe du Jeu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700" u="sng" dirty="0" smtClean="0"/>
              <a:t>Plateau, pièces et but du jeu</a:t>
            </a: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 smtClean="0"/>
              <a:t/>
            </a:r>
            <a:br>
              <a:rPr lang="fr-FR" sz="2700" dirty="0" smtClean="0"/>
            </a:br>
            <a:r>
              <a:rPr lang="fr-FR" sz="2700" dirty="0"/>
              <a:t/>
            </a:r>
            <a:br>
              <a:rPr lang="fr-FR" sz="2700" dirty="0"/>
            </a:br>
            <a:r>
              <a:rPr lang="fr-FR" sz="2700" u="sng" dirty="0" smtClean="0"/>
              <a:t>Déroulement d’une partie:</a:t>
            </a:r>
            <a:endParaRPr lang="fr-FR" sz="2700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2653" y="1225989"/>
            <a:ext cx="8148062" cy="2329612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Le jeu se compose d’un plateau 4x4 cases et de 16 pièces toutes différentes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Chaque pièces possède 4 caractéristiques spécifiques :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Grande / petite ; Noire /Blanche ; Ronde /Carré ; Pleine/Trouée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/>
              <a:t>Le Joueur réussissant à aligner 4 pièces partageant au moins une caractéristique gagne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3</a:t>
            </a:fld>
            <a:endParaRPr lang="fr-FR" sz="240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86033" y="4247463"/>
            <a:ext cx="8882770" cy="2108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Le joueur 2 choisi une pièce dans celles restantes et la donne au joueur 1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Le joueur 1 pose celle-ci sur une case du plateau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sz="2200" dirty="0" smtClean="0">
                <a:latin typeface="+mn-lt"/>
              </a:rPr>
              <a:t>Le joueur 1 choisi une pièce pour le joueur 2, etc.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fr-FR" sz="2200" dirty="0" smtClean="0">
                <a:latin typeface="+mn-lt"/>
              </a:rPr>
              <a:t>Le jeu s’arrête quand un joueur gagne ou quand il ne reste plus de pièces à jouer.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546" y="1017211"/>
            <a:ext cx="3235803" cy="20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Présentation de l’</a:t>
            </a:r>
            <a:r>
              <a:rPr lang="fr-FR" dirty="0" err="1" smtClean="0">
                <a:solidFill>
                  <a:schemeClr val="tx1">
                    <a:lumMod val="50000"/>
                  </a:schemeClr>
                </a:solidFill>
              </a:rPr>
              <a:t>équipe</a:t>
            </a:r>
            <a:r>
              <a:rPr lang="fr-FR" dirty="0" err="1" smtClean="0">
                <a:solidFill>
                  <a:schemeClr val="bg1"/>
                </a:solidFill>
              </a:rPr>
              <a:t>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5307227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Chef de projet : BAUD Adrien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Répartition des taches :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Développement de l’interface graphique :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RAYBAUD Vincent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ROUSSEL Diego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Création du moteur du jeu :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BAUD Adrien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GREYL Robin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VARREL Lilian</a:t>
            </a:r>
          </a:p>
          <a:p>
            <a:pPr lvl="1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Développement de l’intelligence artificielle :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CHAMPAGNON Adrien</a:t>
            </a:r>
          </a:p>
          <a:p>
            <a:pPr lvl="2">
              <a:buClr>
                <a:schemeClr val="accent2">
                  <a:lumMod val="75000"/>
                </a:schemeClr>
              </a:buClr>
            </a:pPr>
            <a:r>
              <a:rPr lang="fr-FR" dirty="0" smtClean="0"/>
              <a:t>DEBURE Margaux</a:t>
            </a:r>
          </a:p>
          <a:p>
            <a:pPr lvl="2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4</a:t>
            </a:fld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47650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Partie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Utilisation du langage Java</a:t>
            </a:r>
          </a:p>
          <a:p>
            <a:pPr lvl="1"/>
            <a:r>
              <a:rPr lang="fr-FR" dirty="0" smtClean="0"/>
              <a:t>Imposé par le client</a:t>
            </a:r>
          </a:p>
          <a:p>
            <a:r>
              <a:rPr lang="fr-FR" dirty="0" smtClean="0"/>
              <a:t>Choix de l’environnement de développement : </a:t>
            </a:r>
            <a:r>
              <a:rPr lang="fr-FR" dirty="0" smtClean="0"/>
              <a:t>Eclipse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Solution en cas de problème :</a:t>
            </a:r>
          </a:p>
          <a:p>
            <a:pPr lvl="1"/>
            <a:r>
              <a:rPr lang="fr-FR" dirty="0" smtClean="0"/>
              <a:t>Problème principal : maitrise de la bibliothèque graphique</a:t>
            </a:r>
          </a:p>
          <a:p>
            <a:pPr lvl="1"/>
            <a:r>
              <a:rPr lang="fr-FR" dirty="0" smtClean="0"/>
              <a:t>Solution de repli : ne pas utiliser d’interface graphique, afficher le jeu de manière textuelle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z="2400" dirty="0" smtClean="0"/>
              <a:t>24/02/2015</a:t>
            </a:r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2400" smtClean="0"/>
              <a:t>Jeu de Quarto</a:t>
            </a:r>
            <a:endParaRPr lang="fr-FR" sz="24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z="2400" smtClean="0"/>
              <a:t>5</a:t>
            </a:fld>
            <a:endParaRPr lang="fr-FR" sz="2400"/>
          </a:p>
        </p:txBody>
      </p:sp>
      <p:pic>
        <p:nvPicPr>
          <p:cNvPr id="1028" name="Picture 4" descr="Fichier:Java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54" y="452718"/>
            <a:ext cx="1210865" cy="22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38" y="3363196"/>
            <a:ext cx="3807940" cy="89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8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9662"/>
            <a:ext cx="12192000" cy="362818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824152" y="2578764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620979" y="2557075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0098263" y="2538000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1957223" y="2578764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353589" y="1943100"/>
            <a:ext cx="9852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        1</a:t>
            </a:r>
            <a:r>
              <a:rPr lang="fr-FR" sz="1600" baseline="30000" dirty="0" smtClean="0"/>
              <a:t>ère</a:t>
            </a:r>
            <a:r>
              <a:rPr lang="fr-FR" sz="1600" dirty="0" smtClean="0"/>
              <a:t> revue de projet                          2</a:t>
            </a:r>
            <a:r>
              <a:rPr lang="fr-FR" sz="1600" baseline="30000" dirty="0" smtClean="0"/>
              <a:t>eme</a:t>
            </a:r>
            <a:r>
              <a:rPr lang="fr-FR" sz="1600" dirty="0" smtClean="0"/>
              <a:t> revue de projet                                      3</a:t>
            </a:r>
            <a:r>
              <a:rPr lang="fr-FR" sz="1600" baseline="30000" dirty="0" smtClean="0"/>
              <a:t>ème</a:t>
            </a:r>
            <a:r>
              <a:rPr lang="fr-FR" sz="1600" dirty="0" smtClean="0"/>
              <a:t> revue de projet          Soutenance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242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 des ressources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Jeu de Quarto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43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Partie Moteur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8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07/01/2015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Jeu de Quarto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51A7B-750C-4F70-8C54-D8A3C546085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0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610</TotalTime>
  <Words>620</Words>
  <Application>Microsoft Office PowerPoint</Application>
  <PresentationFormat>Grand écran</PresentationFormat>
  <Paragraphs>161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Wingdings 3</vt:lpstr>
      <vt:lpstr>Thème Office</vt:lpstr>
      <vt:lpstr>Projet d’Informatique 1</vt:lpstr>
      <vt:lpstr>Le délai :</vt:lpstr>
      <vt:lpstr>Principe du Jeu Plateau, pièces et but du jeu         Déroulement d’une partie:</vt:lpstr>
      <vt:lpstr>Présentation de l’équipeu projet</vt:lpstr>
      <vt:lpstr>Partie Technique</vt:lpstr>
      <vt:lpstr>GANTT</vt:lpstr>
      <vt:lpstr>GANTT des ressources</vt:lpstr>
      <vt:lpstr>La Partie Moteur</vt:lpstr>
      <vt:lpstr>Présentation PowerPoint</vt:lpstr>
      <vt:lpstr>La Partie Graphique</vt:lpstr>
      <vt:lpstr>Le Dessin des Pièces</vt:lpstr>
      <vt:lpstr>Insertion des pièces</vt:lpstr>
      <vt:lpstr>Le Menu de Jeu</vt:lpstr>
      <vt:lpstr>La Partie IA</vt:lpstr>
      <vt:lpstr>Présentation PowerPoint</vt:lpstr>
      <vt:lpstr>Moyens &amp; Ressources</vt:lpstr>
      <vt:lpstr>Communication</vt:lpstr>
      <vt:lpstr>Remerciements</vt:lpstr>
      <vt:lpstr>Présentation PowerPoint</vt:lpstr>
      <vt:lpstr>PERT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d’Informatique 1</dc:title>
  <dc:creator>andzura</dc:creator>
  <cp:lastModifiedBy>Diego</cp:lastModifiedBy>
  <cp:revision>41</cp:revision>
  <dcterms:created xsi:type="dcterms:W3CDTF">2015-01-03T15:32:05Z</dcterms:created>
  <dcterms:modified xsi:type="dcterms:W3CDTF">2015-05-29T12:29:38Z</dcterms:modified>
</cp:coreProperties>
</file>